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2"/>
  </p:notesMasterIdLst>
  <p:handoutMasterIdLst>
    <p:handoutMasterId r:id="rId33"/>
  </p:handoutMasterIdLst>
  <p:sldIdLst>
    <p:sldId id="256" r:id="rId2"/>
    <p:sldId id="264" r:id="rId3"/>
    <p:sldId id="257" r:id="rId4"/>
    <p:sldId id="274" r:id="rId5"/>
    <p:sldId id="258" r:id="rId6"/>
    <p:sldId id="279" r:id="rId7"/>
    <p:sldId id="259" r:id="rId8"/>
    <p:sldId id="280" r:id="rId9"/>
    <p:sldId id="260" r:id="rId10"/>
    <p:sldId id="261" r:id="rId11"/>
    <p:sldId id="288" r:id="rId12"/>
    <p:sldId id="286" r:id="rId13"/>
    <p:sldId id="262" r:id="rId14"/>
    <p:sldId id="263" r:id="rId15"/>
    <p:sldId id="265" r:id="rId16"/>
    <p:sldId id="285" r:id="rId17"/>
    <p:sldId id="266" r:id="rId18"/>
    <p:sldId id="275" r:id="rId19"/>
    <p:sldId id="273" r:id="rId20"/>
    <p:sldId id="267" r:id="rId21"/>
    <p:sldId id="268" r:id="rId22"/>
    <p:sldId id="278" r:id="rId23"/>
    <p:sldId id="270" r:id="rId24"/>
    <p:sldId id="271" r:id="rId25"/>
    <p:sldId id="272" r:id="rId26"/>
    <p:sldId id="283" r:id="rId27"/>
    <p:sldId id="281" r:id="rId28"/>
    <p:sldId id="282" r:id="rId29"/>
    <p:sldId id="284" r:id="rId30"/>
    <p:sldId id="287" r:id="rId31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91" d="100"/>
          <a:sy n="91" d="100"/>
        </p:scale>
        <p:origin x="-132" y="-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6F5FE3-C2A1-45B3-9082-C528CDC4CC50}" type="datetimeFigureOut">
              <a:rPr lang="en-US" smtClean="0"/>
              <a:t>12/16/2015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07C5A7-2D13-4136-91A5-4950A9268A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438731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FEC3F11E-E612-4D16-ADA8-F56528EA0EBD}" type="datetimeFigureOut">
              <a:rPr lang="en-US" smtClean="0"/>
              <a:t>12/16/2015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E4DF3CFA-02CD-4BA1-8E57-865D918CFB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9853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DF3CFA-02CD-4BA1-8E57-865D918CFBD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498433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DF3CFA-02CD-4BA1-8E57-865D918CFBD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123382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DF3CFA-02CD-4BA1-8E57-865D918CFBD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66297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DF3CFA-02CD-4BA1-8E57-865D918CFBD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499962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DF3CFA-02CD-4BA1-8E57-865D918CFBD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430145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DF3CFA-02CD-4BA1-8E57-865D918CFBD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870563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DF3CFA-02CD-4BA1-8E57-865D918CFBD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896888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DF3CFA-02CD-4BA1-8E57-865D918CFBD8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661325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DF3CFA-02CD-4BA1-8E57-865D918CFBD8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462285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DF3CFA-02CD-4BA1-8E57-865D918CFBD8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227092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DF3CFA-02CD-4BA1-8E57-865D918CFBD8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55732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DF3CFA-02CD-4BA1-8E57-865D918CFBD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578919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DF3CFA-02CD-4BA1-8E57-865D918CFBD8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496051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DF3CFA-02CD-4BA1-8E57-865D918CFBD8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046324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DF3CFA-02CD-4BA1-8E57-865D918CFBD8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105973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DF3CFA-02CD-4BA1-8E57-865D918CFBD8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038272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DF3CFA-02CD-4BA1-8E57-865D918CFBD8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569330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DF3CFA-02CD-4BA1-8E57-865D918CFBD8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177502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DF3CFA-02CD-4BA1-8E57-865D918CFBD8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083506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DF3CFA-02CD-4BA1-8E57-865D918CFBD8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88653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DF3CFA-02CD-4BA1-8E57-865D918CFBD8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20735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DF3CFA-02CD-4BA1-8E57-865D918CFBD8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05002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DF3CFA-02CD-4BA1-8E57-865D918CFBD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21070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DF3CFA-02CD-4BA1-8E57-865D918CFBD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61272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DF3CFA-02CD-4BA1-8E57-865D918CFBD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48649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DF3CFA-02CD-4BA1-8E57-865D918CFBD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10194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DF3CFA-02CD-4BA1-8E57-865D918CFBD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31593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DF3CFA-02CD-4BA1-8E57-865D918CFBD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32545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DF3CFA-02CD-4BA1-8E57-865D918CFBD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43120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2" name="Freeform 11"/>
          <p:cNvSpPr/>
          <p:nvPr/>
        </p:nvSpPr>
        <p:spPr>
          <a:xfrm>
            <a:off x="-15875" y="0"/>
            <a:ext cx="11683810" cy="6588125"/>
          </a:xfrm>
          <a:custGeom>
            <a:avLst/>
            <a:gdLst/>
            <a:ahLst/>
            <a:cxnLst/>
            <a:rect l="l" t="t" r="r" b="b"/>
            <a:pathLst>
              <a:path w="11683810" h="6588125">
                <a:moveTo>
                  <a:pt x="0" y="0"/>
                </a:moveTo>
                <a:lnTo>
                  <a:pt x="11318691" y="0"/>
                </a:lnTo>
                <a:lnTo>
                  <a:pt x="11683810" y="5976938"/>
                </a:lnTo>
                <a:lnTo>
                  <a:pt x="15875" y="6588125"/>
                </a:lnTo>
                <a:cubicBezTo>
                  <a:pt x="10583" y="4386792"/>
                  <a:pt x="5292" y="2185458"/>
                  <a:pt x="0" y="0"/>
                </a:cubicBezTo>
                <a:close/>
              </a:path>
            </a:pathLst>
          </a:custGeom>
          <a:ln>
            <a:noFill/>
          </a:ln>
          <a:effectLst>
            <a:outerShdw blurRad="101600" dist="152400" dir="438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Freeform 13"/>
          <p:cNvSpPr/>
          <p:nvPr/>
        </p:nvSpPr>
        <p:spPr>
          <a:xfrm>
            <a:off x="0" y="4282257"/>
            <a:ext cx="11329257" cy="2028845"/>
          </a:xfrm>
          <a:custGeom>
            <a:avLst/>
            <a:gdLst/>
            <a:ahLst/>
            <a:cxnLst/>
            <a:rect l="l" t="t" r="r" b="b"/>
            <a:pathLst>
              <a:path w="11329257" h="2028845">
                <a:moveTo>
                  <a:pt x="0" y="588520"/>
                </a:moveTo>
                <a:lnTo>
                  <a:pt x="11244075" y="0"/>
                </a:lnTo>
                <a:lnTo>
                  <a:pt x="11329257" y="1424838"/>
                </a:lnTo>
                <a:lnTo>
                  <a:pt x="0" y="2028845"/>
                </a:lnTo>
                <a:lnTo>
                  <a:pt x="0" y="58852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Freeform 25"/>
          <p:cNvSpPr/>
          <p:nvPr/>
        </p:nvSpPr>
        <p:spPr>
          <a:xfrm>
            <a:off x="0" y="0"/>
            <a:ext cx="8719579" cy="456877"/>
          </a:xfrm>
          <a:custGeom>
            <a:avLst/>
            <a:gdLst/>
            <a:ahLst/>
            <a:cxn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Freeform 14"/>
          <p:cNvSpPr/>
          <p:nvPr/>
        </p:nvSpPr>
        <p:spPr>
          <a:xfrm rot="21420000">
            <a:off x="-161800" y="293317"/>
            <a:ext cx="11367116" cy="5751804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420000">
            <a:off x="891201" y="662656"/>
            <a:ext cx="9755187" cy="2766528"/>
          </a:xfrm>
        </p:spPr>
        <p:txBody>
          <a:bodyPr anchor="b">
            <a:normAutofit/>
          </a:bodyPr>
          <a:lstStyle>
            <a:lvl1pPr algn="r">
              <a:defRPr sz="8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21420000">
            <a:off x="983062" y="3505209"/>
            <a:ext cx="9755187" cy="550333"/>
          </a:xfrm>
        </p:spPr>
        <p:txBody>
          <a:bodyPr anchor="t">
            <a:noAutofit/>
          </a:bodyPr>
          <a:lstStyle>
            <a:lvl1pPr marL="0" indent="0" algn="r">
              <a:buNone/>
              <a:defRPr sz="28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21420000">
            <a:off x="4948541" y="4578463"/>
            <a:ext cx="6143653" cy="1163112"/>
          </a:xfrm>
        </p:spPr>
        <p:txBody>
          <a:bodyPr/>
          <a:lstStyle>
            <a:lvl1pPr algn="ctr">
              <a:defRPr sz="54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BB1C36B7-E830-4821-B37A-E751C28805FE}" type="datetimeFigureOut">
              <a:rPr lang="en-US" smtClean="0"/>
              <a:t>12/16/2015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21420000">
            <a:off x="-5560" y="4883024"/>
            <a:ext cx="4047239" cy="1195538"/>
          </a:xfrm>
        </p:spPr>
        <p:txBody>
          <a:bodyPr vert="horz" lIns="91440" tIns="45720" rIns="91440" bIns="45720" rtlCol="0" anchor="ctr"/>
          <a:lstStyle>
            <a:lvl1pPr algn="r">
              <a:defRPr lang="en-US" sz="5400" dirty="0"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21420000">
            <a:off x="9851758" y="3832648"/>
            <a:ext cx="907186" cy="498470"/>
          </a:xfrm>
        </p:spPr>
        <p:txBody>
          <a:bodyPr/>
          <a:lstStyle>
            <a:lvl1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5E4FE2E1-AE79-429D-9F1D-829BEF6A849D}" type="slidenum">
              <a:rPr lang="en-US" smtClean="0"/>
              <a:t>‹#›</a:t>
            </a:fld>
            <a:endParaRPr lang="en-US"/>
          </a:p>
        </p:txBody>
      </p:sp>
      <p:sp>
        <p:nvSpPr>
          <p:cNvPr id="25" name="5-Point Star 24"/>
          <p:cNvSpPr/>
          <p:nvPr/>
        </p:nvSpPr>
        <p:spPr>
          <a:xfrm rot="21420000">
            <a:off x="4221385" y="5111356"/>
            <a:ext cx="515386" cy="515386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5783922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106333"/>
            <a:ext cx="10394708" cy="58884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5801" y="685799"/>
            <a:ext cx="10392513" cy="319490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80" y="4702923"/>
            <a:ext cx="10394728" cy="682472"/>
          </a:xfrm>
        </p:spPr>
        <p:txBody>
          <a:bodyPr anchor="t"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1C36B7-E830-4821-B37A-E751C28805FE}" type="datetimeFigureOut">
              <a:rPr lang="en-US" smtClean="0"/>
              <a:t>12/16/2015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FE2E1-AE79-429D-9F1D-829BEF6A84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24826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902" cy="3194903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79" y="4106333"/>
            <a:ext cx="10394729" cy="127360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1C36B7-E830-4821-B37A-E751C28805FE}" type="datetimeFigureOut">
              <a:rPr lang="en-US" smtClean="0"/>
              <a:t>12/16/2015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FE2E1-AE79-429D-9F1D-829BEF6A84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54643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732" y="685800"/>
            <a:ext cx="9525020" cy="2916704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550264" y="3610032"/>
            <a:ext cx="8667956" cy="377768"/>
          </a:xfrm>
        </p:spPr>
        <p:txBody>
          <a:bodyPr anchor="t">
            <a:normAutofit/>
          </a:bodyPr>
          <a:lstStyle>
            <a:lvl1pPr marL="0" indent="0" algn="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4106334"/>
            <a:ext cx="10396882" cy="126825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1C36B7-E830-4821-B37A-E751C28805FE}" type="datetimeFigureOut">
              <a:rPr lang="en-US" smtClean="0"/>
              <a:t>12/16/2015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FE2E1-AE79-429D-9F1D-829BEF6A849D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685801" y="89262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473083" y="292282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9484380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723854"/>
            <a:ext cx="10394707" cy="2511835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4247468"/>
            <a:ext cx="10394707" cy="114064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1C36B7-E830-4821-B37A-E751C28805FE}" type="datetimeFigureOut">
              <a:rPr lang="en-US" smtClean="0"/>
              <a:t>12/16/2015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FE2E1-AE79-429D-9F1D-829BEF6A84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768611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802" y="685800"/>
            <a:ext cx="10394706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802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462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234621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70380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770380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1C36B7-E830-4821-B37A-E751C28805FE}" type="datetimeFigureOut">
              <a:rPr lang="en-US" smtClean="0"/>
              <a:t>12/16/2015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FE2E1-AE79-429D-9F1D-829BEF6A84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21442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9184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780" y="2063395"/>
            <a:ext cx="3310128" cy="1536725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91840" y="4389287"/>
            <a:ext cx="3310128" cy="98529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741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235999" y="2063395"/>
            <a:ext cx="3310128" cy="1535237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235999" y="4389286"/>
            <a:ext cx="3310128" cy="98530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68944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768819" y="2063394"/>
            <a:ext cx="3310128" cy="1537196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768819" y="4389284"/>
            <a:ext cx="3310128" cy="985302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1C36B7-E830-4821-B37A-E751C28805FE}" type="datetimeFigureOut">
              <a:rPr lang="en-US" smtClean="0"/>
              <a:t>12/16/2015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FE2E1-AE79-429D-9F1D-829BEF6A84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52956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2063396"/>
            <a:ext cx="10394707" cy="3311190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1C36B7-E830-4821-B37A-E751C28805FE}" type="datetimeFigureOut">
              <a:rPr lang="en-US" smtClean="0"/>
              <a:t>12/16/2015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FE2E1-AE79-429D-9F1D-829BEF6A84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03142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15862" y="685800"/>
            <a:ext cx="2264646" cy="4688785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685800"/>
            <a:ext cx="7904431" cy="4688785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1C36B7-E830-4821-B37A-E751C28805FE}" type="datetimeFigureOut">
              <a:rPr lang="en-US" smtClean="0"/>
              <a:t>12/16/2015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FE2E1-AE79-429D-9F1D-829BEF6A84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83163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10394707" cy="331118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1C36B7-E830-4821-B37A-E751C28805FE}" type="datetimeFigureOut">
              <a:rPr lang="en-US" smtClean="0"/>
              <a:t>12/16/2015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FE2E1-AE79-429D-9F1D-829BEF6A84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19679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3193487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3742267"/>
            <a:ext cx="10394707" cy="1639614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1C36B7-E830-4821-B37A-E751C28805FE}" type="datetimeFigureOut">
              <a:rPr lang="en-US" smtClean="0"/>
              <a:t>12/16/2015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FE2E1-AE79-429D-9F1D-829BEF6A84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00076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814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5088714" cy="3311189"/>
          </a:xfrm>
        </p:spPr>
        <p:txBody>
          <a:bodyPr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5993971" y="2063396"/>
            <a:ext cx="5086538" cy="3311189"/>
          </a:xfrm>
        </p:spPr>
        <p:txBody>
          <a:bodyPr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1C36B7-E830-4821-B37A-E751C28805FE}" type="datetimeFigureOut">
              <a:rPr lang="en-US" smtClean="0"/>
              <a:t>12/16/2015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FE2E1-AE79-429D-9F1D-829BEF6A84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87650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115814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8356" y="2063396"/>
            <a:ext cx="4856158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802" y="2861733"/>
            <a:ext cx="5088712" cy="2512852"/>
          </a:xfrm>
        </p:spPr>
        <p:txBody>
          <a:bodyPr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8191" y="2063396"/>
            <a:ext cx="4864491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5993969" y="2861733"/>
            <a:ext cx="5088713" cy="2512852"/>
          </a:xfrm>
        </p:spPr>
        <p:txBody>
          <a:bodyPr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1C36B7-E830-4821-B37A-E751C28805FE}" type="datetimeFigureOut">
              <a:rPr lang="en-US" smtClean="0"/>
              <a:t>12/16/2015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FE2E1-AE79-429D-9F1D-829BEF6A84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44391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1C36B7-E830-4821-B37A-E751C28805FE}" type="datetimeFigureOut">
              <a:rPr lang="en-US" smtClean="0"/>
              <a:t>12/16/2015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FE2E1-AE79-429D-9F1D-829BEF6A84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17104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1C36B7-E830-4821-B37A-E751C28805FE}" type="datetimeFigureOut">
              <a:rPr lang="en-US" smtClean="0"/>
              <a:t>12/16/2015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FE2E1-AE79-429D-9F1D-829BEF6A84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01880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643" y="685800"/>
            <a:ext cx="4126860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46132" y="685800"/>
            <a:ext cx="6034375" cy="468878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3642" y="2709052"/>
            <a:ext cx="4126861" cy="2665533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1C36B7-E830-4821-B37A-E751C28805FE}" type="datetimeFigureOut">
              <a:rPr lang="en-US" smtClean="0"/>
              <a:t>12/16/2015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FE2E1-AE79-429D-9F1D-829BEF6A84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49552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6345302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82362" y="0"/>
            <a:ext cx="3598146" cy="507153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2709052"/>
            <a:ext cx="6345301" cy="2362481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1C36B7-E830-4821-B37A-E751C28805FE}" type="datetimeFigureOut">
              <a:rPr lang="en-US" smtClean="0"/>
              <a:t>12/16/2015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FE2E1-AE79-429D-9F1D-829BEF6A84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16937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jp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-25397" y="0"/>
            <a:ext cx="12005350" cy="6644081"/>
            <a:chOff x="-25397" y="0"/>
            <a:chExt cx="12005350" cy="6644081"/>
          </a:xfrm>
        </p:grpSpPr>
        <p:sp useBgFill="1">
          <p:nvSpPr>
            <p:cNvPr id="11" name="Rectangle 10"/>
            <p:cNvSpPr/>
            <p:nvPr/>
          </p:nvSpPr>
          <p:spPr>
            <a:xfrm>
              <a:off x="1" y="0"/>
              <a:ext cx="11979952" cy="6644081"/>
            </a:xfrm>
            <a:prstGeom prst="rect">
              <a:avLst/>
            </a:prstGeom>
            <a:ln>
              <a:noFill/>
            </a:ln>
            <a:effectLst>
              <a:outerShdw blurRad="98425" dist="76200" dir="4380000" algn="tl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-25397" y="0"/>
              <a:ext cx="11773291" cy="6419514"/>
            </a:xfrm>
            <a:custGeom>
              <a:avLst/>
              <a:gdLst/>
              <a:ahLst/>
              <a:cxn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ln w="8255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1" y="5600215"/>
              <a:ext cx="11706512" cy="780581"/>
            </a:xfrm>
            <a:prstGeom prst="rect">
              <a:avLst/>
            </a:prstGeom>
            <a:gradFill flip="none" rotWithShape="1">
              <a:gsLst>
                <a:gs pos="34000">
                  <a:schemeClr val="accent1"/>
                </a:gs>
                <a:gs pos="100000">
                  <a:schemeClr val="accent1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063396"/>
            <a:ext cx="10396883" cy="33111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BB1C36B7-E830-4821-B37A-E751C28805FE}" type="datetimeFigureOut">
              <a:rPr lang="en-US" smtClean="0"/>
              <a:t>12/16/2015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5E4FE2E1-AE79-429D-9F1D-829BEF6A84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32363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solidFill>
            <a:schemeClr val="accent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sz="6000" dirty="0" smtClean="0"/>
              <a:t>Housing and Homeless Coalition: </a:t>
            </a:r>
            <a:br>
              <a:rPr lang="en-US" sz="6000" dirty="0" smtClean="0"/>
            </a:br>
            <a:r>
              <a:rPr lang="en-US" sz="6000" dirty="0" smtClean="0"/>
              <a:t>State of Homelessness 2015</a:t>
            </a:r>
            <a:endParaRPr lang="en-US" sz="6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December 16, 2015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5857" y="4203874"/>
            <a:ext cx="3549825" cy="2165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080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Housing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 smtClean="0"/>
              <a:t>FY2015 NOFA Competition</a:t>
            </a:r>
          </a:p>
          <a:p>
            <a:r>
              <a:rPr lang="en-US" dirty="0" smtClean="0"/>
              <a:t>FY2014 NOFA – RRH and PSH beds</a:t>
            </a:r>
          </a:p>
          <a:p>
            <a:r>
              <a:rPr lang="en-US" dirty="0" smtClean="0"/>
              <a:t>HHAP/Federal Home Loan Bank of NY Grant Funding for Rescue Mission</a:t>
            </a:r>
          </a:p>
          <a:p>
            <a:r>
              <a:rPr lang="en-US" dirty="0" smtClean="0"/>
              <a:t>Affordable Housing Development Committee</a:t>
            </a:r>
          </a:p>
          <a:p>
            <a:r>
              <a:rPr lang="en-US" dirty="0" smtClean="0"/>
              <a:t>CSH Needs Analysis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9094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6331" y="0"/>
            <a:ext cx="5268676" cy="68037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81428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/>
          <p:nvPr/>
        </p:nvPicPr>
        <p:blipFill rotWithShape="1">
          <a:blip r:embed="rId3"/>
          <a:srcRect l="25321" t="11026" r="25801" b="5128"/>
          <a:stretch/>
        </p:blipFill>
        <p:spPr bwMode="auto">
          <a:xfrm>
            <a:off x="0" y="-1"/>
            <a:ext cx="6053959" cy="630620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076" name="Picture 4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2549" y="367861"/>
            <a:ext cx="6093935" cy="59383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25271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Gaps and Needs Survey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Conducted focus groups for shelter residents on services to prevent homelessness and services needed to become housed</a:t>
            </a:r>
          </a:p>
          <a:p>
            <a:r>
              <a:rPr lang="en-US" dirty="0" smtClean="0"/>
              <a:t>Operations Committee members (PSH/TH/Shelter Providers) interviewed residents at different agencies other than their own</a:t>
            </a:r>
          </a:p>
          <a:p>
            <a:r>
              <a:rPr lang="en-US" dirty="0" smtClean="0"/>
              <a:t>Consistent themes: Transportation, lack of safe, quality and affordable housing options, employment, criminal history barriers, discrimination for a variety of reasons, lack of knowledge regarding resources, computer and financial literacy, desire for a higher level of case management and assistance, strong need for more Section 8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5264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 smtClean="0"/>
              <a:t>Homeless Management Information System (HMIS)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 smtClean="0"/>
              <a:t>Welcome Sarah </a:t>
            </a:r>
            <a:r>
              <a:rPr lang="en-US" dirty="0" err="1" smtClean="0"/>
              <a:t>Schutt</a:t>
            </a:r>
            <a:r>
              <a:rPr lang="en-US" dirty="0" smtClean="0"/>
              <a:t>!</a:t>
            </a:r>
          </a:p>
          <a:p>
            <a:r>
              <a:rPr lang="en-US" dirty="0" smtClean="0"/>
              <a:t>HMIS moving to the HHC</a:t>
            </a:r>
          </a:p>
          <a:p>
            <a:r>
              <a:rPr lang="en-US" dirty="0" smtClean="0"/>
              <a:t>Bringing more users onto HMIS</a:t>
            </a:r>
          </a:p>
          <a:p>
            <a:r>
              <a:rPr lang="en-US" dirty="0" smtClean="0"/>
              <a:t>All accomplishments have a lot to do with HMIS and the data’s ability to focus and drive our efforts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4842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Building more partnerships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 smtClean="0"/>
              <a:t>CNYCF</a:t>
            </a:r>
          </a:p>
          <a:p>
            <a:r>
              <a:rPr lang="en-US" dirty="0" smtClean="0"/>
              <a:t>HSLC</a:t>
            </a:r>
          </a:p>
          <a:p>
            <a:r>
              <a:rPr lang="en-US" dirty="0" smtClean="0"/>
              <a:t>United Way</a:t>
            </a:r>
          </a:p>
          <a:p>
            <a:r>
              <a:rPr lang="en-US" dirty="0" smtClean="0"/>
              <a:t>Gifford Foundation</a:t>
            </a:r>
          </a:p>
          <a:p>
            <a:r>
              <a:rPr lang="en-US" dirty="0" smtClean="0"/>
              <a:t>Syracuse Community Health Center</a:t>
            </a:r>
          </a:p>
          <a:p>
            <a:r>
              <a:rPr lang="en-US" dirty="0" smtClean="0"/>
              <a:t>Elected Officials from all levels of government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1957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6055" y="136635"/>
            <a:ext cx="5475423" cy="60924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72092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Community Progress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 smtClean="0"/>
              <a:t>Onondaga County DSS: Homeless Housing Unit, Kiosks on 2</a:t>
            </a:r>
            <a:r>
              <a:rPr lang="en-US" baseline="30000" dirty="0" smtClean="0"/>
              <a:t>nd</a:t>
            </a:r>
            <a:r>
              <a:rPr lang="en-US" dirty="0" smtClean="0"/>
              <a:t> Floor, continued efforts and partnerships</a:t>
            </a:r>
          </a:p>
          <a:p>
            <a:r>
              <a:rPr lang="en-US" dirty="0" smtClean="0"/>
              <a:t>211CNY</a:t>
            </a:r>
          </a:p>
          <a:p>
            <a:r>
              <a:rPr lang="en-US" dirty="0" smtClean="0"/>
              <a:t>Rescue Mission new shelter and day center, sheltering women</a:t>
            </a:r>
          </a:p>
          <a:p>
            <a:r>
              <a:rPr lang="en-US" dirty="0" smtClean="0"/>
              <a:t>CNY Fair Housing Analysis of Impediments to Fair Housing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1591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974272" cy="1151965"/>
          </a:xfrm>
        </p:spPr>
        <p:txBody>
          <a:bodyPr>
            <a:normAutofit/>
          </a:bodyPr>
          <a:lstStyle/>
          <a:p>
            <a:endParaRPr lang="en-US" sz="800" dirty="0"/>
          </a:p>
        </p:txBody>
      </p:sp>
      <p:pic>
        <p:nvPicPr>
          <p:cNvPr id="4" name="Content Placeholder 3"/>
          <p:cNvPicPr>
            <a:picLocks noGrp="1"/>
          </p:cNvPicPr>
          <p:nvPr>
            <p:ph sz="quarter" idx="13"/>
          </p:nvPr>
        </p:nvPicPr>
        <p:blipFill rotWithShape="1">
          <a:blip r:embed="rId3"/>
          <a:srcRect l="13462" t="9744" r="21154" b="5385"/>
          <a:stretch/>
        </p:blipFill>
        <p:spPr bwMode="auto">
          <a:xfrm>
            <a:off x="1496725" y="2896582"/>
            <a:ext cx="4142728" cy="337699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3800" y="3085685"/>
            <a:ext cx="4017963" cy="2998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418" y="74007"/>
            <a:ext cx="2713037" cy="282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3182" y="104173"/>
            <a:ext cx="3932237" cy="295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28096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7976" y="381523"/>
            <a:ext cx="10396882" cy="91734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Continuum of Care Statewide Meeting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687976" y="1298865"/>
            <a:ext cx="10394707" cy="596677"/>
          </a:xfrm>
        </p:spPr>
        <p:txBody>
          <a:bodyPr/>
          <a:lstStyle/>
          <a:p>
            <a:r>
              <a:rPr lang="en-US" dirty="0" smtClean="0"/>
              <a:t>Syracuse hosted the first NYS </a:t>
            </a:r>
            <a:r>
              <a:rPr lang="en-US" dirty="0" err="1" smtClean="0"/>
              <a:t>CoC</a:t>
            </a:r>
            <a:r>
              <a:rPr lang="en-US" dirty="0" smtClean="0"/>
              <a:t> Lead Meeting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73" b="22912"/>
          <a:stretch/>
        </p:blipFill>
        <p:spPr>
          <a:xfrm>
            <a:off x="540043" y="2000548"/>
            <a:ext cx="3857625" cy="343688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550" t="16590" r="3550" b="50000"/>
          <a:stretch/>
        </p:blipFill>
        <p:spPr>
          <a:xfrm>
            <a:off x="5243759" y="2042588"/>
            <a:ext cx="5644873" cy="3352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9024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2608118"/>
          </a:xfrm>
        </p:spPr>
        <p:txBody>
          <a:bodyPr>
            <a:normAutofit/>
          </a:bodyPr>
          <a:lstStyle/>
          <a:p>
            <a:pPr algn="ctr"/>
            <a:r>
              <a:rPr lang="en-US" sz="7200" b="1" dirty="0"/>
              <a:t>2015 </a:t>
            </a:r>
            <a:r>
              <a:rPr lang="en-US" sz="7200" b="1" dirty="0" smtClean="0"/>
              <a:t>Accomplishments</a:t>
            </a:r>
            <a:endParaRPr lang="en-US" sz="72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3709555"/>
            <a:ext cx="10394707" cy="166503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n-US" sz="7200" b="1" dirty="0"/>
          </a:p>
        </p:txBody>
      </p:sp>
    </p:spTree>
    <p:extLst>
      <p:ext uri="{BB962C8B-B14F-4D97-AF65-F5344CB8AC3E}">
        <p14:creationId xmlns:p14="http://schemas.microsoft.com/office/powerpoint/2010/main" val="3251312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6600" dirty="0" smtClean="0"/>
              <a:t>2016 Community Priorities</a:t>
            </a:r>
            <a:endParaRPr lang="en-US" sz="66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0423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Poverty/Segregation in Syracuse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717331" y="1516858"/>
            <a:ext cx="10394707" cy="3311189"/>
          </a:xfrm>
        </p:spPr>
        <p:txBody>
          <a:bodyPr/>
          <a:lstStyle/>
          <a:p>
            <a:r>
              <a:rPr lang="en-US" dirty="0" smtClean="0"/>
              <a:t>80/20 split for all new </a:t>
            </a:r>
            <a:r>
              <a:rPr lang="en-US" dirty="0" err="1" smtClean="0"/>
              <a:t>CoC</a:t>
            </a:r>
            <a:r>
              <a:rPr lang="en-US" dirty="0" smtClean="0"/>
              <a:t>-funded projects</a:t>
            </a:r>
          </a:p>
          <a:p>
            <a:pPr marL="0" indent="0">
              <a:buNone/>
            </a:pP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8417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22" y="0"/>
            <a:ext cx="3146425" cy="282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2006" y="2920433"/>
            <a:ext cx="3505504" cy="2798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22" y="2822575"/>
            <a:ext cx="5694363" cy="299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3847" y="-57945"/>
            <a:ext cx="5822950" cy="2938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27781"/>
            <a:ext cx="3810000" cy="2852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69752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Establishing a Code Blue Policy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10394707" cy="1968277"/>
          </a:xfrm>
        </p:spPr>
        <p:txBody>
          <a:bodyPr/>
          <a:lstStyle/>
          <a:p>
            <a:r>
              <a:rPr lang="en-US" dirty="0" smtClean="0"/>
              <a:t>Would like this to be </a:t>
            </a:r>
            <a:r>
              <a:rPr lang="en-US" dirty="0" smtClean="0"/>
              <a:t>completed by our </a:t>
            </a:r>
            <a:r>
              <a:rPr lang="en-US" dirty="0" err="1" smtClean="0"/>
              <a:t>january</a:t>
            </a:r>
            <a:r>
              <a:rPr lang="en-US" dirty="0" smtClean="0"/>
              <a:t> meeting</a:t>
            </a:r>
          </a:p>
          <a:p>
            <a:r>
              <a:rPr lang="en-US" dirty="0" smtClean="0"/>
              <a:t>Bringing all stakeholders to the table</a:t>
            </a:r>
          </a:p>
          <a:p>
            <a:r>
              <a:rPr lang="en-US" dirty="0" smtClean="0"/>
              <a:t>Onondaga county policy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5201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Continuum of Care Mergers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7"/>
            <a:ext cx="10394707" cy="2778768"/>
          </a:xfrm>
        </p:spPr>
        <p:txBody>
          <a:bodyPr/>
          <a:lstStyle/>
          <a:p>
            <a:r>
              <a:rPr lang="en-US" dirty="0" smtClean="0"/>
              <a:t>Oswego County </a:t>
            </a:r>
            <a:r>
              <a:rPr lang="en-US" dirty="0" err="1" smtClean="0"/>
              <a:t>CoC</a:t>
            </a:r>
            <a:r>
              <a:rPr lang="en-US" dirty="0" smtClean="0"/>
              <a:t> </a:t>
            </a:r>
          </a:p>
          <a:p>
            <a:pPr lvl="1"/>
            <a:r>
              <a:rPr lang="en-US" dirty="0" smtClean="0"/>
              <a:t>HMIS</a:t>
            </a:r>
          </a:p>
          <a:p>
            <a:pPr lvl="1"/>
            <a:r>
              <a:rPr lang="en-US" dirty="0" smtClean="0"/>
              <a:t>Coordination</a:t>
            </a:r>
          </a:p>
          <a:p>
            <a:pPr lvl="1"/>
            <a:r>
              <a:rPr lang="en-US" dirty="0" smtClean="0"/>
              <a:t>Technical Assistance</a:t>
            </a:r>
          </a:p>
          <a:p>
            <a:r>
              <a:rPr lang="en-US" dirty="0" smtClean="0"/>
              <a:t>Cayuga County </a:t>
            </a:r>
            <a:r>
              <a:rPr lang="en-US" dirty="0" err="1" smtClean="0"/>
              <a:t>CoC</a:t>
            </a:r>
            <a:endParaRPr lang="en-US" dirty="0" smtClean="0"/>
          </a:p>
          <a:p>
            <a:pPr lvl="1"/>
            <a:r>
              <a:rPr lang="en-US" dirty="0" smtClean="0"/>
              <a:t>Technical Assistance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1863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Building Partnerships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10394707" cy="2685249"/>
          </a:xfrm>
        </p:spPr>
        <p:txBody>
          <a:bodyPr/>
          <a:lstStyle/>
          <a:p>
            <a:r>
              <a:rPr lang="en-US" dirty="0" smtClean="0"/>
              <a:t>Healthcare</a:t>
            </a:r>
          </a:p>
          <a:p>
            <a:pPr lvl="1"/>
            <a:r>
              <a:rPr lang="en-US" dirty="0" smtClean="0"/>
              <a:t>H2 Collaborative rescheduled to April</a:t>
            </a:r>
          </a:p>
          <a:p>
            <a:r>
              <a:rPr lang="en-US" dirty="0" smtClean="0"/>
              <a:t>Employment</a:t>
            </a:r>
          </a:p>
          <a:p>
            <a:r>
              <a:rPr lang="en-US" dirty="0" smtClean="0"/>
              <a:t>Youth</a:t>
            </a:r>
          </a:p>
          <a:p>
            <a:pPr lvl="1"/>
            <a:r>
              <a:rPr lang="en-US" dirty="0" smtClean="0"/>
              <a:t>RHY Committee gearing up to end youth homelessness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356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Data!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3809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/>
              <a:t>Annual Homeless Assessment Report (</a:t>
            </a:r>
            <a:r>
              <a:rPr lang="en-US" dirty="0" err="1"/>
              <a:t>ahar</a:t>
            </a:r>
            <a:r>
              <a:rPr lang="en-US" dirty="0"/>
              <a:t>) data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Emergency Family Shelters: </a:t>
            </a:r>
          </a:p>
          <a:p>
            <a:pPr lvl="1"/>
            <a:r>
              <a:rPr lang="en-US" dirty="0" smtClean="0"/>
              <a:t>2014: 1,885  (1,187 children)</a:t>
            </a:r>
          </a:p>
          <a:p>
            <a:pPr lvl="1"/>
            <a:r>
              <a:rPr lang="en-US" dirty="0" smtClean="0"/>
              <a:t>2015: 1,699 (1,107 children)</a:t>
            </a:r>
          </a:p>
          <a:p>
            <a:r>
              <a:rPr lang="en-US" dirty="0" smtClean="0"/>
              <a:t>Emergency Shelters for Individuals:</a:t>
            </a:r>
          </a:p>
          <a:p>
            <a:pPr lvl="1"/>
            <a:r>
              <a:rPr lang="en-US" dirty="0" smtClean="0"/>
              <a:t>2014: 3,197 </a:t>
            </a:r>
          </a:p>
          <a:p>
            <a:pPr lvl="1"/>
            <a:r>
              <a:rPr lang="en-US" dirty="0" smtClean="0"/>
              <a:t>2015: 3,058</a:t>
            </a:r>
          </a:p>
          <a:p>
            <a:r>
              <a:rPr lang="en-US" dirty="0" smtClean="0"/>
              <a:t>Unaccompanied Youth (under the age of 18) in Shelters:</a:t>
            </a:r>
          </a:p>
          <a:p>
            <a:pPr lvl="1"/>
            <a:r>
              <a:rPr lang="en-US" dirty="0" smtClean="0"/>
              <a:t>2014: 187 </a:t>
            </a:r>
          </a:p>
          <a:p>
            <a:pPr lvl="1"/>
            <a:r>
              <a:rPr lang="en-US" dirty="0" smtClean="0"/>
              <a:t>2015:  176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6485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Point in Time (PIT) count Data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>
            <a:normAutofit fontScale="92500" lnSpcReduction="10000"/>
          </a:bodyPr>
          <a:lstStyle/>
          <a:p>
            <a:pPr lvl="0">
              <a:buClr>
                <a:srgbClr val="B80E0F"/>
              </a:buClr>
            </a:pPr>
            <a:r>
              <a:rPr lang="en-US" sz="1900" dirty="0">
                <a:solidFill>
                  <a:prstClr val="black"/>
                </a:solidFill>
              </a:rPr>
              <a:t>Emergency </a:t>
            </a:r>
            <a:r>
              <a:rPr lang="en-US" sz="1900" dirty="0" smtClean="0">
                <a:solidFill>
                  <a:prstClr val="black"/>
                </a:solidFill>
              </a:rPr>
              <a:t>Shelters</a:t>
            </a:r>
            <a:r>
              <a:rPr lang="en-US" sz="1900" dirty="0">
                <a:solidFill>
                  <a:prstClr val="black"/>
                </a:solidFill>
              </a:rPr>
              <a:t>: </a:t>
            </a:r>
          </a:p>
          <a:p>
            <a:pPr lvl="1">
              <a:buClr>
                <a:srgbClr val="B80E0F"/>
              </a:buClr>
            </a:pPr>
            <a:r>
              <a:rPr lang="en-US" sz="1700" dirty="0">
                <a:solidFill>
                  <a:prstClr val="black"/>
                </a:solidFill>
              </a:rPr>
              <a:t>2014: </a:t>
            </a:r>
            <a:r>
              <a:rPr lang="en-US" sz="1700" dirty="0" smtClean="0">
                <a:solidFill>
                  <a:prstClr val="black"/>
                </a:solidFill>
              </a:rPr>
              <a:t>92  (60 </a:t>
            </a:r>
            <a:r>
              <a:rPr lang="en-US" sz="1700" dirty="0">
                <a:solidFill>
                  <a:prstClr val="black"/>
                </a:solidFill>
              </a:rPr>
              <a:t>children)</a:t>
            </a:r>
          </a:p>
          <a:p>
            <a:pPr lvl="1">
              <a:buClr>
                <a:srgbClr val="B80E0F"/>
              </a:buClr>
            </a:pPr>
            <a:r>
              <a:rPr lang="en-US" sz="1700" dirty="0">
                <a:solidFill>
                  <a:prstClr val="black"/>
                </a:solidFill>
              </a:rPr>
              <a:t>2015: </a:t>
            </a:r>
            <a:r>
              <a:rPr lang="en-US" sz="1700" dirty="0" smtClean="0">
                <a:solidFill>
                  <a:prstClr val="black"/>
                </a:solidFill>
              </a:rPr>
              <a:t>182 </a:t>
            </a:r>
            <a:r>
              <a:rPr lang="en-US" sz="1700" dirty="0">
                <a:solidFill>
                  <a:prstClr val="black"/>
                </a:solidFill>
              </a:rPr>
              <a:t>(</a:t>
            </a:r>
            <a:r>
              <a:rPr lang="en-US" sz="1700" dirty="0" smtClean="0">
                <a:solidFill>
                  <a:prstClr val="black"/>
                </a:solidFill>
              </a:rPr>
              <a:t>112 </a:t>
            </a:r>
            <a:r>
              <a:rPr lang="en-US" sz="1700" dirty="0">
                <a:solidFill>
                  <a:prstClr val="black"/>
                </a:solidFill>
              </a:rPr>
              <a:t>children)</a:t>
            </a:r>
          </a:p>
          <a:p>
            <a:pPr lvl="0">
              <a:buClr>
                <a:srgbClr val="B80E0F"/>
              </a:buClr>
            </a:pPr>
            <a:r>
              <a:rPr lang="en-US" sz="1900" dirty="0" smtClean="0">
                <a:solidFill>
                  <a:prstClr val="black"/>
                </a:solidFill>
              </a:rPr>
              <a:t>Unaccompanied </a:t>
            </a:r>
            <a:r>
              <a:rPr lang="en-US" sz="1900" dirty="0">
                <a:solidFill>
                  <a:prstClr val="black"/>
                </a:solidFill>
              </a:rPr>
              <a:t>Youth </a:t>
            </a:r>
            <a:r>
              <a:rPr lang="en-US" sz="1900" dirty="0" smtClean="0">
                <a:solidFill>
                  <a:prstClr val="black"/>
                </a:solidFill>
              </a:rPr>
              <a:t>in </a:t>
            </a:r>
            <a:r>
              <a:rPr lang="en-US" sz="1900" dirty="0">
                <a:solidFill>
                  <a:prstClr val="black"/>
                </a:solidFill>
              </a:rPr>
              <a:t>Shelters:</a:t>
            </a:r>
          </a:p>
          <a:p>
            <a:pPr lvl="1">
              <a:buClr>
                <a:srgbClr val="B80E0F"/>
              </a:buClr>
            </a:pPr>
            <a:r>
              <a:rPr lang="en-US" sz="1700" dirty="0">
                <a:solidFill>
                  <a:prstClr val="black"/>
                </a:solidFill>
              </a:rPr>
              <a:t>2014: </a:t>
            </a:r>
            <a:r>
              <a:rPr lang="en-US" sz="1700" dirty="0" smtClean="0">
                <a:solidFill>
                  <a:prstClr val="black"/>
                </a:solidFill>
              </a:rPr>
              <a:t>31 </a:t>
            </a:r>
            <a:endParaRPr lang="en-US" sz="1700" dirty="0">
              <a:solidFill>
                <a:prstClr val="black"/>
              </a:solidFill>
            </a:endParaRPr>
          </a:p>
          <a:p>
            <a:pPr lvl="1">
              <a:buClr>
                <a:srgbClr val="B80E0F"/>
              </a:buClr>
            </a:pPr>
            <a:r>
              <a:rPr lang="en-US" sz="1700" dirty="0">
                <a:solidFill>
                  <a:prstClr val="black"/>
                </a:solidFill>
              </a:rPr>
              <a:t>2015:  </a:t>
            </a:r>
            <a:r>
              <a:rPr lang="en-US" sz="1700" dirty="0" smtClean="0">
                <a:solidFill>
                  <a:prstClr val="black"/>
                </a:solidFill>
              </a:rPr>
              <a:t>60</a:t>
            </a:r>
          </a:p>
          <a:p>
            <a:pPr>
              <a:buClr>
                <a:srgbClr val="B80E0F"/>
              </a:buClr>
            </a:pPr>
            <a:r>
              <a:rPr lang="en-US" sz="1900" dirty="0" smtClean="0">
                <a:solidFill>
                  <a:prstClr val="black"/>
                </a:solidFill>
              </a:rPr>
              <a:t>Chronically Homeless</a:t>
            </a:r>
          </a:p>
          <a:p>
            <a:pPr lvl="1">
              <a:buClr>
                <a:srgbClr val="B80E0F"/>
              </a:buClr>
            </a:pPr>
            <a:r>
              <a:rPr lang="en-US" sz="1700" dirty="0" smtClean="0">
                <a:solidFill>
                  <a:prstClr val="black"/>
                </a:solidFill>
              </a:rPr>
              <a:t>2014: 74</a:t>
            </a:r>
          </a:p>
          <a:p>
            <a:pPr lvl="1">
              <a:buClr>
                <a:srgbClr val="B80E0F"/>
              </a:buClr>
            </a:pPr>
            <a:r>
              <a:rPr lang="en-US" sz="1700" dirty="0" smtClean="0">
                <a:solidFill>
                  <a:prstClr val="black"/>
                </a:solidFill>
              </a:rPr>
              <a:t>2015: 71</a:t>
            </a:r>
            <a:endParaRPr lang="en-US" sz="1700" dirty="0">
              <a:solidFill>
                <a:prstClr val="black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8120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692" y="192909"/>
            <a:ext cx="4392295" cy="3311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/>
          <p:nvPr/>
        </p:nvPicPr>
        <p:blipFill rotWithShape="1">
          <a:blip r:embed="rId4"/>
          <a:srcRect l="16026" t="15127" r="16186" b="7436"/>
          <a:stretch/>
        </p:blipFill>
        <p:spPr bwMode="auto">
          <a:xfrm>
            <a:off x="3228412" y="612140"/>
            <a:ext cx="4988966" cy="378996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4542" y="3430587"/>
            <a:ext cx="3441810" cy="3277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9445" y="1157279"/>
            <a:ext cx="4915944" cy="4546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75228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 smtClean="0"/>
              <a:t>Ending Veteran Homelessness/</a:t>
            </a:r>
            <a:br>
              <a:rPr lang="en-US" dirty="0" smtClean="0"/>
            </a:br>
            <a:r>
              <a:rPr lang="en-US" dirty="0" smtClean="0"/>
              <a:t>Declaring Functional Zero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 smtClean="0"/>
              <a:t>1</a:t>
            </a:r>
            <a:r>
              <a:rPr lang="en-US" baseline="30000" dirty="0" smtClean="0"/>
              <a:t>st</a:t>
            </a:r>
            <a:r>
              <a:rPr lang="en-US" dirty="0" smtClean="0"/>
              <a:t> population goal of United States Interagency Council on Homelessness Opening Doors Strategic Plan</a:t>
            </a:r>
          </a:p>
          <a:p>
            <a:r>
              <a:rPr lang="en-US" dirty="0" smtClean="0"/>
              <a:t>Veterans Workgroup</a:t>
            </a:r>
          </a:p>
          <a:p>
            <a:r>
              <a:rPr lang="en-US" dirty="0" smtClean="0"/>
              <a:t>One of the first in the country to end Veteran homelessness </a:t>
            </a:r>
          </a:p>
          <a:p>
            <a:pPr marL="457200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9702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Thank you!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9994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67" y="3179800"/>
            <a:ext cx="5092733" cy="33762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7411" y="94376"/>
            <a:ext cx="6256925" cy="2764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134" y="94376"/>
            <a:ext cx="3376028" cy="3048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4353" y="3142593"/>
            <a:ext cx="2689225" cy="3444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6306" y="2858814"/>
            <a:ext cx="3599864" cy="3627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58457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Coordinated Entry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 smtClean="0"/>
              <a:t>Developed to prioritize the most vulnerable individuals experiencing homelessness for housing</a:t>
            </a:r>
          </a:p>
          <a:p>
            <a:r>
              <a:rPr lang="en-US" dirty="0" smtClean="0"/>
              <a:t>Over 30 individuals have been housed through this process</a:t>
            </a:r>
          </a:p>
          <a:p>
            <a:r>
              <a:rPr lang="en-US" dirty="0" smtClean="0"/>
              <a:t>Developed Policy and Procedures Manual</a:t>
            </a:r>
          </a:p>
          <a:p>
            <a:r>
              <a:rPr lang="en-US" dirty="0" smtClean="0"/>
              <a:t>Workgroup meeting twice a month to review list of most vulnerable and hard to serve individuals with longest length of stays in shelter</a:t>
            </a:r>
          </a:p>
          <a:p>
            <a:r>
              <a:rPr lang="en-US" dirty="0" smtClean="0"/>
              <a:t>In accordance with HUD’s standards </a:t>
            </a:r>
          </a:p>
        </p:txBody>
      </p:sp>
    </p:spTree>
    <p:extLst>
      <p:ext uri="{BB962C8B-B14F-4D97-AF65-F5344CB8AC3E}">
        <p14:creationId xmlns:p14="http://schemas.microsoft.com/office/powerpoint/2010/main" val="1172832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178" y="283779"/>
            <a:ext cx="8449836" cy="5108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24886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405246"/>
            <a:ext cx="11191009" cy="143252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Enhanced Outreach Workgroup &amp; Services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587336"/>
            <a:ext cx="10394707" cy="2961409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Outreach Workgroup/Downtown Project meets monthly to review list of individuals who are street homeless as well as panhandling</a:t>
            </a:r>
          </a:p>
          <a:p>
            <a:pPr lvl="1"/>
            <a:r>
              <a:rPr lang="en-US" dirty="0" smtClean="0"/>
              <a:t>Chaired by Onondaga County Department of Adult and Long-Term Care and Rescue Mission </a:t>
            </a:r>
          </a:p>
          <a:p>
            <a:pPr lvl="1"/>
            <a:r>
              <a:rPr lang="en-US" dirty="0" smtClean="0"/>
              <a:t>Comprised of shelter, outreach, mental health, substance abuse providers as well as SPD, Downtown Committee, Volunteer Lawyers Project and others</a:t>
            </a:r>
          </a:p>
          <a:p>
            <a:r>
              <a:rPr lang="en-US" dirty="0" smtClean="0"/>
              <a:t>Rescue Mission retooling their HIS Team</a:t>
            </a:r>
          </a:p>
          <a:p>
            <a:r>
              <a:rPr lang="en-US" dirty="0" smtClean="0"/>
              <a:t>Trios Model: Hutchings Psych Center</a:t>
            </a:r>
            <a:r>
              <a:rPr lang="en-US" smtClean="0"/>
              <a:t>, SBH, CHANCE </a:t>
            </a:r>
            <a:r>
              <a:rPr lang="en-US" dirty="0" smtClean="0"/>
              <a:t>Team, Outreach</a:t>
            </a:r>
          </a:p>
          <a:p>
            <a:r>
              <a:rPr lang="en-US" dirty="0" smtClean="0"/>
              <a:t>27 individuals have been brought indoors between IMFK &amp; RM</a:t>
            </a: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7296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4645572" cy="3952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1843" y="1765738"/>
            <a:ext cx="7361785" cy="3879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637" y="2932386"/>
            <a:ext cx="3494845" cy="3475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42139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 smtClean="0"/>
              <a:t>Continuum of Care Merger with Oswego County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7"/>
            <a:ext cx="10394707" cy="2529386"/>
          </a:xfrm>
        </p:spPr>
        <p:txBody>
          <a:bodyPr/>
          <a:lstStyle/>
          <a:p>
            <a:r>
              <a:rPr lang="en-US" dirty="0" smtClean="0"/>
              <a:t>Oswego applied for $360,000 in PSH and RRH funding in </a:t>
            </a:r>
            <a:r>
              <a:rPr lang="en-US" dirty="0" err="1" smtClean="0"/>
              <a:t>CoC</a:t>
            </a:r>
            <a:r>
              <a:rPr lang="en-US" dirty="0"/>
              <a:t> </a:t>
            </a:r>
            <a:r>
              <a:rPr lang="en-US" dirty="0" smtClean="0"/>
              <a:t>FY2015 NOFA Competition</a:t>
            </a:r>
          </a:p>
          <a:p>
            <a:r>
              <a:rPr lang="en-US" dirty="0" smtClean="0"/>
              <a:t>Coordination of services</a:t>
            </a:r>
          </a:p>
          <a:p>
            <a:r>
              <a:rPr lang="en-US" dirty="0"/>
              <a:t>T</a:t>
            </a:r>
            <a:r>
              <a:rPr lang="en-US" dirty="0" smtClean="0"/>
              <a:t>echnical assistance</a:t>
            </a:r>
          </a:p>
        </p:txBody>
      </p:sp>
    </p:spTree>
    <p:extLst>
      <p:ext uri="{BB962C8B-B14F-4D97-AF65-F5344CB8AC3E}">
        <p14:creationId xmlns:p14="http://schemas.microsoft.com/office/powerpoint/2010/main" val="4152416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ain Event">
  <a:themeElements>
    <a:clrScheme name="Main Event">
      <a:dk1>
        <a:sysClr val="windowText" lastClr="000000"/>
      </a:dk1>
      <a:lt1>
        <a:sysClr val="window" lastClr="FFFFFF"/>
      </a:lt1>
      <a:dk2>
        <a:srgbClr val="424242"/>
      </a:dk2>
      <a:lt2>
        <a:srgbClr val="C8C8C8"/>
      </a:lt2>
      <a:accent1>
        <a:srgbClr val="B80E0F"/>
      </a:accent1>
      <a:accent2>
        <a:srgbClr val="A6987D"/>
      </a:accent2>
      <a:accent3>
        <a:srgbClr val="7F9A71"/>
      </a:accent3>
      <a:accent4>
        <a:srgbClr val="64969F"/>
      </a:accent4>
      <a:accent5>
        <a:srgbClr val="9B75B2"/>
      </a:accent5>
      <a:accent6>
        <a:srgbClr val="80737A"/>
      </a:accent6>
      <a:hlink>
        <a:srgbClr val="F21213"/>
      </a:hlink>
      <a:folHlink>
        <a:srgbClr val="B6A394"/>
      </a:folHlink>
    </a:clrScheme>
    <a:fontScheme name="Main Event">
      <a:maj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ain Even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blipFill>
          <a:blip xmlns:r="http://schemas.openxmlformats.org/officeDocument/2006/relationships" r:embed="rId1">
            <a:duotone>
              <a:schemeClr val="phClr">
                <a:shade val="88000"/>
                <a:lumMod val="88000"/>
              </a:schemeClr>
              <a:schemeClr val="phClr"/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25400" dist="127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0"/>
        </a:gradFill>
        <a:blipFill>
          <a:blip xmlns:r="http://schemas.openxmlformats.org/officeDocument/2006/relationships" r:embed="rId2">
            <a:duotone>
              <a:schemeClr val="phClr">
                <a:shade val="48000"/>
                <a:satMod val="110000"/>
                <a:lumMod val="40000"/>
              </a:schemeClr>
              <a:schemeClr val="phClr">
                <a:tint val="90000"/>
                <a:lumMod val="10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Main Event" id="{AC372BB4-D83D-411E-B849-B641926BA760}" vid="{F1EFBDE3-1A95-4E3D-81AD-1F53D65BEA0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TM04033927[[fn=Main Event]]</Template>
  <TotalTime>2385</TotalTime>
  <Words>647</Words>
  <Application>Microsoft Office PowerPoint</Application>
  <PresentationFormat>Custom</PresentationFormat>
  <Paragraphs>126</Paragraphs>
  <Slides>30</Slides>
  <Notes>29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1" baseType="lpstr">
      <vt:lpstr>Main Event</vt:lpstr>
      <vt:lpstr>Housing and Homeless Coalition:  State of Homelessness 2015</vt:lpstr>
      <vt:lpstr>2015 Accomplishments</vt:lpstr>
      <vt:lpstr>Ending Veteran Homelessness/ Declaring Functional Zero</vt:lpstr>
      <vt:lpstr>PowerPoint Presentation</vt:lpstr>
      <vt:lpstr>Coordinated Entry</vt:lpstr>
      <vt:lpstr>PowerPoint Presentation</vt:lpstr>
      <vt:lpstr>Enhanced Outreach Workgroup &amp; Services</vt:lpstr>
      <vt:lpstr>PowerPoint Presentation</vt:lpstr>
      <vt:lpstr>Continuum of Care Merger with Oswego County </vt:lpstr>
      <vt:lpstr>Housing</vt:lpstr>
      <vt:lpstr>PowerPoint Presentation</vt:lpstr>
      <vt:lpstr>PowerPoint Presentation</vt:lpstr>
      <vt:lpstr>Gaps and Needs Survey</vt:lpstr>
      <vt:lpstr>Homeless Management Information System (HMIS)</vt:lpstr>
      <vt:lpstr>Building more partnerships</vt:lpstr>
      <vt:lpstr>PowerPoint Presentation</vt:lpstr>
      <vt:lpstr>Community Progress</vt:lpstr>
      <vt:lpstr>PowerPoint Presentation</vt:lpstr>
      <vt:lpstr>Continuum of Care Statewide Meeting</vt:lpstr>
      <vt:lpstr>2016 Community Priorities</vt:lpstr>
      <vt:lpstr>Poverty/Segregation in Syracuse</vt:lpstr>
      <vt:lpstr>PowerPoint Presentation</vt:lpstr>
      <vt:lpstr>Establishing a Code Blue Policy</vt:lpstr>
      <vt:lpstr>Continuum of Care Mergers</vt:lpstr>
      <vt:lpstr>Building Partnerships</vt:lpstr>
      <vt:lpstr>    Data! </vt:lpstr>
      <vt:lpstr>Annual Homeless Assessment Report (ahar) data</vt:lpstr>
      <vt:lpstr>Point in Time (PIT) count Data</vt:lpstr>
      <vt:lpstr>PowerPoint Presentation</vt:lpstr>
      <vt:lpstr>     Thank you!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Housing and Homeless Coalition:  State of Homelessness 2015</dc:title>
  <dc:creator>Melissa Marrone</dc:creator>
  <cp:lastModifiedBy>Marrone, Melissa (DFA3-A31)</cp:lastModifiedBy>
  <cp:revision>50</cp:revision>
  <cp:lastPrinted>2015-12-15T20:39:48Z</cp:lastPrinted>
  <dcterms:created xsi:type="dcterms:W3CDTF">2015-12-05T03:41:16Z</dcterms:created>
  <dcterms:modified xsi:type="dcterms:W3CDTF">2015-12-17T15:01:27Z</dcterms:modified>
</cp:coreProperties>
</file>