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265" r:id="rId3"/>
    <p:sldId id="257" r:id="rId4"/>
    <p:sldId id="262" r:id="rId5"/>
    <p:sldId id="263" r:id="rId6"/>
    <p:sldId id="264" r:id="rId7"/>
    <p:sldId id="258" r:id="rId8"/>
    <p:sldId id="260" r:id="rId9"/>
    <p:sldId id="259" r:id="rId10"/>
    <p:sldId id="276" r:id="rId11"/>
    <p:sldId id="279" r:id="rId12"/>
    <p:sldId id="277" r:id="rId13"/>
    <p:sldId id="278" r:id="rId14"/>
    <p:sldId id="321" r:id="rId15"/>
    <p:sldId id="309" r:id="rId16"/>
    <p:sldId id="261" r:id="rId17"/>
    <p:sldId id="269" r:id="rId18"/>
    <p:sldId id="266" r:id="rId19"/>
    <p:sldId id="268" r:id="rId20"/>
    <p:sldId id="267" r:id="rId21"/>
    <p:sldId id="270" r:id="rId22"/>
    <p:sldId id="271" r:id="rId23"/>
    <p:sldId id="272" r:id="rId24"/>
    <p:sldId id="322" r:id="rId25"/>
    <p:sldId id="323" r:id="rId26"/>
    <p:sldId id="273" r:id="rId27"/>
    <p:sldId id="274" r:id="rId28"/>
    <p:sldId id="275" r:id="rId29"/>
    <p:sldId id="312" r:id="rId30"/>
    <p:sldId id="280" r:id="rId31"/>
    <p:sldId id="282" r:id="rId32"/>
    <p:sldId id="283" r:id="rId33"/>
    <p:sldId id="284" r:id="rId34"/>
    <p:sldId id="285" r:id="rId35"/>
    <p:sldId id="319" r:id="rId36"/>
    <p:sldId id="298" r:id="rId37"/>
    <p:sldId id="300" r:id="rId38"/>
    <p:sldId id="297" r:id="rId39"/>
    <p:sldId id="310" r:id="rId40"/>
    <p:sldId id="328" r:id="rId41"/>
    <p:sldId id="299" r:id="rId42"/>
    <p:sldId id="301" r:id="rId43"/>
    <p:sldId id="303" r:id="rId44"/>
    <p:sldId id="302" r:id="rId45"/>
    <p:sldId id="286" r:id="rId46"/>
    <p:sldId id="287" r:id="rId47"/>
    <p:sldId id="318" r:id="rId48"/>
    <p:sldId id="288" r:id="rId49"/>
    <p:sldId id="290" r:id="rId50"/>
    <p:sldId id="291" r:id="rId51"/>
    <p:sldId id="292" r:id="rId52"/>
    <p:sldId id="313" r:id="rId53"/>
    <p:sldId id="314" r:id="rId54"/>
    <p:sldId id="315" r:id="rId55"/>
    <p:sldId id="316" r:id="rId56"/>
    <p:sldId id="317" r:id="rId57"/>
    <p:sldId id="304" r:id="rId58"/>
    <p:sldId id="307" r:id="rId59"/>
    <p:sldId id="324" r:id="rId60"/>
    <p:sldId id="325" r:id="rId61"/>
    <p:sldId id="326" r:id="rId62"/>
    <p:sldId id="311" r:id="rId63"/>
    <p:sldId id="308" r:id="rId64"/>
    <p:sldId id="293" r:id="rId65"/>
    <p:sldId id="294" r:id="rId66"/>
    <p:sldId id="295" r:id="rId67"/>
    <p:sldId id="296" r:id="rId68"/>
    <p:sldId id="306" r:id="rId69"/>
    <p:sldId id="327" r:id="rId7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8" y="5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4" tIns="46242" rIns="92484" bIns="46242" rtlCol="0"/>
          <a:lstStyle>
            <a:lvl1pPr algn="r">
              <a:defRPr sz="1200"/>
            </a:lvl1pPr>
          </a:lstStyle>
          <a:p>
            <a:fld id="{7425A968-62C5-4160-A530-7F478217D567}" type="datetimeFigureOut">
              <a:rPr lang="en-US" smtClean="0"/>
              <a:t>2/13/2019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4" tIns="46242" rIns="92484" bIns="46242"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84" tIns="46242" rIns="92484" bIns="46242" rtlCol="0" anchor="b"/>
          <a:lstStyle>
            <a:lvl1pPr algn="r">
              <a:defRPr sz="1200"/>
            </a:lvl1pPr>
          </a:lstStyle>
          <a:p>
            <a:fld id="{67724EB0-7734-489D-998F-E049EF86B40D}" type="slidenum">
              <a:rPr lang="en-US" smtClean="0"/>
              <a:t>‹#›</a:t>
            </a:fld>
            <a:endParaRPr lang="en-US"/>
          </a:p>
        </p:txBody>
      </p:sp>
    </p:spTree>
    <p:extLst>
      <p:ext uri="{BB962C8B-B14F-4D97-AF65-F5344CB8AC3E}">
        <p14:creationId xmlns:p14="http://schemas.microsoft.com/office/powerpoint/2010/main" val="3005426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4" tIns="46242" rIns="92484" bIns="46242" rtlCol="0"/>
          <a:lstStyle>
            <a:lvl1pPr algn="r">
              <a:defRPr sz="1200"/>
            </a:lvl1pPr>
          </a:lstStyle>
          <a:p>
            <a:fld id="{4888F086-A6E4-49D2-99D1-DE89284A6A0D}" type="datetimeFigureOut">
              <a:rPr lang="en-US" smtClean="0"/>
              <a:t>2/13/2019</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4" tIns="46242" rIns="92484" bIns="462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4" tIns="46242" rIns="92484" bIns="46242" rtlCol="0" anchor="b"/>
          <a:lstStyle>
            <a:lvl1pPr algn="r">
              <a:defRPr sz="1200"/>
            </a:lvl1pPr>
          </a:lstStyle>
          <a:p>
            <a:fld id="{B3715355-DA7C-4FEB-9C73-39D558DF7F6B}" type="slidenum">
              <a:rPr lang="en-US" smtClean="0"/>
              <a:t>‹#›</a:t>
            </a:fld>
            <a:endParaRPr lang="en-US"/>
          </a:p>
        </p:txBody>
      </p:sp>
    </p:spTree>
    <p:extLst>
      <p:ext uri="{BB962C8B-B14F-4D97-AF65-F5344CB8AC3E}">
        <p14:creationId xmlns:p14="http://schemas.microsoft.com/office/powerpoint/2010/main" val="395580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81813-3059-47BA-8310-58A62904FB64}" type="slidenum">
              <a:rPr lang="en-US" smtClean="0"/>
              <a:t>4</a:t>
            </a:fld>
            <a:endParaRPr lang="en-US"/>
          </a:p>
        </p:txBody>
      </p:sp>
    </p:spTree>
    <p:extLst>
      <p:ext uri="{BB962C8B-B14F-4D97-AF65-F5344CB8AC3E}">
        <p14:creationId xmlns:p14="http://schemas.microsoft.com/office/powerpoint/2010/main" val="368769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81813-3059-47BA-8310-58A62904FB64}" type="slidenum">
              <a:rPr lang="en-US" smtClean="0"/>
              <a:t>5</a:t>
            </a:fld>
            <a:endParaRPr lang="en-US"/>
          </a:p>
        </p:txBody>
      </p:sp>
    </p:spTree>
    <p:extLst>
      <p:ext uri="{BB962C8B-B14F-4D97-AF65-F5344CB8AC3E}">
        <p14:creationId xmlns:p14="http://schemas.microsoft.com/office/powerpoint/2010/main" val="233082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F81813-3059-47BA-8310-58A62904FB64}" type="slidenum">
              <a:rPr lang="en-US" smtClean="0"/>
              <a:t>6</a:t>
            </a:fld>
            <a:endParaRPr lang="en-US"/>
          </a:p>
        </p:txBody>
      </p:sp>
    </p:spTree>
    <p:extLst>
      <p:ext uri="{BB962C8B-B14F-4D97-AF65-F5344CB8AC3E}">
        <p14:creationId xmlns:p14="http://schemas.microsoft.com/office/powerpoint/2010/main" val="59467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15355-DA7C-4FEB-9C73-39D558DF7F6B}" type="slidenum">
              <a:rPr lang="en-US" smtClean="0"/>
              <a:t>11</a:t>
            </a:fld>
            <a:endParaRPr lang="en-US"/>
          </a:p>
        </p:txBody>
      </p:sp>
    </p:spTree>
    <p:extLst>
      <p:ext uri="{BB962C8B-B14F-4D97-AF65-F5344CB8AC3E}">
        <p14:creationId xmlns:p14="http://schemas.microsoft.com/office/powerpoint/2010/main" val="346334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15355-DA7C-4FEB-9C73-39D558DF7F6B}" type="slidenum">
              <a:rPr lang="en-US" smtClean="0"/>
              <a:t>57</a:t>
            </a:fld>
            <a:endParaRPr lang="en-US"/>
          </a:p>
        </p:txBody>
      </p:sp>
    </p:spTree>
    <p:extLst>
      <p:ext uri="{BB962C8B-B14F-4D97-AF65-F5344CB8AC3E}">
        <p14:creationId xmlns:p14="http://schemas.microsoft.com/office/powerpoint/2010/main" val="362402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8E5A6-B526-4A32-B348-39ADBB34C091}"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66726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8E5A6-B526-4A32-B348-39ADBB34C091}"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56267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8E5A6-B526-4A32-B348-39ADBB34C091}"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90568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8E5A6-B526-4A32-B348-39ADBB34C091}"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94166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8E5A6-B526-4A32-B348-39ADBB34C091}"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367816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28E5A6-B526-4A32-B348-39ADBB34C091}"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86499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8E5A6-B526-4A32-B348-39ADBB34C091}"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32995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28E5A6-B526-4A32-B348-39ADBB34C091}"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133700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E5A6-B526-4A32-B348-39ADBB34C091}"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209959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8E5A6-B526-4A32-B348-39ADBB34C091}"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269048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8E5A6-B526-4A32-B348-39ADBB34C091}"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8B090-02E0-452B-B63B-7FD9FBEE926C}" type="slidenum">
              <a:rPr lang="en-US" smtClean="0"/>
              <a:t>‹#›</a:t>
            </a:fld>
            <a:endParaRPr lang="en-US"/>
          </a:p>
        </p:txBody>
      </p:sp>
    </p:spTree>
    <p:extLst>
      <p:ext uri="{BB962C8B-B14F-4D97-AF65-F5344CB8AC3E}">
        <p14:creationId xmlns:p14="http://schemas.microsoft.com/office/powerpoint/2010/main" val="394078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8E5A6-B526-4A32-B348-39ADBB34C091}" type="datetimeFigureOut">
              <a:rPr lang="en-US" smtClean="0"/>
              <a:t>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8B090-02E0-452B-B63B-7FD9FBEE926C}" type="slidenum">
              <a:rPr lang="en-US" smtClean="0"/>
              <a:t>‹#›</a:t>
            </a:fld>
            <a:endParaRPr lang="en-US"/>
          </a:p>
        </p:txBody>
      </p:sp>
    </p:spTree>
    <p:extLst>
      <p:ext uri="{BB962C8B-B14F-4D97-AF65-F5344CB8AC3E}">
        <p14:creationId xmlns:p14="http://schemas.microsoft.com/office/powerpoint/2010/main" val="2656590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www.google.com/url?sa=i&amp;rct=j&amp;q=&amp;esrc=s&amp;source=images&amp;cd=&amp;cad=rja&amp;uact=8&amp;ved=2ahUKEwjXgIWNz8LdAhVpU98KHZElAQkQjRx6BAgBEAU&amp;url=https://englishhelponline.me/2011/07/25/the-difference-between-words-fast-and-early/&amp;psig=AOvVaw3pswEBV-XwmnHv8NBK5z32&amp;ust=153729359895930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amp;url=https://tlcms.org/trinity-lutheran-preschool-a-quiz/&amp;psig=AOvVaw2QsNJtKWVHlW6Di4pwNn29&amp;ust=153729152519932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com/url?sa=i&amp;rct=j&amp;q=&amp;esrc=s&amp;source=images&amp;cd=&amp;cad=rja&amp;uact=8&amp;ved=2ahUKEwjhoKXSy8LdAhUPU98KHcX5DUsQjRx6BAgBEAU&amp;url=https://www.nybusinessdivorce.com/2016/11/articles/deadlock/shes-tie-breaker-shes-risk-taker/&amp;psig=AOvVaw30_B0-4WCtVd3Eniqy8ano&amp;ust=153729266166445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x0tqszsLdAhVGmuAKHeZDBJ0QjRx6BAgBEAU&amp;url=https://www.realtor.com/advice/buy/buying-a-house-questions-to-ask/&amp;psig=AOvVaw0jDjhYd_fen1PPfeUPu_J0&amp;ust=1537293398514147" TargetMode="External"/><Relationship Id="rId2" Type="http://schemas.openxmlformats.org/officeDocument/2006/relationships/hyperlink" Target="https://www.hudexchange.info/resources/documents/HomelessDefinition_RecordkeepingRequirementsandCriteria.pdf"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ogle.com/url?sa=i&amp;rct=j&amp;q=&amp;esrc=s&amp;source=images&amp;cd=&amp;cad=rja&amp;uact=8&amp;ved=2ahUKEwi-rNaT0cLdAhVHGt8KHdTYBp8QjRx6BAgBEAU&amp;url=http://www.newdesignfile.com/post_back-and-forth-arrow-icon_99266/&amp;psig=AOvVaw0xoZK5RY6h4D-KrJwRRW36&amp;ust=153729407688281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oogle.com/url?sa=i&amp;rct=j&amp;q=&amp;esrc=s&amp;source=images&amp;cd=&amp;cad=rja&amp;uact=8&amp;ved=&amp;url=https://openclipart.org/tags/computer&amp;psig=AOvVaw1l9cWHn3BiU4fb7IblczV4&amp;ust=153729504397785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google.com/url?sa=i&amp;rct=j&amp;q=&amp;esrc=s&amp;source=images&amp;cd=&amp;cad=rja&amp;uact=8&amp;ved=2ahUKEwjK3bef1cLdAhWSl-AKHf2gCowQjRx6BAgBEAU&amp;url=https://edmontonfetalalcoholnetwork.org/supports-and-services/assessments-diagnosis-services/&amp;psig=AOvVaw0IrlskVRcirlK1KS0jfMd6&amp;ust=1537295241432373"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url?sa=i&amp;rct=j&amp;q=&amp;esrc=s&amp;source=images&amp;cd=&amp;cad=rja&amp;uact=8&amp;ved=2ahUKEwiQ0Lz81MLdAhVvg-AKHdfjBYYQjRx6BAgBEAU&amp;url=http://www.pcinapickle.com/solutions-for-common-problems/&amp;psig=AOvVaw2wf_PhDlButnV6LshA93yi&amp;ust=1537295171169535"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surveymonkey.com/r/HHCCNY_CE_Train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 y="0"/>
            <a:ext cx="9315450" cy="7452360"/>
          </a:xfrm>
          <a:prstGeom prst="rect">
            <a:avLst/>
          </a:prstGeom>
        </p:spPr>
      </p:pic>
      <p:sp>
        <p:nvSpPr>
          <p:cNvPr id="6" name="Rectangle 5"/>
          <p:cNvSpPr/>
          <p:nvPr/>
        </p:nvSpPr>
        <p:spPr>
          <a:xfrm>
            <a:off x="4916" y="76200"/>
            <a:ext cx="9315450" cy="7162800"/>
          </a:xfrm>
          <a:prstGeom prst="rect">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4648200"/>
            <a:ext cx="6400800" cy="1752600"/>
          </a:xfrm>
          <a:solidFill>
            <a:schemeClr val="bg1"/>
          </a:solidFill>
        </p:spPr>
        <p:txBody>
          <a:bodyPr/>
          <a:lstStyle/>
          <a:p>
            <a:r>
              <a:rPr lang="en-US" dirty="0" smtClean="0"/>
              <a:t>Housing and Homeless Coalition of Central New York</a:t>
            </a:r>
            <a:endParaRPr lang="en-US" dirty="0"/>
          </a:p>
        </p:txBody>
      </p:sp>
      <p:sp>
        <p:nvSpPr>
          <p:cNvPr id="5" name="TextBox 4"/>
          <p:cNvSpPr txBox="1"/>
          <p:nvPr/>
        </p:nvSpPr>
        <p:spPr>
          <a:xfrm>
            <a:off x="1676400" y="838200"/>
            <a:ext cx="5791200" cy="1446550"/>
          </a:xfrm>
          <a:prstGeom prst="rect">
            <a:avLst/>
          </a:prstGeom>
          <a:solidFill>
            <a:schemeClr val="bg1"/>
          </a:solidFill>
        </p:spPr>
        <p:txBody>
          <a:bodyPr wrap="square" rtlCol="0">
            <a:spAutoFit/>
          </a:bodyPr>
          <a:lstStyle/>
          <a:p>
            <a:pPr algn="ctr"/>
            <a:r>
              <a:rPr lang="en-US" sz="4400" dirty="0" smtClean="0"/>
              <a:t>Coordinated Entry Training</a:t>
            </a:r>
            <a:endParaRPr lang="en-US" sz="4400" dirty="0"/>
          </a:p>
        </p:txBody>
      </p:sp>
    </p:spTree>
    <p:extLst>
      <p:ext uri="{BB962C8B-B14F-4D97-AF65-F5344CB8AC3E}">
        <p14:creationId xmlns:p14="http://schemas.microsoft.com/office/powerpoint/2010/main" val="10977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ationaleatingdisorders.org/sites/default/files/nedaw18/10-steps-positive-body-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6914"/>
            <a:ext cx="4762500" cy="3295651"/>
          </a:xfrm>
          <a:prstGeom prst="rect">
            <a:avLst/>
          </a:prstGeom>
          <a:noFill/>
        </p:spPr>
      </p:pic>
      <p:sp>
        <p:nvSpPr>
          <p:cNvPr id="5" name="Rectangle 4"/>
          <p:cNvSpPr/>
          <p:nvPr/>
        </p:nvSpPr>
        <p:spPr>
          <a:xfrm>
            <a:off x="-100885" y="36914"/>
            <a:ext cx="5346700" cy="4038600"/>
          </a:xfrm>
          <a:prstGeom prst="rect">
            <a:avLst/>
          </a:prstGeom>
          <a:gradFill flip="none" rotWithShape="1">
            <a:gsLst>
              <a:gs pos="0">
                <a:schemeClr val="bg1"/>
              </a:gs>
              <a:gs pos="57000">
                <a:schemeClr val="bg1"/>
              </a:gs>
              <a:gs pos="100000">
                <a:schemeClr val="bg1">
                  <a:alpha val="1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915" y="1828800"/>
            <a:ext cx="8229600" cy="4525963"/>
          </a:xfrm>
          <a:noFill/>
        </p:spPr>
        <p:txBody>
          <a:bodyPr/>
          <a:lstStyle/>
          <a:p>
            <a:r>
              <a:rPr lang="en-US" dirty="0" smtClean="0"/>
              <a:t>ESG supplemental/ESG RRH</a:t>
            </a:r>
          </a:p>
          <a:p>
            <a:pPr lvl="1"/>
            <a:r>
              <a:rPr lang="en-US" dirty="0" smtClean="0"/>
              <a:t>Limited time program (ending in April 2019)</a:t>
            </a:r>
          </a:p>
          <a:p>
            <a:pPr lvl="1"/>
            <a:r>
              <a:rPr lang="en-US" dirty="0" smtClean="0"/>
              <a:t>Very temporary rental assistance</a:t>
            </a:r>
          </a:p>
          <a:p>
            <a:pPr lvl="1"/>
            <a:r>
              <a:rPr lang="en-US" dirty="0" smtClean="0"/>
              <a:t>Minimal Case Management; 6 months maximum </a:t>
            </a:r>
          </a:p>
          <a:p>
            <a:pPr lvl="1"/>
            <a:r>
              <a:rPr lang="en-US" dirty="0" smtClean="0"/>
              <a:t>Targeted to clients that need the least amount of assistance to be independent</a:t>
            </a:r>
          </a:p>
        </p:txBody>
      </p:sp>
      <p:sp>
        <p:nvSpPr>
          <p:cNvPr id="4" name="AutoShape 2" descr="Image result for littl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1200" y="304800"/>
            <a:ext cx="8229600" cy="1143000"/>
          </a:xfrm>
        </p:spPr>
        <p:txBody>
          <a:bodyPr/>
          <a:lstStyle/>
          <a:p>
            <a:r>
              <a:rPr lang="en-US" dirty="0" smtClean="0"/>
              <a:t>Types of Projects</a:t>
            </a:r>
            <a:endParaRPr lang="en-US" dirty="0"/>
          </a:p>
        </p:txBody>
      </p:sp>
    </p:spTree>
    <p:extLst>
      <p:ext uri="{BB962C8B-B14F-4D97-AF65-F5344CB8AC3E}">
        <p14:creationId xmlns:p14="http://schemas.microsoft.com/office/powerpoint/2010/main" val="1007166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Projects</a:t>
            </a:r>
            <a:endParaRPr lang="en-US" dirty="0"/>
          </a:p>
        </p:txBody>
      </p:sp>
      <p:sp>
        <p:nvSpPr>
          <p:cNvPr id="3" name="Content Placeholder 2"/>
          <p:cNvSpPr>
            <a:spLocks noGrp="1"/>
          </p:cNvSpPr>
          <p:nvPr>
            <p:ph idx="1"/>
          </p:nvPr>
        </p:nvSpPr>
        <p:spPr/>
        <p:txBody>
          <a:bodyPr/>
          <a:lstStyle/>
          <a:p>
            <a:r>
              <a:rPr lang="en-US" dirty="0" smtClean="0"/>
              <a:t>HOPWA – </a:t>
            </a:r>
            <a:r>
              <a:rPr lang="en-US" sz="2400" dirty="0" smtClean="0"/>
              <a:t>Housing opportunities for persons with AIDS</a:t>
            </a:r>
            <a:r>
              <a:rPr lang="en-US" dirty="0" smtClean="0"/>
              <a:t>.</a:t>
            </a:r>
          </a:p>
          <a:p>
            <a:pPr lvl="1"/>
            <a:r>
              <a:rPr lang="en-US" dirty="0" smtClean="0"/>
              <a:t>Rental Assistance programs</a:t>
            </a:r>
          </a:p>
          <a:p>
            <a:pPr lvl="1"/>
            <a:r>
              <a:rPr lang="en-US" dirty="0" smtClean="0"/>
              <a:t>Community Residences</a:t>
            </a:r>
          </a:p>
          <a:p>
            <a:pPr lvl="1"/>
            <a:r>
              <a:rPr lang="en-US" dirty="0" smtClean="0"/>
              <a:t>HIV Positive individuals qualify</a:t>
            </a:r>
            <a:endParaRPr lang="en-US" dirty="0"/>
          </a:p>
        </p:txBody>
      </p:sp>
      <p:pic>
        <p:nvPicPr>
          <p:cNvPr id="2050" name="Picture 2" descr="https://cdn.iconscout.com/icon/premium/png-256-thumb/real-estate-home-house-rent-property-building-fencing-railing-safe-5-296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302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Projects</a:t>
            </a:r>
            <a:endParaRPr lang="en-US" dirty="0"/>
          </a:p>
        </p:txBody>
      </p:sp>
      <p:sp>
        <p:nvSpPr>
          <p:cNvPr id="3" name="Content Placeholder 2"/>
          <p:cNvSpPr>
            <a:spLocks noGrp="1"/>
          </p:cNvSpPr>
          <p:nvPr>
            <p:ph idx="1"/>
          </p:nvPr>
        </p:nvSpPr>
        <p:spPr/>
        <p:txBody>
          <a:bodyPr/>
          <a:lstStyle/>
          <a:p>
            <a:r>
              <a:rPr lang="en-US" dirty="0" smtClean="0"/>
              <a:t>Rapid Rehousing</a:t>
            </a:r>
          </a:p>
          <a:p>
            <a:pPr lvl="1"/>
            <a:r>
              <a:rPr lang="en-US" dirty="0" smtClean="0"/>
              <a:t>6-24 months in duration</a:t>
            </a:r>
          </a:p>
          <a:p>
            <a:pPr lvl="1"/>
            <a:r>
              <a:rPr lang="en-US" dirty="0" smtClean="0"/>
              <a:t>Rental assistance </a:t>
            </a:r>
          </a:p>
          <a:p>
            <a:pPr lvl="1"/>
            <a:r>
              <a:rPr lang="en-US" dirty="0" smtClean="0"/>
              <a:t>Case management to stabilize client and increase income</a:t>
            </a:r>
          </a:p>
          <a:p>
            <a:pPr lvl="1"/>
            <a:r>
              <a:rPr lang="en-US" dirty="0" smtClean="0"/>
              <a:t>Client starts in project in shelter, then moves to own apartment</a:t>
            </a:r>
          </a:p>
          <a:p>
            <a:pPr lvl="1"/>
            <a:r>
              <a:rPr lang="en-US" dirty="0" smtClean="0"/>
              <a:t>Lease is in client’s name</a:t>
            </a:r>
          </a:p>
        </p:txBody>
      </p:sp>
      <p:pic>
        <p:nvPicPr>
          <p:cNvPr id="5122" name="Picture 2" descr="Image result for fast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410303"/>
            <a:ext cx="3121025" cy="178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27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Projects</a:t>
            </a:r>
            <a:endParaRPr lang="en-US" dirty="0"/>
          </a:p>
        </p:txBody>
      </p:sp>
      <p:sp>
        <p:nvSpPr>
          <p:cNvPr id="3" name="Content Placeholder 2"/>
          <p:cNvSpPr>
            <a:spLocks noGrp="1"/>
          </p:cNvSpPr>
          <p:nvPr>
            <p:ph idx="1"/>
          </p:nvPr>
        </p:nvSpPr>
        <p:spPr/>
        <p:txBody>
          <a:bodyPr/>
          <a:lstStyle/>
          <a:p>
            <a:r>
              <a:rPr lang="en-US" dirty="0" smtClean="0"/>
              <a:t>Permanent Supportive Housing</a:t>
            </a:r>
          </a:p>
          <a:p>
            <a:pPr lvl="1"/>
            <a:r>
              <a:rPr lang="en-US" dirty="0" smtClean="0"/>
              <a:t>Indefinite duration</a:t>
            </a:r>
          </a:p>
          <a:p>
            <a:pPr lvl="1"/>
            <a:r>
              <a:rPr lang="en-US" dirty="0" smtClean="0"/>
              <a:t>Rental Assistance</a:t>
            </a:r>
          </a:p>
          <a:p>
            <a:pPr lvl="1"/>
            <a:r>
              <a:rPr lang="en-US" dirty="0" smtClean="0"/>
              <a:t>Case management to stabilize client and increase income. </a:t>
            </a:r>
          </a:p>
          <a:p>
            <a:pPr lvl="1"/>
            <a:r>
              <a:rPr lang="en-US" dirty="0" smtClean="0"/>
              <a:t>Most intensive intervention</a:t>
            </a:r>
          </a:p>
          <a:p>
            <a:pPr lvl="1"/>
            <a:r>
              <a:rPr lang="en-US" dirty="0" smtClean="0"/>
              <a:t>Provider holds lease, acts as intermediary with landlord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838200"/>
            <a:ext cx="2237976" cy="2146300"/>
          </a:xfrm>
          <a:prstGeom prst="rect">
            <a:avLst/>
          </a:prstGeom>
        </p:spPr>
      </p:pic>
    </p:spTree>
    <p:extLst>
      <p:ext uri="{BB962C8B-B14F-4D97-AF65-F5344CB8AC3E}">
        <p14:creationId xmlns:p14="http://schemas.microsoft.com/office/powerpoint/2010/main" val="2100405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cornerstonecares.org/wp-content/uploads/2016/06/Employee-Assistance-Program-Overview-1024x684.jp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222256" y="-152400"/>
            <a:ext cx="10661397" cy="7121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20203"/>
            <a:ext cx="10896600" cy="7924800"/>
          </a:xfrm>
          <a:prstGeom prst="rect">
            <a:avLst/>
          </a:prstGeom>
          <a:gradFill flip="none" rotWithShape="1">
            <a:gsLst>
              <a:gs pos="0">
                <a:schemeClr val="bg1"/>
              </a:gs>
              <a:gs pos="26000">
                <a:schemeClr val="bg1"/>
              </a:gs>
              <a:gs pos="100000">
                <a:schemeClr val="bg1">
                  <a:alpha val="1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Types of Projects</a:t>
            </a:r>
            <a:endParaRPr lang="en-US" dirty="0"/>
          </a:p>
        </p:txBody>
      </p:sp>
      <p:sp>
        <p:nvSpPr>
          <p:cNvPr id="3" name="Content Placeholder 2"/>
          <p:cNvSpPr>
            <a:spLocks noGrp="1"/>
          </p:cNvSpPr>
          <p:nvPr>
            <p:ph idx="1"/>
          </p:nvPr>
        </p:nvSpPr>
        <p:spPr/>
        <p:txBody>
          <a:bodyPr/>
          <a:lstStyle/>
          <a:p>
            <a:r>
              <a:rPr lang="en-US" dirty="0" smtClean="0"/>
              <a:t>Rental Assistance Program (HUD-RAP)</a:t>
            </a:r>
          </a:p>
          <a:p>
            <a:pPr lvl="1"/>
            <a:r>
              <a:rPr lang="en-US" dirty="0" smtClean="0"/>
              <a:t>Tenant holds lease, finds housing unit</a:t>
            </a:r>
          </a:p>
          <a:p>
            <a:pPr lvl="1"/>
            <a:r>
              <a:rPr lang="en-US" dirty="0" smtClean="0"/>
              <a:t>Rental assistance – 30% of income</a:t>
            </a:r>
          </a:p>
          <a:p>
            <a:pPr lvl="1"/>
            <a:r>
              <a:rPr lang="en-US" dirty="0" smtClean="0"/>
              <a:t>Some case management</a:t>
            </a:r>
            <a:endParaRPr lang="en-US" dirty="0"/>
          </a:p>
        </p:txBody>
      </p:sp>
    </p:spTree>
    <p:extLst>
      <p:ext uri="{BB962C8B-B14F-4D97-AF65-F5344CB8AC3E}">
        <p14:creationId xmlns:p14="http://schemas.microsoft.com/office/powerpoint/2010/main" val="4137009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endParaRPr lang="en-US" dirty="0"/>
          </a:p>
        </p:txBody>
      </p:sp>
      <p:pic>
        <p:nvPicPr>
          <p:cNvPr id="102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699135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173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Coordinated Entry System for </a:t>
            </a:r>
            <a:r>
              <a:rPr lang="en-US" dirty="0" err="1" smtClean="0"/>
              <a:t>CoC</a:t>
            </a:r>
            <a:r>
              <a:rPr lang="en-US" dirty="0" smtClean="0"/>
              <a:t> housing programs</a:t>
            </a:r>
            <a:endParaRPr lang="en-US" dirty="0"/>
          </a:p>
        </p:txBody>
      </p:sp>
      <p:sp>
        <p:nvSpPr>
          <p:cNvPr id="4" name="AutoShape 2" descr="data:image/png;base64,iVBORw0KGgoAAAANSUhEUgAAAkAAAAHgCAYAAABNbtJFAAAgAElEQVR4Xu3de5CcV3nn8ec53TPSKLYuoxkBsh0b34ixzYbgWsDmYpvCuW4CITZJWBJSlYWt3El2kxBrbpIMW9RWLRVYNglswiUsiR0CJJWkNrvYBkxYQgIBY1xgG8s4vsgzIyTZljUz3efZelse0RqPpLmcPn3ec779R8Ci+zzP83lea37p7ulW4YYAAggggAACCBQmoIXNy7gIIIAAAggggIAQgLgIEEAAAQQQQKA4AQJQcStnYAQQQAABBBAgAHENIIAAAggggEBxAgSg4lbOwAgggAACCCBAAOIaQAABBBBAAIHiBAhAxa2cgRFAAAEEEECAAMQ1gAACCCCAAALFCRCAils5AyOAAAIIIIAAAYhrAAEEEEAAAQSKEyAAFbdyBkYAAQQQQAABAhDXAAIIIIAAAggUJ0AAKm7lDIwAAggggAACBCCuAQQQQAABBBAoToAAVNzKGRgBBBBAAAEECEBcAwgggAACCCBQnAABqLiVMzACCCCAAAIIEIC4BhBAAAEEEECgOAECUHErZ2AEEEAAAQQQIABxDSCAAAIIIIBAcQIEoOJWzsAIIIAAAgggQADiGkAAAQQQQACB4gQIQMWtnIERQAABBBBAgADENYAAAggggAACxQkQgIpbOQMjgAACCCCAAAGIawABBBBAAAEEihMgABW3cgZGAAEEEEAAAQIQ1wACCCCAAAIIFCdAACpu5QyMAAIIIIAAAgQgrgEEEEAAAQQQKE6AAFTcyhkYAQQQQAABBAhAXAMIIIAAAgggUJwAAai4lTMwAggggAACCBCAuAYQQAABBBBAoDgBAlBxK2dgBBBAAAEEECAAcQ0ggAACCCCAQHECBKDiVs7ACCCAAAIIIEAA4hpAAAEEEEAAgeIECEDFrZyBEUAAAQQQQIAAxDWAAAIIIIAAAsUJEICKWzkDI4AAAggggAABiGsAAQQQQAABBIoTIAAVt3IGRgABBBBAAAECENcAAggggAACCBQnQAAqbuUMjEB/BVpjI7cv10Fzz8zV/e2M6gggUJIAAaikbTMrAqcRsMnt13qvV3mROwZ2z9zWC7DYAWhhfOQaJ/Iy5+xzOjl7ay9m4kwEEKifAAGofjujYwR6ImBjw5d6ddeL2HlVAWvLbab6QOhiTuVdy53pTX4jdC01O1cbcs2xc3WfM3+L7jlwV+g6nIcAAvUTIADVb2d0jEBPBEIGoJZY05ltUSdbxFznP53JkIgMitgNVRoRUff0IL7KWyJys4jMe5WnnMlBU39IvB4yJ9V/ttcyNAFoLWo8BoEyBAhAZeyZKRFYkcBaXwKzCXFHW1vPaWrjgqbq+SKy06ssBpwTa5u9adlmVD+w3J87Ey+qD4nafdLy9002Dzw0NSVVaFrRjZfAVsTEnRAoToAAVNzKGRiBMAL2ZhlYeNaO5zv1z1epQo8NrOjkVQagpWc603lRuWfe2l/fwMtZKyLnTggg8EwBAhBXBQIIrEpgbtf2Swade4EXu2RVD+zJnXXBRL7ZUPuKTs18syclOBQBBLIUIABluVaGQiCswG0T0rzKb3/hgLorvdi2sKeHOc2ZzYhzd4hMf1VX8RJZmOqcggACdRMgANVtY/SLQGQBm9xxpW/7K0XljMil11ruUNvsjsE9s19c6wE8DgEE8hcgAOW/YyZEYE0CT+161nMHnf9xSfQZn9MN5cSmRfXjOjXz8Onuy/+OAALlCRCAyts5EyNwSgGb3Lmp3Zr7IXX6ggyozKl+8d4DWz510bvvnctgHkZAAIFAAgSgQJAcg0AOArZr5Hne2WtEtPrMnmxuzuSw+NbH9KaDwT/YMRskBkGgMAECUGELZ1wElhO4+XppXH/J6HVe7MW5CnU+T6iht8vk9Gf12AcvckMAgYIFCEAFL5/REagEbGLrVvHNn/Yqzy5BxJnu2/+Uu+XZ/3X/kyXMy4wIILC8AAGIKwOBggWemth63kbf+GmvurEoBpPDRxqNPz1zcv9jRc3NsAggcFyAAMTFgEChAnNjw5cOSuO1Xq1ZIoETmzuq7Y8OTR3cV+L8zIxA6QIEoNKvAOYvUmDhxtGXNRv2Kt/5UtJyb06kPW/+L/lKjXKvASYvV6Dov/zKXTuTlyywMDb6cqf2qpINumd3Ijbfan9sw9u/8zVMEECgHAECUDm7ZlIEpHrZq6nueihOFKieCZJ260P8mjxXBgLlCBCAytk1kxYuYLue9Vyv7TeKiiuc4iTj25xzG96nkw/P4IMAAvkLEIDy3zETIiCPTz5rxybv/4OIDcBxCgGTw64x+Ac6+fARnBBAIG8BAlDe+2U6BMQmpOn96C+J2jAcpxcws28198x+uPqIpNPfm3sggEBdBQhAdd0cfRcvYGPDl1YIuufAXafCaI1v/wkVfWHxYKsA8G39vwM3Td9xqoes1H8VZbkrAghEFCAARcSmFAKhBGxy+7Xe6yuq85yzz+jk7K3LnV39kPa86Xn17CZ+zvk/3jR14F+XdV2h/+oL8wgEEIglQACKJU0dBAIKtMdHxkTsgmNH6n2N3TN7lh5/4He2bdky2PxlURsMWLqco0wOfnn/zH+/4o9kYenQK/EvB4pJEainAAGonnuj68IFFsZHrnFiP18xeNEPDuyeuW0piY1t/zmven7hVOsa33v/DwN7D/z90kNW4r+uwjwYAQR6LkAA6jkxBRDojUDrxu2dANS8afaDSyvMjW27vKmN1/WmcjmnVt8gf8TJ+79naubhpVOfyr8cISZFoL4CBKD67o7OCxdY2DVydUUwsHfm9m6K+yfO2/i99vivi+hQ4URhxjd7bLeb/YOpKfHdB57MP0xRTkEAgV4LEIB6Lcz5CPRI4GQ/gBfGd/ygE//SHpUt8lin+gmdmv4XAlCR62foTAUIQJkulrHyF1guANnEeRvFnvwtzwceBr4AdLaxe/o93Z8NxDNAgYk5DoHIAgSgyOCUQyCUwHI/gI+9OVdeGaoG53xXoKX+5g1TB76++CcEIK4OBOotQACq9/7ovmCBpT+AbUIGvd/+m6K6sWCW3o1u9lhjz+x7CUC9I+ZkBGIKEIBialMLgYACSwPQ/Nj2FzdUfzhgCY5aIuC0/cc69Z1vV3/MM0BcHgjUW4AAVO/90X3BAkt/ALfGRt6sKjsLJun56E7kn3X3zF8TgHpOTQEEei5AAOo5MQUQ6I1AdwA6+Ltbtp05OPDrvanEqYsCTmzulrtn33nDLdLmGSCuCwTqLUAAqvf+6L5gge4fwN3fDVYwSZTRW97+fMPe2bsJQFG4KYJAzwQIQD2j5WAEeivQ/QO4PTbyG6KytbcVOb0SMNOvN/dM30wA4npAoN4CBKB674/uCxZY/AHcbDfv8gOtXy6YIu7opvNuz/Q7WrtGOh83sPSTuOM2QzUEEFirAAForXI8DoE+CxwPQGpPeX77K+o2nPr3t9ruQgJQVHaKIRBUgAAUlJPDEIgnsBiA1MlzVOR58SpTybf1VlFzBCCuBQTqK0AAqu/u6LxwgSoAtbzoxoa+1KsNFs4RdXwTu9+8PkAAispOMQSCChCAgnJyGALxBKoApGLD6vQF8apSqRJwogstb58jAHE9IFBfAQJQfXdH54ULVAHI1J/fUPe9hVP0ZXzz8k8m8gRvgu4LP0URWLcAAWjdhByAQH8EOgFI5IUNJ1v600HZVU3kHvPyEAGo7OuA6esrQACq7+7ovHCBKgA51/nmd/497su1YPu917sJQH3BpygC6xbgL851E3IAAv0ReDoA/biIHO5PB2VXdWJPtbx+gQBU9nXA9PUVIADVd3d0XrhAJwCpvF5U9hdO0a/xnfdyKwGoX/zURWB9AgSg9fnxaAT6JtAJQA35GTF5pG9NlFzYZMib/B0BqOSLgNnrLEAAqvP26L1Igfb4yGQ1uHk7zzm93Js8Xv2zqtxeJEjkoc3k6qqkU9vgvXxDne6r/rmxe6azF24IIFAPAQJQPfZElwgcF+gOQOr035jJIQJQvAtkMQCJyveIt7sIQPHsqYRASAECUEhNzkIggsAJAUj1+03kIAEoAvzTJY4/AySy2Zt9lQAUz55KCIQUIACF1OQsBCII8AxQBORTlFgMQKqyxbx9hQDU331QHYG1ChCA1irH4xDok8CS9wBd5k2e4BmgeMvoegboDG/2NQJQPHsqIRBSgAAUUpOzEIggcEIAUn2+FzlCAIoAv+QlMBHZJGZfJwDFs6cSAiEFCEAhNTkLgYgC1a/BN529xot23gPELbKAyRZv8kl+DT6yO+UQCCRAAAoEyTEIxBZ4+pOgf0zk2Etg3OIKOJFNLS9/SwCK6041BEIJEIBCSXIOApEFng5A14qIj1yactXnAIlIy8vtBCAuBwTqKUAAqufe6BoBqQKQqFzhVM6AI76AEznU8vJlAlB8eyoiEEKAABRCkTMQ6INAFYBU5CJ1clYfyhdf0kQfNG/3EYCKvxQAqKkAAaimi6NtBDpvgm74Hd7c89GIL2Def83EzRCA4ttTEYEQAgSgEIqcgUAfBDovgTm3wYl/aR/KF1/Si/uceL9AACr+UgCgpgIEoJoujrYR6AQgEWlWX4gqth2RmAK233u9u6pIAIrpTi0EwgkQgMJZchICUQUWA5CKnKFOrohavPBiXtznxfs5AlDhFwLj11qAAFTr9dF8yQLHnwFq+Me8uRtKtog9u/P6kZZY583nPAMUW596CIQRIACFceQUBKILHA9AT278gj/z6O9Eb6DUgib+bjfzX57XHrmSAFTqRcDcOQgQgHLYIjMUKbAYgKpnIGxs5Be9ytlFQkQe2sy+1dwz+6Fu/8gtUA4BBAIIEIACIHIEAv0Q6P4BPD+2/cUN1R/uRx+l1XSqn9Cp6X8hAJW2eebNTYAAlNtGmacYge4fwA++9eyhs884+p+9dr6hgVuvBExbd7vpd142JfMEoF4hcy4CcQQIQHGcqYJAcIGlP4BtfOQNXuSi4IU48LiAef1ac+/0X1R/QADiwkCg3gIEoHrvj+4LFlj6A3hubNvlTW28rmCSno++4PUjG/dO30MA6jk1BRDouQABqOfEFECgNwLPeAZoQpy3kbeKyJm9qVj2qU50VndPv0dEjABU9rXA9HkIEIDy2CNTFCiw3Esw8zcOv6TRcD9UIEfPR26b+/jgnse+sliIl8B6Tk4BBHoqQADqKS+HI9A7geV+AP/Tm2XgRc/e/ptedKh3lcs72ZkcFDfz+zolngBU3v6ZOE8BAlCee2WqAgRO9gyETY6+wnu7tgCCaCO2zf5mcM/sF7sL8gxQNH4KIdATAQJQT1g5FIHeC5w0AE3IoPcjvyIqm3vfRQkVbNrp7P/ofvanmpoAVMLumTFnAQJQzttltqwFWjdu//lqwOZNsx9cOujRidELB8z+fdYAEYZz1RueVf9Qp6YfXVruVP4RWqMEAgisU4AAtE5AHo5APwQWxkeucWKdAORFPziwe+a2pX3YxOhPebPL+tFfLjVN9AvN3dN/t3SelfjnYsAcCOQqQADKdbPMlbVAe3xkTMQuODak3tfYPbPnGQFocucm8XO/yhui13YpOJFD8ujMe/SPZGHJCdoeH9m1xH/v4q/Hr60aj0IAgdgCBKDY4tRDIICATW6/1nt9RXWUc/YZnZy9dbljj06MXDxg8rMBSpZ2hM217f2bbpp9aLnBV+pfGhrzIlAnAQJQnbZFrwh0CdjY8KWd53/2HLjrVDCtXaM/os7+LXgrF/CmnxrYM/3ZUz1ipf4rr8o9EUAgpgABKKY2tRDog4BdLw3/fdvfIqo7+lC+diWd2P26e/ZDvKRVu9XRMAKrEiAArYqLOyNQTwF725nbZWDwzV50Qz0niNO1E3l8WvUPd0xNPxGnIlUQQKBfAgSgfslTF4HIAnbj1nOl0fw5L9KIXLoW5ZzY3ONuw/s2Tz48U4uGaRIBBNYlQABaFx8PRqBeAnO/t+2ywWbjdV6Ef/dPXF3bafuDOvWdb9dro3SLAAJrFeAvwbXK8TgEaiqwMLbjKqf+1TVtP3jbnQ879PJnunfmG8EP50AEEEhWgACU7GpoDIHeCSzcuOPKZsO/uvRngpxIe978X244zW/S9W4TnIwAAv0SIAD1S566CPRZYG5s+NJBabzWqzX73Epfyjuzo0dd+8+Gpg7u60sDFEUAgb4KEID6yk9xBPorcOTG4XOGnL7Bq27sbyeRq5scfrIx+CHe8BzZnXIIJCRAAEpoGbSCQD8EDv7ulm1bBgdu8CLP6Uf92DVN7L6G2/AxnXz4SOza1EMAgXQECEDp7IJOEOibQPVhie1LRq9TsRf3rYleFzbx3uutAzdN39HrUpyPAALpCxCA0t8RHSIQTcB2jTxPnL0mty9QdSYHn3L+LzZNHfjXaJgUQgCBpAUIQEmvh+YQiC9gnW+Rb/2wF395/OphK7rqF9yd/3///MiB26545re6hy3GaQggUCsBAlCt1kWzCMQTsF07LhD1/86rbI1XNWAlk0ed00/o1PSjAU/lKAQQyESAAJTJIhkDgV4I/NObZeBFzxl9sff+SlHd1Isawc80Odhuy2cG3z7zpeBncyACCGQjQADKZpUMgkDvBGxCmgt++4sGVK/0Ilt6V2ntJzuTR6XRvkMmv3OXVp/uzA0BBBA4hQABiMsDAQRWJWCT2y6TduMyr/J9q3pgD+5cfYGpqN4lbXeX7n3svh6U4EgEEMhUgACU6WIZC4FeC9iEDIrs+D4xf7k3fa6s8BOlzeTq5XpTldtX0nP1Cc6ijXvm1N+5cWrmmyt5DPdBAAEElgoQgLgmEEDguIBNbr/We73Ki9wxsHvmtpXSVJ8jJM971vdKo3WBN73AiTz7ZN8ztoYA1HZi326Z+1bT2X0yNfPIal7iWhgfucaJvMw5+5xOzt660pm4HwII5C1AAMp7v0yHwIoFbGz4Uq/uehE7r3qQteU2U31gxQd03bHZsKaYbRFtbPHetoqTLeJlkxNptkWucirOTDrfQaYiLS/iVeRzIjLv1D/hrXHIvD8kA3LIWnpwLT10zjY7VxtyzbHH6z5n/hbli0/XysnjEMhKgACU1ToZBoG1C4QMQKfqQsXetNz/bqIfWHv3yz+SABRalPMQyEeAAJTPLpkEgXULrPUlsNUUbo+PTC53/8bumWX/fDVnL3dfXgJbryCPRyBPAQJQnntlKgSSFYgdgJKFoDEEEOirAAGor/wURwABBBBAAIF+CBCA+qFOTQQQQAABBBDoqwABqK/8FEcAAQQQQACBfggQgPqhTk0EEEAAAQQQ6KsAAaiv/BRHAAEEEEAAgX4IEID6oU5NBBBAAAEEEOirAAGor/wUR6D3Aqf7tXMbG325V3vV0k6cs8/U/asjnv5co1c8YzbTT+me6c9Wf346n95viAoIINAPAQJQP9SpicBpBOy3R85sb7TXqOl259xf6dRj31or2ul+wBOAwn8wo03sON97/+OmNts4qp/Qd848vtb98TgEEOiNAAGoN66cisC6BFrjo69XsUs638tluuBNPrLWA7u/ekKd7ls8Z/GTl08IQGbbROUpET2a1zNAtlFMhkT1O9X87iTPAJk/9j1o1W09X83hVN4gagPV94+Z6N3N3dN/vtb98TgEEOiNAAGoN66cisC6BNYagFT8SKPR2Oy9bRbzZ4q6M0zslU61YSYDJnL8i0VV5fbOD3qzc0X0udV/V5UtnXxgcn9D9H/pnumb1zVInx9sY6M3mNgbTexcVW17k0NPx5v79ekveu3+dnoV2aoqC96sraKfFvNPiLrHTfSwaPuQeTe7kpEIQCtR4j4I9FeAANRff6ojsKzASl8CO3Lj9rMGGvb8pjXO8SI7Ra3zDevdt+4f8N1/vlwAqv53p6ImstlMDprp3zcbcotOTd9bp1XNj42+cEDttW3RV6nYJhU57E3suzPYsgFoOZ/uP3OiCyLysIj/9pOtxtfOePtj+5dz4SWwOl0t9FqqAAGo1M0zd20F7K1nD7U2zb+w2Wi/0IuOnm6Q1QagxfNU9AERO6pqo23RfU0vf6V7ZzrPGqV4e2xi9IxhLz/SULuubfJsFXlIRDdWz/48s9+1BaBnnGPyaNvblx44vO0rF7373rkUXegJAQSWFyAAcWUgUBOB6d8eOXPrRndl0+xFXm0wbts6omZniYq2Tf+xKf7/SGv+W/qOx1f0klCPetUjE8NnDbX14pZz1zXULhcv86b6kIjN9Kjmssc6s6PSkH+UQ0Of1//2r0/FrE0tBBBYmwABaG1uPAqBqAIL48OvduKuilp02WK2VUR2muk2VXvImXxTtPEN0faD0mrvv/fwyKO9eibk0MTm4c2yYVjED7dNzmqYXOpVLjTTs1TtO17kYSd6/D1OfbEybXmxzw7smfl0X+pTFAEEVixAAFoxFXdEIL6ATYzs9KavE7Ht8aufoqLJ95jKWc7kOVXwUK1ebpIjTz/ikJnsN7X9TS8PS8M/eUQaLT/fXDhj8OjCtAy0Rg9sWdB33ztnb5YBec7wkCw0h44OzA9tbDeGpKFD4t2QqJzRrt7ULTrsxc7pOn+TmZzlRHZ6lUfU5CFReTIlH1e9/OYGP66TD0d9JiolA3pBIHUBAlDqG6K/YgUWdm2/1jl9xof4pQVig2LuLBM7S0Vmjz0LY1tVdZuJ7ZMAz8io2aXVe52cyCETOWoi21X0IVFfvcdnPi2PE7tx5v+37jnw+ZR7pDcEShUgAJW6eeZOVuDA72zbsnmwcb2qnJ1sk89szHVeGhO7VE23mkj1wX9HVOxzop3fnFrr7WwzuVBFdojKgJp+1dTuEhG/1gNjP87E7mu4DR/TyYcXnyGL3QL1EEBgGQECEJcFAgkJHN2144IN2r7eq25MqK0Vt2IiF4vJxaI2V32Ao4r8s2gnDK3xpiNmdtmxDzGUp0zlS07k8BoP69/DTJ5wbfmIvn3mkf41QWUEEOgWIABxPSCQiMDc7+14wWDDv8arVM+m1POmNqBeL/MiW1SrT52uXgZb922nmjzHVB4UkcfWfVrfDtAFp/rR9XytSd9apzACGQoQgDJcKiPVT2BhbPTlbpkvJK3fJIsdV89g2dH69t+7zp01PqZ79t/ZuwqcjAACKxEgAK1Eifsg0EMBmxi5wpv8WA9LcHRCAs7Ei5M/06mZbybUFq0gUJwAAai4lTNwSgJzY9suH9TGT3oR/l1MaTG976Xt2v4DetOB6mU9bggg0AcB/tLtAzolEagEnpwY2bnRyy9Knd/zwyrXLmB29KCz926fOlC/N3WvfWoeiUAyAgSgZFZBIzkJHPsyU/2RaqbGUftbfefMCb8JZRPnbRT/xC95lc05zc0sqxPofGCizvxPnTrx1/pPd/2srgr3RgCB5QQIQFwXCPRAoDW+/Y0qekF1dPU5MM3dsx/uLtMaH3mDilzUg9IcWTMBp/4fdOrA3594fZz6+qnZiLSLQJICBKAk10JTdRdoj438hqh9f2cO039p7Jl51+JM1a+7N5v+J+s+I/2HEXBVRm65P9C3P7Z/8cRTXT9hqnIKAggQgLgGEOiBgE3sON97/7bqaOfcOxY/++WeX71ww/lbv/ProrqpB2U5sqYC1Uthunvm/Z0nDKv/c5Lrp6bj0TYCSQoQgJJcC03lILCwa+Tqao6BvTO3L85j4zt+0It/aQ7zMUNYgXZL/mrw7TNfWjx1uesnbEVOQ6BsAQJQ2ftn+h4KLP0BZpM7N3k//1vV+6J7WJajayrgTA6Lm3nX4huiCUA1XSRt10aAAFSbVdFo3QSW/gBb2DV8nXPuyrrNQb/xBJy6v9Spx75aVSQAxXOnUpkCBKAy987UEQS6f4DZhAx6P/qfRG0wQmlK1FTAmc3ontn3EIBqukDarpUAAahW66LZOgl0B6D5G4df0mi4H6pT//TaH4F5bX1gaOrgPp4B6o8/VcsRIACVs2smjSzQ/QOsPTbyH0Xl2ZFboFwNBZzYl3X37CcJQDVcHi3XSoAAVKt10WydBBZ/gDWbg1/zfv5X6tQ7vfZRwHTeuel3ttojL6u66P4twj52RWkEshMgAGW3UgZKReB4AHLW8KIvT6Uv+khfoOXtz53oswhA6e+KDusrQACq7+7oPHGBxQCkTi5SkbMSb5f2EhIwr/9oYkcIQAkthVayEyAAZbdSBkpFoBOAGtZsml7lRfh3LZXF1KEPs8e86dcJQHVYFj3WVYC/lOu6OfpOXqAKQF7t7Kbqhck3S4PJCXhxnxfv53gPUHKroaFMBAhAmSySMdITqAKQqb6goTacXnd0lLpAqy3fcCqPEIBS3xT91VWAAFTXzdF38gLH3gPkX+6c46svkt9Wgg16ecSLfIMAlOBuaCkLAQJQFmtkiBQFOgHIyY85kSdS7I+e0hZwIk+2vHyRAJT2nuiuvgIEoPrujs4TF6gCkFN5vajsT7xV2ktTwHkvtxKA0lwOXdVfgABU/x0yQWIC7fGRyaol83aeOr3cTB6v/llVbk+sVdpJUMBMrq7acmoD3ss96nRf9c+N3TOd64obAgiEESAAhXHkFASOC3QHIKf6Ai9ymADEBbJSge8GIBny3u4mAK1UjvshsDoBAtDqvLg3AqcVOOEZINXvN5GDBKDTsnGHpwW6AtCZ3tudBCAuDQR6I0AA6o0rpxYssBiAKoLFH2YEoIIviFWOfrJrhpfAVgnJ3RE4jQABiEsEgcACBKDAoIUdRwAqbOGM2zcBAlDf6CmcqwABKNfNxpmLABTHmSoIEIC4BhDooUB3GOphGY7OVICXvTJdLGMlIUAASmINNJGrAAEo183GmYsAFMeZKmUKEIDK3DtTRxIgAEWCzrQMASjTxTJWEgIEoCTWQBO5ChCAct1snLkIQHGcqVKmAAGozL0zdSQBAlAk6EzLEIAyXSxjJSFAAEpiDTSRqwABKNfNxpmLABTHmSplChCAytw7U0cSIABFgs60DAEo08UyVhX6Ye4AABv2SURBVB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DwW6Q4+ZXL1YSlVu72FZjs5E4GTXDGEokwUzRjICBKBkVkEjuQgQgHLZZH/mIAD1x52q5QkQgMrbORP3WIAA1GPgzI8nAGW+YMZLRoAAlMwqaCQXgcUAZN7Oc04v9yaPV7PxElguG+7tHIsByKmc6b3dqU73VRV5Cay37pxengABqLydM3GPBboDkDi9REyeIgD1GD2j448/A6QyJN7uJgBltFxGSUqAAJTUOmgmB4ETngFSvdCLtAhAOWw2zgxdL4E1xexeAlAcd6qUJ0AAKm/nTBxJYGHXyNVO5JXihH/PIpnnVMaJb7e8++zA3hl+ezCnxTJLMgL8xZzMKmgkN4EqADVVLvYqO3ObjXl6L9D28pCK3EMA6r01FcoUIACVuXemjiBQBSBxbkNT/Eu88CxQBPJsSjgT31L3efF+gQCUzVoZJDEBAlBiC6GdfAQ6Aaj67S+nz1Wxc/OZjEl6LWBi95nXB6s6BKBea3N+qQIEoFI3z9w9F1gMQF5sf9Pp63tekALZCDjVP2217WwCUDYrZZAEBQhACS6FluovYDcOn+Mb7m3VJK7t39FuNK5TsXPqPxkT9FrAme4T3/5U9/WjNx3oPBvEDQEEwgkQgMJZchICxwXaY6O/Jup/oPMH5r7k2naLb8pbIELgVAJOxGSh+V7fbP9M9/XT2DP9+8ghgEBYAQJQWE9OQ6Aj0Bof/YXF9/2Y6APN3dN/YuPDr/biroIIgZMJeJPbBvbMfHq56wc1BBAIK0AACuvJaQgce9JnYvOw2MCPdv5BF/5Gpw4fMBFtj4++iTdEc5EsJ+BE7tHdMx852fWDGgIIhBUgAIX15DQETinw4FvPHtp5xtG3iMpWqBBYFHBi06Kz79MpmUcFAQTiCBCA4jhTBYHjAja5c5O053/Wq3R+y4db2QKdNz0f3PJRffe9c2VLMD0CcQUIQHG9qYZAR8Cul0b7ktGfUrFLIClXwIl9eVJn/3pqSny5CkyOQH8ECED9cacqAseC0K7Ri0Ttlcs9G9T1pZgnaKnKst8Ntdr7s4JTC6zWczX3d2L3H/XNzwzt3X8/e0AAgf4IEID6407VwgWqN0m3bcNPqMmZzrc/Lk03JF6u8CoXL9Ks5gdqJ0yZdD55euntZIGp8BWcdvzVeq7k/k7cnaKtL0hL1LvGa03l8YbOfbJ6k/xpG+IOCCAQVIAAFJSTwxBYmYCNb3+jF71AxM4T0SPey83VI9XpkHp/vmvI2W0v1zjVhpkMmMjBxZN5Bmhlxuu910oCTXeN7vs7kc1epe3EWiZymxO9v+XdAyK+8yZn5+QGEdskovuc2H26e/bD6+2XxyOAwOoECECr8+LeCAQROFkA6j5cxd50PPQ43bf43xu7ZyaXa6I9PnL8z7t/GPMM0NpWdjLDFfn7Ktgeu5noB5Z2QABa2054FAIhBQhAITU5C4EVCix9CWy5rzroDjTdx67oB3DXy2EEoBUuZcnd1hOATrevzlel8BLY2hbDoxAIJEAACgTJMQiEFiAAhRZd3Xm9DECr64R7I4BALwQIQL1Q5UwE+ixwsvDU57ZqW/5kz7rVdiAaRwABIQBxESCQoQABKOxS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AQHfoMZOrF49UldsDHF/cESczJAwVdykwcKYCBKBMF8tY5QkQgMLunAAU1pPTEEhNgACU2kboB4E1ChCA1gh3kocRgMJ6choCqQkQgFLbCP0gsEaBxQBk3s5zTi/3Jo9XR/ES2NpAFwOQUznTe7tTne6rTuIlsLV58igEUhMgAKW2EfpBYI0C3QFInF4iJk8RgNaIKSLHnwFSGRJvdxOA1m7JIxFIUYAAlOJW6AmBNQic8AyQ6oVepEUAWgPk0w/pegmsKWb3EoDWbskjEUhRgACU4lboCYF1CCzsGrnaibxSnPDv9zocFx/qxLdb3n12YO8Mv00XwJMjEEhFgL8gU9kEfSAQSKAKQE2Vi73KzkBHFn1M28tDKnIPAajoy4DhMxQgAGW4VEYqW6AKQOLchqb4l3jhWaD1XA3OxLfUfV68XyAArUeSxyKQngABKL2d0BEC6xLoBKDqt7+cPlfFzl3XYYU/2MTuM68PVgwEoMIvBsbPToAAlN1KGah0gcUA5MX2N52+vnSP9czvVP+01bazCUDrUeSxCKQpQABKcy90hcCaBOzG4XN8w72terBr+3e0G43rVOycNR1W+IOc6T7x7U91e+pNBzrPBnFDAIH6CxCA6r9DJkDguEB7bPTXRP0PdP7A3Jdc227xTXkLRKsTcCImC833+mb7Z7o9G3umf391J3FvBBBIVYAAlOpm6AuBNQi0xkd/YfF9Pyb6QHP39J/Y+PCrvbir1nBcsQ/xJrcN7Jn59HKexaIwOAKZCRCAMlso45QtYBObh8UGfrSjoAt/o1OHD5iItsdH38Qbold2bTiRe3T3zEc6T6It47myU7gXAgikLkAASn1D9IdAAIEH33r20M4zjr5FVLYGOC7bI5zYtOjs+3RK5rMdksEQQODY/4+IAwIIlCFgkzs3SXv+Z71K57eauJ0o0HnT88EtH9V33zuHDQII5C9AAMp/x0yIwHEBu14a7UtGf0rFLoHluwJO7MuTOvvXU1PicUEAgTIECEBl7JkpEThBwHaNXiRqr1zu2aCuLwE94TGqUovvwlpN/07s/qO++Zmhvfvv5xJBAIGyBAhAZe2baQsXqN7U27YNP6EmZzrf/rg03ZB4ucKrXLxIs5oAkSLnSvp34u4UbX1BWqLeNV5rKo83dO6T1ZvGU5yJnhBAILwAASi8KScikKyAjW9/oxe9QMTOE9Ej3svNVbPqdEi9P9815Oy2l2ucasNMBkzk4OIwdXwGyIls9iptJ9Yykduc6P0t7x4Q8Z03OTsnN4jYJhHd58Tu092zH052eTSGAAJBBQhAQTk5DIG0BU4WgLq7VrE3HQ89Tvct/vfG7pnJtKc71l17fOR4n+aroHfsZqIfWNo/AagOG6VHBHojQADqjSunIpCkwNKXwJb7aofuANE9RB0D0On673x1CC+BJXmt0hQCvRYgAPVamPMRqJlASQGoZquhX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4P8Dg5qUwroRJp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3461398" y="3352802"/>
            <a:ext cx="2438401" cy="1981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Coordinated Entry List</a:t>
            </a:r>
            <a:endParaRPr lang="en-US" sz="2400" dirty="0">
              <a:solidFill>
                <a:schemeClr val="tx1"/>
              </a:solidFill>
            </a:endParaRPr>
          </a:p>
        </p:txBody>
      </p:sp>
      <p:sp>
        <p:nvSpPr>
          <p:cNvPr id="6" name="AutoShape 4" descr="data:image/png;base64,iVBORw0KGgoAAAANSUhEUgAAAkAAAAHgCAYAAABNbtJFAAAgAElEQVR4Xu3de5CcV3nn8ec53TPSKLYuoxkBsh0b34ixzYbgWsDmYpvCuW4CITZJWBJSlYWt3El2kxBrbpIMW9RWLRVYNglswiUsiR0CJJWkNrvYBkxYQgIBY1xgG8s4vsgzIyTZljUz3efZelse0RqPpLmcPn3ec779R8Ci+zzP83lea37p7ulW4YYAAggggAACCBQmoIXNy7gIIIAAAggggIAQgLgIEEAAAQQQQKA4AQJQcStnYAQQQAABBBAgAHENIIAAAggggEBxAgSg4lbOwAgggAACCCBAAOIaQAABBBBAAIHiBAhAxa2cgRFAAAEEEECAAMQ1gAACCCCAAALFCRCAils5AyOAAAIIIIAAAYhrAAEEEEAAAQSKEyAAFbdyBkYAAQQQQAABAhDXAAIIIIAAAggUJ0AAKm7lDIwAAggggAACBCCuAQQQQAABBBAoToAAVNzKGRgBBBBAAAEECEBcAwgggAACCCBQnAABqLiVMzACCCCAAAIIEIC4BhBAAAEEEECgOAECUHErZ2AEEEAAAQQQIABxDSCAAAIIIIBAcQIEoOJWzsAIIIAAAgggQADiGkAAAQQQQACB4gQIQMWtnIERQAABBBBAgADENYAAAggggAACxQkQgIpbOQMjgAACCCCAAAGIawABBBBAAAEEihMgABW3cgZGAAEEEEAAAQIQ1wACCCCAAAIIFCdAACpu5QyMAAIIIIAAAgQgrgEEEEAAAQQQKE6AAFTcyhkYAQQQQAABBAhAXAMIIIAAAgggUJwAAai4lTMwAggggAACCBCAuAYQQAABBBBAoDgBAlBxK2dgBBBAAAEEECAAcQ0ggAACCCCAQHECBKDiVs7ACCCAAAIIIEAA4hpAAAEEEEAAgeIECEDFrZyBEUAAAQQQQIAAxDWAAAIIIIAAAsUJEICKWzkDI4AAAggggAABiGsAAQQQQAABBIoTIAAVt3IGRgABBBBAAAECENcAAggggAACCBQnQAAqbuUMjEB/BVpjI7cv10Fzz8zV/e2M6gggUJIAAaikbTMrAqcRsMnt13qvV3mROwZ2z9zWC7DYAWhhfOQaJ/Iy5+xzOjl7ay9m4kwEEKifAAGofjujYwR6ImBjw5d6ddeL2HlVAWvLbab6QOhiTuVdy53pTX4jdC01O1cbcs2xc3WfM3+L7jlwV+g6nIcAAvUTIADVb2d0jEBPBEIGoJZY05ltUSdbxFznP53JkIgMitgNVRoRUff0IL7KWyJys4jMe5WnnMlBU39IvB4yJ9V/ttcyNAFoLWo8BoEyBAhAZeyZKRFYkcBaXwKzCXFHW1vPaWrjgqbq+SKy06ssBpwTa5u9adlmVD+w3J87Ey+qD4nafdLy9002Dzw0NSVVaFrRjZfAVsTEnRAoToAAVNzKGRiBMAL2ZhlYeNaO5zv1z1epQo8NrOjkVQagpWc603lRuWfe2l/fwMtZKyLnTggg8EwBAhBXBQIIrEpgbtf2Swade4EXu2RVD+zJnXXBRL7ZUPuKTs18syclOBQBBLIUIABluVaGQiCswG0T0rzKb3/hgLorvdi2sKeHOc2ZzYhzd4hMf1VX8RJZmOqcggACdRMgANVtY/SLQGQBm9xxpW/7K0XljMil11ruUNvsjsE9s19c6wE8DgEE8hcgAOW/YyZEYE0CT+161nMHnf9xSfQZn9MN5cSmRfXjOjXz8Onuy/+OAALlCRCAyts5EyNwSgGb3Lmp3Zr7IXX6ggyozKl+8d4DWz510bvvnctgHkZAAIFAAgSgQJAcg0AOArZr5Hne2WtEtPrMnmxuzuSw+NbH9KaDwT/YMRskBkGgMAECUGELZ1wElhO4+XppXH/J6HVe7MW5CnU+T6iht8vk9Gf12AcvckMAgYIFCEAFL5/REagEbGLrVvHNn/Yqzy5BxJnu2/+Uu+XZ/3X/kyXMy4wIILC8AAGIKwOBggWemth63kbf+GmvurEoBpPDRxqNPz1zcv9jRc3NsAggcFyAAMTFgEChAnNjw5cOSuO1Xq1ZIoETmzuq7Y8OTR3cV+L8zIxA6QIEoNKvAOYvUmDhxtGXNRv2Kt/5UtJyb06kPW/+L/lKjXKvASYvV6Dov/zKXTuTlyywMDb6cqf2qpINumd3Ijbfan9sw9u/8zVMEECgHAECUDm7ZlIEpHrZq6nueihOFKieCZJ260P8mjxXBgLlCBCAytk1kxYuYLue9Vyv7TeKiiuc4iTj25xzG96nkw/P4IMAAvkLEIDy3zETIiCPTz5rxybv/4OIDcBxCgGTw64x+Ac6+fARnBBAIG8BAlDe+2U6BMQmpOn96C+J2jAcpxcws28198x+uPqIpNPfm3sggEBdBQhAdd0cfRcvYGPDl1YIuufAXafCaI1v/wkVfWHxYKsA8G39vwM3Td9xqoes1H8VZbkrAghEFCAARcSmFAKhBGxy+7Xe6yuq85yzz+jk7K3LnV39kPa86Xn17CZ+zvk/3jR14F+XdV2h/+oL8wgEEIglQACKJU0dBAIKtMdHxkTsgmNH6n2N3TN7lh5/4He2bdky2PxlURsMWLqco0wOfnn/zH+/4o9kYenQK/EvB4pJEainAAGonnuj68IFFsZHrnFiP18xeNEPDuyeuW0piY1t/zmven7hVOsa33v/DwN7D/z90kNW4r+uwjwYAQR6LkAA6jkxBRDojUDrxu2dANS8afaDSyvMjW27vKmN1/WmcjmnVt8gf8TJ+79naubhpVOfyr8cISZFoL4CBKD67o7OCxdY2DVydUUwsHfm9m6K+yfO2/i99vivi+hQ4URhxjd7bLeb/YOpKfHdB57MP0xRTkEAgV4LEIB6Lcz5CPRI4GQ/gBfGd/ygE//SHpUt8lin+gmdmv4XAlCR62foTAUIQJkulrHyF1guANnEeRvFnvwtzwceBr4AdLaxe/o93Z8NxDNAgYk5DoHIAgSgyOCUQyCUwHI/gI+9OVdeGaoG53xXoKX+5g1TB76++CcEIK4OBOotQACq9/7ovmCBpT+AbUIGvd/+m6K6sWCW3o1u9lhjz+x7CUC9I+ZkBGIKEIBialMLgYACSwPQ/Nj2FzdUfzhgCY5aIuC0/cc69Z1vV3/MM0BcHgjUW4AAVO/90X3BAkt/ALfGRt6sKjsLJun56E7kn3X3zF8TgHpOTQEEei5AAOo5MQUQ6I1AdwA6+Ltbtp05OPDrvanEqYsCTmzulrtn33nDLdLmGSCuCwTqLUAAqvf+6L5gge4fwN3fDVYwSZTRW97+fMPe2bsJQFG4KYJAzwQIQD2j5WAEeivQ/QO4PTbyG6KytbcVOb0SMNOvN/dM30wA4npAoN4CBKB674/uCxZY/AHcbDfv8gOtXy6YIu7opvNuz/Q7WrtGOh83sPSTuOM2QzUEEFirAAForXI8DoE+CxwPQGpPeX77K+o2nPr3t9ruQgJQVHaKIRBUgAAUlJPDEIgnsBiA1MlzVOR58SpTybf1VlFzBCCuBQTqK0AAqu/u6LxwgSoAtbzoxoa+1KsNFs4RdXwTu9+8PkAAispOMQSCChCAgnJyGALxBKoApGLD6vQF8apSqRJwogstb58jAHE9IFBfAQJQfXdH54ULVAHI1J/fUPe9hVP0ZXzz8k8m8gRvgu4LP0URWLcAAWjdhByAQH8EOgFI5IUNJ1v600HZVU3kHvPyEAGo7OuA6esrQACq7+7ovHCBKgA51/nmd/497su1YPu917sJQH3BpygC6xbgL851E3IAAv0ReDoA/biIHO5PB2VXdWJPtbx+gQBU9nXA9PUVIADVd3d0XrhAJwCpvF5U9hdO0a/xnfdyKwGoX/zURWB9AgSg9fnxaAT6JtAJQA35GTF5pG9NlFzYZMib/B0BqOSLgNnrLEAAqvP26L1Igfb4yGQ1uHk7zzm93Js8Xv2zqtxeJEjkoc3k6qqkU9vgvXxDne6r/rmxe6azF24IIFAPAQJQPfZElwgcF+gOQOr035jJIQJQvAtkMQCJyveIt7sIQPHsqYRASAECUEhNzkIggsAJAUj1+03kIAEoAvzTJY4/AySy2Zt9lQAUz55KCIQUIACF1OQsBCII8AxQBORTlFgMQKqyxbx9hQDU331QHYG1ChCA1irH4xDok8CS9wBd5k2e4BmgeMvoegboDG/2NQJQPHsqIRBSgAAUUpOzEIggcEIAUn2+FzlCAIoAv+QlMBHZJGZfJwDFs6cSAiEFCEAhNTkLgYgC1a/BN529xot23gPELbKAyRZv8kl+DT6yO+UQCCRAAAoEyTEIxBZ4+pOgf0zk2Etg3OIKOJFNLS9/SwCK6041BEIJEIBCSXIOApEFng5A14qIj1yactXnAIlIy8vtBCAuBwTqKUAAqufe6BoBqQKQqFzhVM6AI76AEznU8vJlAlB8eyoiEEKAABRCkTMQ6INAFYBU5CJ1clYfyhdf0kQfNG/3EYCKvxQAqKkAAaimi6NtBDpvgm74Hd7c89GIL2Def83EzRCA4ttTEYEQAgSgEIqcgUAfBDovgTm3wYl/aR/KF1/Si/uceL9AACr+UgCgpgIEoJoujrYR6AQgEWlWX4gqth2RmAK233u9u6pIAIrpTi0EwgkQgMJZchICUQUWA5CKnKFOrohavPBiXtznxfs5AlDhFwLj11qAAFTr9dF8yQLHnwFq+Me8uRtKtog9u/P6kZZY583nPAMUW596CIQRIACFceQUBKILHA9AT278gj/z6O9Eb6DUgib+bjfzX57XHrmSAFTqRcDcOQgQgHLYIjMUKbAYgKpnIGxs5Be9ytlFQkQe2sy+1dwz+6Fu/8gtUA4BBAIIEIACIHIEAv0Q6P4BPD+2/cUN1R/uRx+l1XSqn9Cp6X8hAJW2eebNTYAAlNtGmacYge4fwA++9eyhs884+p+9dr6hgVuvBExbd7vpd142JfMEoF4hcy4CcQQIQHGcqYJAcIGlP4BtfOQNXuSi4IU48LiAef1ac+/0X1R/QADiwkCg3gIEoHrvj+4LFlj6A3hubNvlTW28rmCSno++4PUjG/dO30MA6jk1BRDouQABqOfEFECgNwLPeAZoQpy3kbeKyJm9qVj2qU50VndPv0dEjABU9rXA9HkIEIDy2CNTFCiw3Esw8zcOv6TRcD9UIEfPR26b+/jgnse+sliIl8B6Tk4BBHoqQADqKS+HI9A7geV+AP/Tm2XgRc/e/ptedKh3lcs72ZkcFDfz+zolngBU3v6ZOE8BAlCee2WqAgRO9gyETY6+wnu7tgCCaCO2zf5mcM/sF7sL8gxQNH4KIdATAQJQT1g5FIHeC5w0AE3IoPcjvyIqm3vfRQkVbNrp7P/ofvanmpoAVMLumTFnAQJQzttltqwFWjdu//lqwOZNsx9cOujRidELB8z+fdYAEYZz1RueVf9Qp6YfXVruVP4RWqMEAgisU4AAtE5AHo5APwQWxkeucWKdAORFPziwe+a2pX3YxOhPebPL+tFfLjVN9AvN3dN/t3SelfjnYsAcCOQqQADKdbPMlbVAe3xkTMQuODak3tfYPbPnGQFocucm8XO/yhui13YpOJFD8ujMe/SPZGHJCdoeH9m1xH/v4q/Hr60aj0IAgdgCBKDY4tRDIICATW6/1nt9RXWUc/YZnZy9dbljj06MXDxg8rMBSpZ2hM217f2bbpp9aLnBV+pfGhrzIlAnAQJQnbZFrwh0CdjY8KWd53/2HLjrVDCtXaM/os7+LXgrF/CmnxrYM/3ZUz1ipf4rr8o9EUAgpgABKKY2tRDog4BdLw3/fdvfIqo7+lC+diWd2P26e/ZDvKRVu9XRMAKrEiAArYqLOyNQTwF725nbZWDwzV50Qz0niNO1E3l8WvUPd0xNPxGnIlUQQKBfAgSgfslTF4HIAnbj1nOl0fw5L9KIXLoW5ZzY3ONuw/s2Tz48U4uGaRIBBNYlQABaFx8PRqBeAnO/t+2ywWbjdV6Ef/dPXF3bafuDOvWdb9dro3SLAAJrFeAvwbXK8TgEaiqwMLbjKqf+1TVtP3jbnQ879PJnunfmG8EP50AEEEhWgACU7GpoDIHeCSzcuOPKZsO/uvRngpxIe978X244zW/S9W4TnIwAAv0SIAD1S566CPRZYG5s+NJBabzWqzX73Epfyjuzo0dd+8+Gpg7u60sDFEUAgb4KEID6yk9xBPorcOTG4XOGnL7Bq27sbyeRq5scfrIx+CHe8BzZnXIIJCRAAEpoGbSCQD8EDv7ulm1bBgdu8CLP6Uf92DVN7L6G2/AxnXz4SOza1EMAgXQECEDp7IJOEOibQPVhie1LRq9TsRf3rYleFzbx3uutAzdN39HrUpyPAALpCxCA0t8RHSIQTcB2jTxPnL0mty9QdSYHn3L+LzZNHfjXaJgUQgCBpAUIQEmvh+YQiC9gnW+Rb/2wF395/OphK7rqF9yd/3///MiB26545re6hy3GaQggUCsBAlCt1kWzCMQTsF07LhD1/86rbI1XNWAlk0ed00/o1PSjAU/lKAQQyESAAJTJIhkDgV4I/NObZeBFzxl9sff+SlHd1Isawc80Odhuy2cG3z7zpeBncyACCGQjQADKZpUMgkDvBGxCmgt++4sGVK/0Ilt6V2ntJzuTR6XRvkMmv3OXVp/uzA0BBBA4hQABiMsDAQRWJWCT2y6TduMyr/J9q3pgD+5cfYGpqN4lbXeX7n3svh6U4EgEEMhUgACU6WIZC4FeC9iEDIrs+D4xf7k3fa6s8BOlzeTq5XpTldtX0nP1Cc6ijXvm1N+5cWrmmyt5DPdBAAEElgoQgLgmEEDguIBNbr/We73Ki9wxsHvmtpXSVJ8jJM971vdKo3WBN73AiTz7ZN8ztoYA1HZi326Z+1bT2X0yNfPIal7iWhgfucaJvMw5+5xOzt660pm4HwII5C1AAMp7v0yHwIoFbGz4Uq/uehE7r3qQteU2U31gxQd03bHZsKaYbRFtbPHetoqTLeJlkxNptkWucirOTDrfQaYiLS/iVeRzIjLv1D/hrXHIvD8kA3LIWnpwLT10zjY7VxtyzbHH6z5n/hbli0/XysnjEMhKgACU1ToZBoG1C4QMQKfqQsXetNz/bqIfWHv3yz+SABRalPMQyEeAAJTPLpkEgXULrPUlsNUUbo+PTC53/8bumWX/fDVnL3dfXgJbryCPRyBPAQJQnntlKgSSFYgdgJKFoDEEEOirAAGor/wURwABBBBAAIF+CBCA+qFOTQQQQAABBBDoqwABqK/8FEcAAQQQQACBfggQgPqhTk0EEEAAAQQQ6KsAAaiv/BRHAAEEEEAAgX4IEID6oU5NBBBAAAEEEOirAAGor/wUR6D3Aqf7tXMbG325V3vV0k6cs8/U/asjnv5co1c8YzbTT+me6c9Wf346n95viAoIINAPAQJQP9SpicBpBOy3R85sb7TXqOl259xf6dRj31or2ul+wBOAwn8wo03sON97/+OmNts4qp/Qd848vtb98TgEEOiNAAGoN66cisC6BFrjo69XsUs638tluuBNPrLWA7u/ekKd7ls8Z/GTl08IQGbbROUpET2a1zNAtlFMhkT1O9X87iTPAJk/9j1o1W09X83hVN4gagPV94+Z6N3N3dN/vtb98TgEEOiNAAGoN66cisC6BNYagFT8SKPR2Oy9bRbzZ4q6M0zslU61YSYDJnL8i0VV5fbOD3qzc0X0udV/V5UtnXxgcn9D9H/pnumb1zVInx9sY6M3mNgbTexcVW17k0NPx5v79ekveu3+dnoV2aoqC96sraKfFvNPiLrHTfSwaPuQeTe7kpEIQCtR4j4I9FeAANRff6ojsKzASl8CO3Lj9rMGGvb8pjXO8SI7Ra3zDevdt+4f8N1/vlwAqv53p6ImstlMDprp3zcbcotOTd9bp1XNj42+cEDttW3RV6nYJhU57E3suzPYsgFoOZ/uP3OiCyLysIj/9pOtxtfOePtj+5dz4SWwOl0t9FqqAAGo1M0zd20F7K1nD7U2zb+w2Wi/0IuOnm6Q1QagxfNU9AERO6pqo23RfU0vf6V7ZzrPGqV4e2xi9IxhLz/SULuubfJsFXlIRDdWz/48s9+1BaBnnGPyaNvblx44vO0rF7373rkUXegJAQSWFyAAcWUgUBOB6d8eOXPrRndl0+xFXm0wbts6omZniYq2Tf+xKf7/SGv+W/qOx1f0klCPetUjE8NnDbX14pZz1zXULhcv86b6kIjN9Kjmssc6s6PSkH+UQ0Of1//2r0/FrE0tBBBYmwABaG1uPAqBqAIL48OvduKuilp02WK2VUR2muk2VXvImXxTtPEN0faD0mrvv/fwyKO9eibk0MTm4c2yYVjED7dNzmqYXOpVLjTTs1TtO17kYSd6/D1OfbEybXmxzw7smfl0X+pTFAEEVixAAFoxFXdEIL6ATYzs9KavE7Ht8aufoqLJ95jKWc7kOVXwUK1ebpIjTz/ikJnsN7X9TS8PS8M/eUQaLT/fXDhj8OjCtAy0Rg9sWdB33ztnb5YBec7wkCw0h44OzA9tbDeGpKFD4t2QqJzRrt7ULTrsxc7pOn+TmZzlRHZ6lUfU5CFReTIlH1e9/OYGP66TD0d9JiolA3pBIHUBAlDqG6K/YgUWdm2/1jl9xof4pQVig2LuLBM7S0Vmjz0LY1tVdZuJ7ZMAz8io2aXVe52cyCETOWoi21X0IVFfvcdnPi2PE7tx5v+37jnw+ZR7pDcEShUgAJW6eeZOVuDA72zbsnmwcb2qnJ1sk89szHVeGhO7VE23mkj1wX9HVOxzop3fnFrr7WwzuVBFdojKgJp+1dTuEhG/1gNjP87E7mu4DR/TyYcXnyGL3QL1EEBgGQECEJcFAgkJHN2144IN2r7eq25MqK0Vt2IiF4vJxaI2V32Ao4r8s2gnDK3xpiNmdtmxDzGUp0zlS07k8BoP69/DTJ5wbfmIvn3mkf41QWUEEOgWIABxPSCQiMDc7+14wWDDv8arVM+m1POmNqBeL/MiW1SrT52uXgZb922nmjzHVB4UkcfWfVrfDtAFp/rR9XytSd9apzACGQoQgDJcKiPVT2BhbPTlbpkvJK3fJIsdV89g2dH69t+7zp01PqZ79t/ZuwqcjAACKxEgAK1Eifsg0EMBmxi5wpv8WA9LcHRCAs7Ei5M/06mZbybUFq0gUJwAAai4lTNwSgJzY9suH9TGT3oR/l1MaTG976Xt2v4DetOB6mU9bggg0AcB/tLtAzolEagEnpwY2bnRyy9Knd/zwyrXLmB29KCz926fOlC/N3WvfWoeiUAyAgSgZFZBIzkJHPsyU/2RaqbGUftbfefMCb8JZRPnbRT/xC95lc05zc0sqxPofGCizvxPnTrx1/pPd/2srgr3RgCB5QQIQFwXCPRAoDW+/Y0qekF1dPU5MM3dsx/uLtMaH3mDilzUg9IcWTMBp/4fdOrA3594fZz6+qnZiLSLQJICBKAk10JTdRdoj438hqh9f2cO039p7Jl51+JM1a+7N5v+J+s+I/2HEXBVRm65P9C3P7Z/8cRTXT9hqnIKAggQgLgGEOiBgE3sON97/7bqaOfcOxY/++WeX71ww/lbv/ProrqpB2U5sqYC1Uthunvm/Z0nDKv/c5Lrp6bj0TYCSQoQgJJcC03lILCwa+Tqao6BvTO3L85j4zt+0It/aQ7zMUNYgXZL/mrw7TNfWjx1uesnbEVOQ6BsAQJQ2ftn+h4KLP0BZpM7N3k//1vV+6J7WJajayrgTA6Lm3nX4huiCUA1XSRt10aAAFSbVdFo3QSW/gBb2DV8nXPuyrrNQb/xBJy6v9Spx75aVSQAxXOnUpkCBKAy987UEQS6f4DZhAx6P/qfRG0wQmlK1FTAmc3ontn3EIBqukDarpUAAahW66LZOgl0B6D5G4df0mi4H6pT//TaH4F5bX1gaOrgPp4B6o8/VcsRIACVs2smjSzQ/QOsPTbyH0Xl2ZFboFwNBZzYl3X37CcJQDVcHi3XSoAAVKt10WydBBZ/gDWbg1/zfv5X6tQ7vfZRwHTeuel3ttojL6u66P4twj52RWkEshMgAGW3UgZKReB4AHLW8KIvT6Uv+khfoOXtz53oswhA6e+KDusrQACq7+7oPHGBxQCkTi5SkbMSb5f2EhIwr/9oYkcIQAkthVayEyAAZbdSBkpFoBOAGtZsml7lRfh3LZXF1KEPs8e86dcJQHVYFj3WVYC/lOu6OfpOXqAKQF7t7Kbqhck3S4PJCXhxnxfv53gPUHKroaFMBAhAmSySMdITqAKQqb6goTacXnd0lLpAqy3fcCqPEIBS3xT91VWAAFTXzdF38gLH3gPkX+6c46svkt9Wgg16ecSLfIMAlOBuaCkLAQJQFmtkiBQFOgHIyY85kSdS7I+e0hZwIk+2vHyRAJT2nuiuvgIEoPrujs4TF6gCkFN5vajsT7xV2ktTwHkvtxKA0lwOXdVfgABU/x0yQWIC7fGRyaol83aeOr3cTB6v/llVbk+sVdpJUMBMrq7acmoD3ss96nRf9c+N3TOd64obAgiEESAAhXHkFASOC3QHIKf6Ai9ymADEBbJSge8GIBny3u4mAK1UjvshsDoBAtDqvLg3AqcVOOEZINXvN5GDBKDTsnGHpwW6AtCZ3tudBCAuDQR6I0AA6o0rpxYssBiAKoLFH2YEoIIviFWOfrJrhpfAVgnJ3RE4jQABiEsEgcACBKDAoIUdRwAqbOGM2zcBAlDf6CmcqwABKNfNxpmLABTHmSoIEIC4BhDooUB3GOphGY7OVICXvTJdLGMlIUAASmINNJGrAAEo183GmYsAFMeZKmUKEIDK3DtTRxIgAEWCzrQMASjTxTJWEgIEoCTWQBO5ChCAct1snLkIQHGcqVKmAAGozL0zdSQBAlAk6EzLEIAyXSxjJSFAAEpiDTSRqwABKNfNxpmLABTHmSplChCAytw7U0cSIABFgs60DAEo08UyVhX6Ye4AABv2SURBVB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JAECUCToTMsQgDJdLGMlIUAASmINNJGrAAEo183GmYsAFMeZKmUKEIDK3DtTRxIgAEWCzrQMASjTxTJWEgIEoCTWQBO5ChCAct1snLkIQHGcqVKmAAGozL0zdSQBAlAk6EzLEIAyXSxjJSFAAEpiDTSRqwABKNfNxpmLABTHmSplChCAytw7U0cSIABFgs60DAEo08UyVhICBKAk1kATuQoQgHLdbJy5CEBxnKlSpgABqMy9M3UkAQJQJOhMyxCAMl0sYyUhQABKYg00kasAASjXzcaZiwAUx5kqZQoQgMrcO1NHEiAARYLOtAwBKNPFMlYSAgSgJNZAE7kKEIBy3WycuQhAcZypUqYAAajMvTN1DwW6Q4+ZXL1YSlVu72FZjs5E4GTXDGEokwUzRjICBKBkVkEjuQgQgHLZZH/mIAD1x52q5QkQgMrbORP3WIAA1GPgzI8nAGW+YMZLRoAAlMwqaCQXgcUAZN7Oc04v9yaPV7PxElguG+7tHIsByKmc6b3dqU73VRV5Cay37pxengABqLydM3GPBboDkDi9REyeIgD1GD2j448/A6QyJN7uJgBltFxGSUqAAJTUOmgmB4ETngFSvdCLtAhAOWw2zgxdL4E1xexeAlAcd6qUJ0AAKm/nTBxJYGHXyNVO5JXihH/PIpnnVMaJb7e8++zA3hl+ezCnxTJLMgL8xZzMKmgkN4EqADVVLvYqO3ObjXl6L9D28pCK3EMA6r01FcoUIACVuXemjiBQBSBxbkNT/Eu88CxQBPJsSjgT31L3efF+gQCUzVoZJDEBAlBiC6GdfAQ6Aaj67S+nz1Wxc/OZjEl6LWBi95nXB6s6BKBea3N+qQIEoFI3z9w9F1gMQF5sf9Pp63tekALZCDjVP2217WwCUDYrZZAEBQhACS6FluovYDcOn+Mb7m3VJK7t39FuNK5TsXPqPxkT9FrAme4T3/5U9/WjNx3oPBvEDQEEwgkQgMJZchICxwXaY6O/Jup/oPMH5r7k2naLb8pbIELgVAJOxGSh+V7fbP9M9/XT2DP9+8ghgEBYAQJQWE9OQ6Aj0Bof/YXF9/2Y6APN3dN/YuPDr/biroIIgZMJeJPbBvbMfHq56wc1BBAIK0AACuvJaQgce9JnYvOw2MCPdv5BF/5Gpw4fMBFtj4++iTdEc5EsJ+BE7tHdMx852fWDGgIIhBUgAIX15DQETinw4FvPHtp5xtG3iMpWqBBYFHBi06Kz79MpmUcFAQTiCBCA4jhTBYHjAja5c5O053/Wq3R+y4db2QKdNz0f3PJRffe9c2VLMD0CcQUIQHG9qYZAR8Cul0b7ktGfUrFLIClXwIl9eVJn/3pqSny5CkyOQH8ECED9cacqAseC0K7Ri0Ttlcs9G9T1pZgnaKnKst8Ntdr7s4JTC6zWczX3d2L3H/XNzwzt3X8/e0AAgf4IEID6407VwgWqN0m3bcNPqMmZzrc/Lk03JF6u8CoXL9Ks5gdqJ0yZdD55euntZIGp8BWcdvzVeq7k/k7cnaKtL0hL1LvGa03l8YbOfbJ6k/xpG+IOCCAQVIAAFJSTwxBYmYCNb3+jF71AxM4T0SPey83VI9XpkHp/vmvI2W0v1zjVhpkMmMjBxZN5Bmhlxuu910oCTXeN7vs7kc1epe3EWiZymxO9v+XdAyK+8yZn5+QGEdskovuc2H26e/bD6+2XxyOAwOoECECr8+LeCAQROFkA6j5cxd50PPQ43bf43xu7ZyaXa6I9PnL8z7t/GPMM0NpWdjLDFfn7Ktgeu5noB5Z2QABa2054FAIhBQhAITU5C4EVCix9CWy5rzroDjTdx67oB3DXy2EEoBUuZcnd1hOATrevzlel8BLY2hbDoxAIJEAACgTJMQiEFiAAhRZd3Xm9DECr64R7I4BALwQIQL1Q5UwE+ixwsvDU57ZqW/5kz7rVdiAaRwABIQBxESCQoQABKOxS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wAAEoLCgBKKwnpyGQggABKIUt0AMCgQUIQGFBCUBhPTkNgRQECEApbIEeEAgsQAAKC0oACuvJaQikIEAASmEL9IBAYAECUFhQAlBYT05DIAUBAlAKW6AHBAILEIDCghKAwnpyGgIpCBCAUtgCPSAQWIAAFBaUABTWk9MQSEGAAJTCFugBgcACBKCwoASgsJ6chkAKAgSgFLZADwgEFiAAhQUlAIX15DQEUhAgAKWwBXpAILAAASgsKAEorCenIZCCAAEohS3QAwKBBQhAYUEJQGE9OQ2BFAQIQClsgR4QCCxAAAoLSgAK68lpCKQgQABKYQv0gEBgAQJQWFACUFhPTkMgBQECUApboAcEAgsQgMKCEoDCenIaAikIEIBS2AI9IBBYgAAUFpQAFNaT0xBIQYAAlMIW6AGBwAIEoLCgBKCwnpyGQAoCBKAUtkAPCAQWIACFBSUAhfXkNARSECAApbAFekAgsAABKCwoASisJ6chkIIAASiFLdADAoEFCEBhQQlAYT05DYEUBAhAKWyBHhAILEAACgtKAArryWkIpCBAAEphC/SAQGABAlBYUAJQWE9OQyAFAQJQClugBwQCCxCAwoISgMJ6choCKQgQgFLYAj0gEFiAABQWlAAU1pPTEEhBgACUwhboAYHAAgSgsKAEoLCenIZACgIEoBS2QA8IBBYgAIUFJQCF9eQ0BFIQIAClsAV6QCCAQHfoMZOrF49UldsDHF/cESczJAwVdykwcKYCBKBMF8tY5QkQgMLunAAU1pPTEEhNgACU2kboB4E1ChCA1gh3kocRgMJ6choCqQkQgFLbCP0gsEaBxQBk3s5zTi/3Jo9XR/ES2NpAFwOQUznTe7tTne6rTuIlsLV58igEUhMgAKW2EfpBYI0C3QFInF4iJk8RgNaIKSLHnwFSGRJvdxOA1m7JIxFIUYAAlOJW6AmBNQic8AyQ6oVepEUAWgPk0w/pegmsKWb3EoDWbskjEUhRgACU4lboCYF1CCzsGrnaibxSnPDv9zocFx/qxLdb3n12YO8Mv00XwJMjEEhFgL8gU9kEfSAQSKAKQE2Vi73KzkBHFn1M28tDKnIPAajoy4DhMxQgAGW4VEYqW6AKQOLchqb4l3jhWaD1XA3OxLfUfV68XyAArUeSxyKQngABKL2d0BEC6xLoBKDqt7+cPlfFzl3XYYU/2MTuM68PVgwEoMIvBsbPToAAlN1KGah0gcUA5MX2N52+vnSP9czvVP+01bazCUDrUeSxCKQpQABKcy90hcCaBOzG4XN8w72terBr+3e0G43rVOycNR1W+IOc6T7x7U91e+pNBzrPBnFDAIH6CxCA6r9DJkDguEB7bPTXRP0PdP7A3Jdc227xTXkLRKsTcCImC833+mb7Z7o9G3umf391J3FvBBBIVYAAlOpm6AuBNQi0xkd/YfF9Pyb6QHP39J/Y+PCrvbir1nBcsQ/xJrcN7Jn59HKexaIwOAKZCRCAMlso45QtYBObh8UGfrSjoAt/o1OHD5iItsdH38Qbold2bTiRe3T3zEc6T6It47myU7gXAgikLkAASn1D9IdAAIEH33r20M4zjr5FVLYGOC7bI5zYtOjs+3RK5rMdksEQQODY/4+IAwIIlCFgkzs3SXv+Z71K57eauJ0o0HnT88EtH9V33zuHDQII5C9AAMp/x0yIwHEBu14a7UtGf0rFLoHluwJO7MuTOvvXU1PicUEAgTIECEBl7JkpEThBwHaNXiRqr1zu2aCuLwE94TGqUovvwlpN/07s/qO++Zmhvfvv5xJBAIGyBAhAZe2baQsXqN7U27YNP6EmZzrf/rg03ZB4ucKrXLxIs5oAkSLnSvp34u4UbX1BWqLeNV5rKo83dO6T1ZvGU5yJnhBAILwAASi8KScikKyAjW9/oxe9QMTOE9Ej3svNVbPqdEi9P9815Oy2l2ucasNMBkzk4OIwdXwGyIls9iptJ9Yykduc6P0t7x4Q8Z03OTsnN4jYJhHd58Tu092zH052eTSGAAJBBQhAQTk5DIG0BU4WgLq7VrE3HQ89Tvct/vfG7pnJtKc71l17fOR4n+aroHfsZqIfWNo/AagOG6VHBHojQADqjSunIpCkwNKXwJb7aofuANE9RB0D0On673x1CC+BJXmt0hQCvRYgAPVamPMRqJlASQGoZquhX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gABUjz3RJQIIIIAAAggEFCAABcTkKAQQQAABBBCohwABqB57oksEEEAAAQQQCChAAAqIyVEIIIAAAgggUA8BAlA99kSXCCCAAAIIIBBQgAAUEJOjEEAAAQQQQKAeAgSgeuyJLhFAAAEEEEAgoAABKCAmRyGAAAIIIIBAPQQIQPXYE10igAACCCCAQEABAlBATI5CAAEEEEAAgXoIEIDqsSe6RAABBBBAAIGAAgSggJgchQACCCCAAAL1ECAA1WNPdIkAAggggAACAQUIQAExOQoBBBBAAAEE6iFAAKrHnugSAQQQQAABBAIKEIACYnIUAggggAACCNRD4P8Dg5qUwroRJp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3880" y="2775595"/>
            <a:ext cx="304458" cy="8118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985" y="6088131"/>
            <a:ext cx="304647" cy="609295"/>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3174" y="1085973"/>
            <a:ext cx="304458" cy="811886"/>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941" y="4867749"/>
            <a:ext cx="304458" cy="811886"/>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972" y="2095537"/>
            <a:ext cx="304458" cy="81188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422" y="3584739"/>
            <a:ext cx="304458" cy="81188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972" y="4309136"/>
            <a:ext cx="304647" cy="60929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52" y="5791200"/>
            <a:ext cx="304647" cy="609295"/>
          </a:xfrm>
          <a:prstGeom prst="rect">
            <a:avLst/>
          </a:prstGeom>
        </p:spPr>
      </p:pic>
      <p:cxnSp>
        <p:nvCxnSpPr>
          <p:cNvPr id="22" name="Straight Arrow Connector 21"/>
          <p:cNvCxnSpPr/>
          <p:nvPr/>
        </p:nvCxnSpPr>
        <p:spPr>
          <a:xfrm>
            <a:off x="1697632" y="2631940"/>
            <a:ext cx="2036168" cy="955541"/>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33600" y="3352800"/>
            <a:ext cx="1371600" cy="521732"/>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05972" y="3990682"/>
            <a:ext cx="2063549" cy="124118"/>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697632" y="4440491"/>
            <a:ext cx="1763766" cy="173294"/>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347012" y="2155372"/>
            <a:ext cx="2272988" cy="1349828"/>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8" name="TextBox 1027"/>
          <p:cNvSpPr txBox="1"/>
          <p:nvPr/>
        </p:nvSpPr>
        <p:spPr>
          <a:xfrm rot="1547214">
            <a:off x="2156061" y="2742475"/>
            <a:ext cx="1192501" cy="369332"/>
          </a:xfrm>
          <a:prstGeom prst="rect">
            <a:avLst/>
          </a:prstGeom>
          <a:noFill/>
        </p:spPr>
        <p:txBody>
          <a:bodyPr wrap="square" rtlCol="0">
            <a:spAutoFit/>
          </a:bodyPr>
          <a:lstStyle/>
          <a:p>
            <a:r>
              <a:rPr lang="en-US" i="1" dirty="0" smtClean="0"/>
              <a:t>Referrals</a:t>
            </a:r>
            <a:endParaRPr lang="en-US" i="1" dirty="0"/>
          </a:p>
        </p:txBody>
      </p:sp>
      <p:cxnSp>
        <p:nvCxnSpPr>
          <p:cNvPr id="39" name="Straight Arrow Connector 38"/>
          <p:cNvCxnSpPr/>
          <p:nvPr/>
        </p:nvCxnSpPr>
        <p:spPr>
          <a:xfrm flipV="1">
            <a:off x="1305972" y="4771712"/>
            <a:ext cx="2199228" cy="562288"/>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65004" y="4936323"/>
            <a:ext cx="2968796" cy="1159525"/>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3"/>
          </p:cNvCxnSpPr>
          <p:nvPr/>
        </p:nvCxnSpPr>
        <p:spPr>
          <a:xfrm flipV="1">
            <a:off x="1697632" y="5181600"/>
            <a:ext cx="2264768" cy="1211179"/>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7429" y="1743911"/>
            <a:ext cx="1192501" cy="369332"/>
          </a:xfrm>
          <a:prstGeom prst="rect">
            <a:avLst/>
          </a:prstGeom>
          <a:noFill/>
        </p:spPr>
        <p:txBody>
          <a:bodyPr wrap="square" rtlCol="0">
            <a:spAutoFit/>
          </a:bodyPr>
          <a:lstStyle/>
          <a:p>
            <a:pPr algn="ctr"/>
            <a:r>
              <a:rPr lang="en-US" b="1" dirty="0" smtClean="0"/>
              <a:t>Shelters</a:t>
            </a:r>
          </a:p>
        </p:txBody>
      </p:sp>
      <p:sp>
        <p:nvSpPr>
          <p:cNvPr id="55" name="TextBox 54"/>
          <p:cNvSpPr txBox="1"/>
          <p:nvPr/>
        </p:nvSpPr>
        <p:spPr>
          <a:xfrm>
            <a:off x="3874799" y="2285310"/>
            <a:ext cx="1611601" cy="923330"/>
          </a:xfrm>
          <a:prstGeom prst="rect">
            <a:avLst/>
          </a:prstGeom>
          <a:noFill/>
        </p:spPr>
        <p:txBody>
          <a:bodyPr wrap="square" rtlCol="0">
            <a:spAutoFit/>
          </a:bodyPr>
          <a:lstStyle/>
          <a:p>
            <a:pPr algn="ctr"/>
            <a:r>
              <a:rPr lang="en-US" dirty="0" smtClean="0"/>
              <a:t>Accept in order of priority and need </a:t>
            </a:r>
            <a:endParaRPr lang="en-US" dirty="0"/>
          </a:p>
        </p:txBody>
      </p:sp>
      <p:cxnSp>
        <p:nvCxnSpPr>
          <p:cNvPr id="57" name="Straight Arrow Connector 56"/>
          <p:cNvCxnSpPr/>
          <p:nvPr/>
        </p:nvCxnSpPr>
        <p:spPr>
          <a:xfrm flipV="1">
            <a:off x="5715000" y="3352800"/>
            <a:ext cx="1447800" cy="45720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899799" y="4809823"/>
            <a:ext cx="1263001" cy="37177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486400" y="5194434"/>
            <a:ext cx="1219200" cy="485201"/>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2074" y="1701783"/>
            <a:ext cx="396890" cy="453589"/>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2937707"/>
            <a:ext cx="609600" cy="541867"/>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172" y="5547285"/>
            <a:ext cx="539784" cy="479808"/>
          </a:xfrm>
          <a:prstGeom prst="rect">
            <a:avLst/>
          </a:prstGeom>
        </p:spPr>
      </p:pic>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511" y="4912069"/>
            <a:ext cx="396890" cy="453589"/>
          </a:xfrm>
          <a:prstGeom prst="rect">
            <a:avLst/>
          </a:prstGeom>
        </p:spPr>
      </p:pic>
      <p:sp>
        <p:nvSpPr>
          <p:cNvPr id="37" name="TextBox 36"/>
          <p:cNvSpPr txBox="1"/>
          <p:nvPr/>
        </p:nvSpPr>
        <p:spPr>
          <a:xfrm>
            <a:off x="6975047" y="2452429"/>
            <a:ext cx="2014053" cy="646331"/>
          </a:xfrm>
          <a:prstGeom prst="rect">
            <a:avLst/>
          </a:prstGeom>
          <a:noFill/>
        </p:spPr>
        <p:txBody>
          <a:bodyPr wrap="square" rtlCol="0">
            <a:spAutoFit/>
          </a:bodyPr>
          <a:lstStyle/>
          <a:p>
            <a:r>
              <a:rPr lang="en-US" b="1" dirty="0" smtClean="0"/>
              <a:t>Rapid Re-housing</a:t>
            </a:r>
          </a:p>
          <a:p>
            <a:endParaRPr lang="en-US" dirty="0"/>
          </a:p>
        </p:txBody>
      </p:sp>
      <p:sp>
        <p:nvSpPr>
          <p:cNvPr id="83" name="TextBox 82"/>
          <p:cNvSpPr txBox="1"/>
          <p:nvPr/>
        </p:nvSpPr>
        <p:spPr>
          <a:xfrm>
            <a:off x="113471" y="2973169"/>
            <a:ext cx="1192501" cy="646331"/>
          </a:xfrm>
          <a:prstGeom prst="rect">
            <a:avLst/>
          </a:prstGeom>
          <a:noFill/>
        </p:spPr>
        <p:txBody>
          <a:bodyPr wrap="square" rtlCol="0">
            <a:spAutoFit/>
          </a:bodyPr>
          <a:lstStyle/>
          <a:p>
            <a:pPr algn="ctr"/>
            <a:r>
              <a:rPr lang="en-US" b="1" dirty="0" smtClean="0"/>
              <a:t>Street Outreach</a:t>
            </a:r>
          </a:p>
        </p:txBody>
      </p:sp>
      <p:sp>
        <p:nvSpPr>
          <p:cNvPr id="84" name="TextBox 83"/>
          <p:cNvSpPr txBox="1"/>
          <p:nvPr/>
        </p:nvSpPr>
        <p:spPr>
          <a:xfrm>
            <a:off x="6858000" y="3505200"/>
            <a:ext cx="2286000" cy="369332"/>
          </a:xfrm>
          <a:prstGeom prst="rect">
            <a:avLst/>
          </a:prstGeom>
          <a:noFill/>
        </p:spPr>
        <p:txBody>
          <a:bodyPr wrap="square" rtlCol="0">
            <a:spAutoFit/>
          </a:bodyPr>
          <a:lstStyle/>
          <a:p>
            <a:pPr algn="ctr"/>
            <a:r>
              <a:rPr lang="en-US" b="1" dirty="0" smtClean="0"/>
              <a:t>Supportive Housing</a:t>
            </a:r>
          </a:p>
        </p:txBody>
      </p:sp>
      <p:sp>
        <p:nvSpPr>
          <p:cNvPr id="85" name="TextBox 84"/>
          <p:cNvSpPr txBox="1"/>
          <p:nvPr/>
        </p:nvSpPr>
        <p:spPr>
          <a:xfrm>
            <a:off x="6629400" y="4440491"/>
            <a:ext cx="2371825" cy="369332"/>
          </a:xfrm>
          <a:prstGeom prst="rect">
            <a:avLst/>
          </a:prstGeom>
          <a:noFill/>
        </p:spPr>
        <p:txBody>
          <a:bodyPr wrap="square" rtlCol="0">
            <a:spAutoFit/>
          </a:bodyPr>
          <a:lstStyle/>
          <a:p>
            <a:pPr algn="ctr"/>
            <a:r>
              <a:rPr lang="en-US" b="1" dirty="0" smtClean="0"/>
              <a:t>ESG Supplemental </a:t>
            </a:r>
          </a:p>
        </p:txBody>
      </p:sp>
      <p:sp>
        <p:nvSpPr>
          <p:cNvPr id="86" name="TextBox 85"/>
          <p:cNvSpPr txBox="1"/>
          <p:nvPr/>
        </p:nvSpPr>
        <p:spPr>
          <a:xfrm>
            <a:off x="6510287" y="6104036"/>
            <a:ext cx="2371825" cy="369332"/>
          </a:xfrm>
          <a:prstGeom prst="rect">
            <a:avLst/>
          </a:prstGeom>
          <a:noFill/>
        </p:spPr>
        <p:txBody>
          <a:bodyPr wrap="square" rtlCol="0">
            <a:spAutoFit/>
          </a:bodyPr>
          <a:lstStyle/>
          <a:p>
            <a:pPr algn="ctr"/>
            <a:r>
              <a:rPr lang="en-US" b="1" dirty="0" smtClean="0"/>
              <a:t>HOPWA</a:t>
            </a:r>
          </a:p>
        </p:txBody>
      </p:sp>
      <p:sp>
        <p:nvSpPr>
          <p:cNvPr id="87" name="TextBox 86"/>
          <p:cNvSpPr txBox="1"/>
          <p:nvPr/>
        </p:nvSpPr>
        <p:spPr>
          <a:xfrm>
            <a:off x="3657600" y="5530001"/>
            <a:ext cx="2217991" cy="646331"/>
          </a:xfrm>
          <a:prstGeom prst="rect">
            <a:avLst/>
          </a:prstGeom>
          <a:noFill/>
        </p:spPr>
        <p:txBody>
          <a:bodyPr wrap="square" rtlCol="0">
            <a:spAutoFit/>
          </a:bodyPr>
          <a:lstStyle/>
          <a:p>
            <a:pPr algn="ctr"/>
            <a:r>
              <a:rPr lang="en-US" b="1" dirty="0" smtClean="0"/>
              <a:t>Housing and Homeless Coalition</a:t>
            </a:r>
          </a:p>
        </p:txBody>
      </p:sp>
      <p:sp>
        <p:nvSpPr>
          <p:cNvPr id="88" name="TextBox 87"/>
          <p:cNvSpPr txBox="1"/>
          <p:nvPr/>
        </p:nvSpPr>
        <p:spPr>
          <a:xfrm rot="19784154">
            <a:off x="5706089" y="2567738"/>
            <a:ext cx="1192501" cy="369332"/>
          </a:xfrm>
          <a:prstGeom prst="rect">
            <a:avLst/>
          </a:prstGeom>
          <a:noFill/>
        </p:spPr>
        <p:txBody>
          <a:bodyPr wrap="square" rtlCol="0">
            <a:spAutoFit/>
          </a:bodyPr>
          <a:lstStyle/>
          <a:p>
            <a:r>
              <a:rPr lang="en-US" i="1" dirty="0" smtClean="0"/>
              <a:t>Housing</a:t>
            </a:r>
            <a:endParaRPr lang="en-US" i="1" dirty="0"/>
          </a:p>
        </p:txBody>
      </p:sp>
      <p:sp>
        <p:nvSpPr>
          <p:cNvPr id="40" name="TextBox 39"/>
          <p:cNvSpPr txBox="1"/>
          <p:nvPr/>
        </p:nvSpPr>
        <p:spPr>
          <a:xfrm>
            <a:off x="6705600" y="3989383"/>
            <a:ext cx="2371825" cy="369332"/>
          </a:xfrm>
          <a:prstGeom prst="rect">
            <a:avLst/>
          </a:prstGeom>
          <a:noFill/>
        </p:spPr>
        <p:txBody>
          <a:bodyPr wrap="square" rtlCol="0">
            <a:spAutoFit/>
          </a:bodyPr>
          <a:lstStyle/>
          <a:p>
            <a:pPr algn="ctr"/>
            <a:r>
              <a:rPr lang="en-US" b="1" dirty="0" smtClean="0"/>
              <a:t>HUD RAP</a:t>
            </a:r>
          </a:p>
        </p:txBody>
      </p:sp>
    </p:spTree>
    <p:extLst>
      <p:ext uri="{BB962C8B-B14F-4D97-AF65-F5344CB8AC3E}">
        <p14:creationId xmlns:p14="http://schemas.microsoft.com/office/powerpoint/2010/main" val="505421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one possible path through coordinated entry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John comes to the shelter. </a:t>
            </a:r>
          </a:p>
          <a:p>
            <a:pPr lvl="1"/>
            <a:r>
              <a:rPr lang="en-US" dirty="0" smtClean="0"/>
              <a:t>Disabled</a:t>
            </a:r>
          </a:p>
          <a:p>
            <a:pPr lvl="1"/>
            <a:r>
              <a:rPr lang="en-US" dirty="0" smtClean="0"/>
              <a:t>Chronic</a:t>
            </a:r>
          </a:p>
          <a:p>
            <a:r>
              <a:rPr lang="en-US" dirty="0" smtClean="0"/>
              <a:t>Shelter worker </a:t>
            </a:r>
          </a:p>
          <a:p>
            <a:pPr lvl="1"/>
            <a:r>
              <a:rPr lang="en-US" dirty="0" smtClean="0"/>
              <a:t>does a VI-SPDAT assessment</a:t>
            </a:r>
          </a:p>
          <a:p>
            <a:pPr lvl="1"/>
            <a:r>
              <a:rPr lang="en-US" dirty="0" smtClean="0"/>
              <a:t>makes a referral in </a:t>
            </a:r>
            <a:r>
              <a:rPr lang="en-US" dirty="0" err="1" smtClean="0"/>
              <a:t>ServicePoint</a:t>
            </a:r>
            <a:r>
              <a:rPr lang="en-US" dirty="0" smtClean="0"/>
              <a:t>. </a:t>
            </a:r>
            <a:endParaRPr lang="en-US" dirty="0"/>
          </a:p>
          <a:p>
            <a:r>
              <a:rPr lang="en-US" dirty="0" smtClean="0"/>
              <a:t>A supportive housing provider has an opening  </a:t>
            </a:r>
          </a:p>
          <a:p>
            <a:pPr lvl="1"/>
            <a:r>
              <a:rPr lang="en-US" dirty="0"/>
              <a:t>S</a:t>
            </a:r>
            <a:r>
              <a:rPr lang="en-US" dirty="0" smtClean="0"/>
              <a:t>ees that John’s priority is highest on the list, </a:t>
            </a:r>
          </a:p>
          <a:p>
            <a:pPr lvl="1"/>
            <a:r>
              <a:rPr lang="en-US" dirty="0"/>
              <a:t>C</a:t>
            </a:r>
            <a:r>
              <a:rPr lang="en-US" dirty="0" smtClean="0"/>
              <a:t>alls the caseworker at the shelter to let them know that there is an opening if John wants it. </a:t>
            </a:r>
          </a:p>
          <a:p>
            <a:r>
              <a:rPr lang="en-US" dirty="0" smtClean="0"/>
              <a:t>John agrees to move in and the staff at the shelter and the housing program start coordinating his move out of shelter. </a:t>
            </a:r>
          </a:p>
        </p:txBody>
      </p:sp>
    </p:spTree>
    <p:extLst>
      <p:ext uri="{BB962C8B-B14F-4D97-AF65-F5344CB8AC3E}">
        <p14:creationId xmlns:p14="http://schemas.microsoft.com/office/powerpoint/2010/main" val="82114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each part of the system</a:t>
            </a:r>
            <a:endParaRPr lang="en-US" dirty="0"/>
          </a:p>
        </p:txBody>
      </p:sp>
      <p:sp>
        <p:nvSpPr>
          <p:cNvPr id="3" name="Content Placeholder 2"/>
          <p:cNvSpPr>
            <a:spLocks noGrp="1"/>
          </p:cNvSpPr>
          <p:nvPr>
            <p:ph idx="1"/>
          </p:nvPr>
        </p:nvSpPr>
        <p:spPr/>
        <p:txBody>
          <a:bodyPr>
            <a:normAutofit lnSpcReduction="10000"/>
          </a:bodyPr>
          <a:lstStyle/>
          <a:p>
            <a:r>
              <a:rPr lang="en-US" dirty="0" smtClean="0"/>
              <a:t>Shelter and Street outreach</a:t>
            </a:r>
          </a:p>
          <a:p>
            <a:pPr lvl="1"/>
            <a:r>
              <a:rPr lang="en-US" dirty="0" smtClean="0"/>
              <a:t>Assess clients</a:t>
            </a:r>
          </a:p>
          <a:p>
            <a:pPr lvl="1"/>
            <a:r>
              <a:rPr lang="en-US" dirty="0" smtClean="0"/>
              <a:t>Refer to coordinated entry</a:t>
            </a:r>
          </a:p>
          <a:p>
            <a:pPr lvl="2"/>
            <a:r>
              <a:rPr lang="en-US" dirty="0" smtClean="0"/>
              <a:t>Explain different program types to clients</a:t>
            </a:r>
          </a:p>
          <a:p>
            <a:pPr lvl="2"/>
            <a:r>
              <a:rPr lang="en-US" dirty="0" smtClean="0"/>
              <a:t>Refer to programs that are appropriate and that the client is interested in. </a:t>
            </a:r>
          </a:p>
          <a:p>
            <a:pPr lvl="1"/>
            <a:r>
              <a:rPr lang="en-US" dirty="0" smtClean="0"/>
              <a:t>Manage referrals</a:t>
            </a:r>
          </a:p>
          <a:p>
            <a:pPr lvl="2"/>
            <a:r>
              <a:rPr lang="en-US" dirty="0" smtClean="0"/>
              <a:t>Update information as it changes</a:t>
            </a:r>
          </a:p>
          <a:p>
            <a:pPr lvl="2"/>
            <a:r>
              <a:rPr lang="en-US" dirty="0" smtClean="0"/>
              <a:t>Remove clients who have self-resolved or otherwise are no longer interested in services</a:t>
            </a:r>
          </a:p>
          <a:p>
            <a:pPr lvl="1"/>
            <a:endParaRPr lang="en-US" dirty="0"/>
          </a:p>
        </p:txBody>
      </p:sp>
    </p:spTree>
    <p:extLst>
      <p:ext uri="{BB962C8B-B14F-4D97-AF65-F5344CB8AC3E}">
        <p14:creationId xmlns:p14="http://schemas.microsoft.com/office/powerpoint/2010/main" val="3168177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each part of the system</a:t>
            </a:r>
            <a:endParaRPr lang="en-US" dirty="0"/>
          </a:p>
        </p:txBody>
      </p:sp>
      <p:sp>
        <p:nvSpPr>
          <p:cNvPr id="3" name="Content Placeholder 2"/>
          <p:cNvSpPr>
            <a:spLocks noGrp="1"/>
          </p:cNvSpPr>
          <p:nvPr>
            <p:ph idx="1"/>
          </p:nvPr>
        </p:nvSpPr>
        <p:spPr/>
        <p:txBody>
          <a:bodyPr/>
          <a:lstStyle/>
          <a:p>
            <a:r>
              <a:rPr lang="en-US" dirty="0" smtClean="0"/>
              <a:t>Housing and Homeless Coalition Staff </a:t>
            </a:r>
          </a:p>
          <a:p>
            <a:pPr lvl="1"/>
            <a:r>
              <a:rPr lang="en-US" dirty="0" smtClean="0"/>
              <a:t>Organize referrals in order of priority and distribute list to coordinated entry group</a:t>
            </a:r>
          </a:p>
          <a:p>
            <a:pPr lvl="1"/>
            <a:r>
              <a:rPr lang="en-US" dirty="0" smtClean="0"/>
              <a:t>Check quality of referrals</a:t>
            </a:r>
          </a:p>
          <a:p>
            <a:pPr lvl="1"/>
            <a:r>
              <a:rPr lang="en-US" dirty="0" smtClean="0"/>
              <a:t>Check that all entries to </a:t>
            </a:r>
            <a:r>
              <a:rPr lang="en-US" dirty="0" err="1" smtClean="0"/>
              <a:t>CoC</a:t>
            </a:r>
            <a:r>
              <a:rPr lang="en-US" dirty="0"/>
              <a:t>-</a:t>
            </a:r>
            <a:r>
              <a:rPr lang="en-US" dirty="0" smtClean="0"/>
              <a:t>funded housing providers are coming from coordinated entry</a:t>
            </a:r>
          </a:p>
          <a:p>
            <a:pPr lvl="1"/>
            <a:r>
              <a:rPr lang="en-US" dirty="0" smtClean="0"/>
              <a:t>Organize Coordinated Entry Workgroup</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931679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Definitions and concepts (30-45 </a:t>
            </a:r>
            <a:r>
              <a:rPr lang="en-US" dirty="0" err="1" smtClean="0"/>
              <a:t>mins</a:t>
            </a:r>
            <a:r>
              <a:rPr lang="en-US" dirty="0" smtClean="0"/>
              <a:t>)</a:t>
            </a:r>
          </a:p>
          <a:p>
            <a:r>
              <a:rPr lang="en-US" dirty="0" smtClean="0"/>
              <a:t>Overview of coordinated entry system and prioritization (15-30 </a:t>
            </a:r>
            <a:r>
              <a:rPr lang="en-US" dirty="0" err="1" smtClean="0"/>
              <a:t>mins</a:t>
            </a:r>
            <a:r>
              <a:rPr lang="en-US" dirty="0" smtClean="0"/>
              <a:t>)</a:t>
            </a:r>
          </a:p>
          <a:p>
            <a:pPr lvl="1"/>
            <a:r>
              <a:rPr lang="en-US" dirty="0" smtClean="0"/>
              <a:t>Break</a:t>
            </a:r>
          </a:p>
          <a:p>
            <a:r>
              <a:rPr lang="en-US" dirty="0" smtClean="0"/>
              <a:t>Making referrals (60 minutes)</a:t>
            </a:r>
          </a:p>
          <a:p>
            <a:r>
              <a:rPr lang="en-US" dirty="0" smtClean="0"/>
              <a:t>Accepting referrals (30 minutes)</a:t>
            </a:r>
          </a:p>
        </p:txBody>
      </p:sp>
    </p:spTree>
    <p:extLst>
      <p:ext uri="{BB962C8B-B14F-4D97-AF65-F5344CB8AC3E}">
        <p14:creationId xmlns:p14="http://schemas.microsoft.com/office/powerpoint/2010/main" val="552803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each part of the system</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Housing Service Providers</a:t>
            </a:r>
          </a:p>
          <a:p>
            <a:pPr lvl="1"/>
            <a:r>
              <a:rPr lang="en-US" dirty="0" smtClean="0"/>
              <a:t>Identify clients in order of priority</a:t>
            </a:r>
          </a:p>
          <a:p>
            <a:pPr lvl="1"/>
            <a:r>
              <a:rPr lang="en-US" dirty="0" smtClean="0"/>
              <a:t>Accept most vulnerable clients first</a:t>
            </a:r>
          </a:p>
          <a:p>
            <a:pPr lvl="1"/>
            <a:r>
              <a:rPr lang="en-US" dirty="0" smtClean="0"/>
              <a:t>Contact the Emergency Shelter or Street Outreach Staff</a:t>
            </a:r>
          </a:p>
          <a:p>
            <a:pPr lvl="1"/>
            <a:r>
              <a:rPr lang="en-US" dirty="0" smtClean="0"/>
              <a:t>Don’t keep a separate waiting list</a:t>
            </a:r>
          </a:p>
          <a:p>
            <a:pPr lvl="1"/>
            <a:r>
              <a:rPr lang="en-US" dirty="0" smtClean="0"/>
              <a:t>Adhere to Housing First practices</a:t>
            </a:r>
          </a:p>
          <a:p>
            <a:pPr lvl="1"/>
            <a:r>
              <a:rPr lang="en-US" dirty="0" smtClean="0"/>
              <a:t>Discharge clients only to positive housing destinations or transfer to other housing providers </a:t>
            </a:r>
          </a:p>
          <a:p>
            <a:pPr lvl="1"/>
            <a:endParaRPr lang="en-US" b="1" dirty="0" smtClean="0"/>
          </a:p>
          <a:p>
            <a:pPr lvl="1"/>
            <a:endParaRPr lang="en-US" dirty="0"/>
          </a:p>
        </p:txBody>
      </p:sp>
    </p:spTree>
    <p:extLst>
      <p:ext uri="{BB962C8B-B14F-4D97-AF65-F5344CB8AC3E}">
        <p14:creationId xmlns:p14="http://schemas.microsoft.com/office/powerpoint/2010/main" val="3980313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PSH Prioritization</a:t>
            </a:r>
            <a:endParaRPr lang="en-US" dirty="0"/>
          </a:p>
        </p:txBody>
      </p:sp>
      <p:sp>
        <p:nvSpPr>
          <p:cNvPr id="3" name="Content Placeholder 2"/>
          <p:cNvSpPr>
            <a:spLocks noGrp="1"/>
          </p:cNvSpPr>
          <p:nvPr>
            <p:ph idx="1"/>
          </p:nvPr>
        </p:nvSpPr>
        <p:spPr>
          <a:xfrm>
            <a:off x="457200" y="1722437"/>
            <a:ext cx="8229600" cy="4525963"/>
          </a:xfrm>
        </p:spPr>
        <p:txBody>
          <a:bodyPr>
            <a:normAutofit fontScale="85000" lnSpcReduction="10000"/>
          </a:bodyPr>
          <a:lstStyle/>
          <a:p>
            <a:pPr marL="514350" indent="-514350">
              <a:buFont typeface="+mj-lt"/>
              <a:buAutoNum type="arabicPeriod"/>
            </a:pPr>
            <a:r>
              <a:rPr lang="en-US" dirty="0" smtClean="0"/>
              <a:t>Chronically homeless with VISPDAT &gt;8</a:t>
            </a:r>
          </a:p>
          <a:p>
            <a:pPr marL="514350" indent="-514350">
              <a:buFont typeface="+mj-lt"/>
              <a:buAutoNum type="arabicPeriod"/>
            </a:pPr>
            <a:r>
              <a:rPr lang="en-US" dirty="0" smtClean="0"/>
              <a:t>All </a:t>
            </a:r>
            <a:r>
              <a:rPr lang="en-US" dirty="0"/>
              <a:t>other chronically homeless individuals and families with a SPDAT score of 8 or below. </a:t>
            </a:r>
          </a:p>
          <a:p>
            <a:pPr marL="514350" indent="-514350">
              <a:buFont typeface="+mj-lt"/>
              <a:buAutoNum type="arabicPeriod"/>
            </a:pPr>
            <a:r>
              <a:rPr lang="en-US" dirty="0" smtClean="0"/>
              <a:t>Homeless </a:t>
            </a:r>
            <a:r>
              <a:rPr lang="en-US" dirty="0"/>
              <a:t>individuals and families with a disability with the most severe service needs, evidenced by their assessment score on their respective SPDAT </a:t>
            </a:r>
          </a:p>
          <a:p>
            <a:pPr marL="514350" indent="-514350">
              <a:buFont typeface="+mj-lt"/>
              <a:buAutoNum type="arabicPeriod"/>
            </a:pPr>
            <a:r>
              <a:rPr lang="en-US" dirty="0" smtClean="0"/>
              <a:t>Homeless </a:t>
            </a:r>
            <a:r>
              <a:rPr lang="en-US" dirty="0"/>
              <a:t>individuals and families with the longest periods of continuous or episodic homelessness </a:t>
            </a:r>
          </a:p>
          <a:p>
            <a:pPr marL="514350" indent="-514350">
              <a:buFont typeface="+mj-lt"/>
              <a:buAutoNum type="arabicPeriod"/>
            </a:pPr>
            <a:r>
              <a:rPr lang="en-US" dirty="0" smtClean="0"/>
              <a:t>Homeless </a:t>
            </a:r>
            <a:r>
              <a:rPr lang="en-US" dirty="0"/>
              <a:t>individuals and families coming from places not meant for human habitation </a:t>
            </a:r>
          </a:p>
          <a:p>
            <a:endParaRPr lang="en-US" dirty="0"/>
          </a:p>
          <a:p>
            <a:endParaRPr lang="en-US" dirty="0"/>
          </a:p>
        </p:txBody>
      </p:sp>
      <p:pic>
        <p:nvPicPr>
          <p:cNvPr id="5122" name="Picture 2" descr="https://spectator.imgix.net/content/uploads/2018/10/iStock-841735776.jpg?auto=compress,enhance,format&amp;crop=faces,entropy,edges&amp;fit=crop&amp;w=820&amp;h=5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 y="0"/>
            <a:ext cx="2590800" cy="17377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pectator.imgix.net/content/uploads/2018/10/iStock-841735776.jpg?auto=compress,enhance,format&amp;crop=faces,entropy,edges&amp;fit=crop&amp;w=820&amp;h=5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9593"/>
            <a:ext cx="2590800" cy="173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91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 breakers</a:t>
            </a:r>
            <a:endParaRPr lang="en-US" dirty="0"/>
          </a:p>
        </p:txBody>
      </p:sp>
      <p:sp>
        <p:nvSpPr>
          <p:cNvPr id="3" name="Content Placeholder 2"/>
          <p:cNvSpPr>
            <a:spLocks noGrp="1"/>
          </p:cNvSpPr>
          <p:nvPr>
            <p:ph idx="1"/>
          </p:nvPr>
        </p:nvSpPr>
        <p:spPr/>
        <p:txBody>
          <a:bodyPr/>
          <a:lstStyle/>
          <a:p>
            <a:r>
              <a:rPr lang="en-US" dirty="0" smtClean="0"/>
              <a:t>Longest history of homelessness </a:t>
            </a:r>
            <a:r>
              <a:rPr lang="en-US" dirty="0" smtClean="0">
                <a:solidFill>
                  <a:srgbClr val="FF0000"/>
                </a:solidFill>
              </a:rPr>
              <a:t>in past 3 years</a:t>
            </a:r>
            <a:endParaRPr lang="en-US" dirty="0" smtClean="0"/>
          </a:p>
          <a:p>
            <a:r>
              <a:rPr lang="en-US" dirty="0" smtClean="0"/>
              <a:t>In an unsheltered location during Code Blue</a:t>
            </a:r>
          </a:p>
          <a:p>
            <a:r>
              <a:rPr lang="en-US" dirty="0" smtClean="0"/>
              <a:t>VISPDAT Score</a:t>
            </a:r>
          </a:p>
          <a:p>
            <a:r>
              <a:rPr lang="en-US" dirty="0" smtClean="0"/>
              <a:t>Veteran Status</a:t>
            </a:r>
          </a:p>
          <a:p>
            <a:endParaRPr lang="en-US" dirty="0"/>
          </a:p>
        </p:txBody>
      </p:sp>
      <p:sp>
        <p:nvSpPr>
          <p:cNvPr id="4" name="AutoShape 2" descr="Image result for tie break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tie break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434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33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pPr marL="0" indent="0" algn="ctr">
              <a:buNone/>
            </a:pPr>
            <a:r>
              <a:rPr lang="en-US" dirty="0" smtClean="0"/>
              <a:t>Family with 12 months of homelessness with a VISPDAT score of 14</a:t>
            </a:r>
          </a:p>
          <a:p>
            <a:pPr marL="0" indent="0" algn="ctr">
              <a:buNone/>
            </a:pPr>
            <a:r>
              <a:rPr lang="en-US" dirty="0" smtClean="0"/>
              <a:t>VS</a:t>
            </a:r>
          </a:p>
          <a:p>
            <a:pPr marL="0" indent="0" algn="ctr">
              <a:buNone/>
            </a:pPr>
            <a:r>
              <a:rPr lang="en-US" dirty="0" smtClean="0"/>
              <a:t>Individual with 20 months of homelessness and VISPDAT score of 10</a:t>
            </a:r>
          </a:p>
          <a:p>
            <a:endParaRPr lang="en-US" dirty="0"/>
          </a:p>
        </p:txBody>
      </p:sp>
    </p:spTree>
    <p:extLst>
      <p:ext uri="{BB962C8B-B14F-4D97-AF65-F5344CB8AC3E}">
        <p14:creationId xmlns:p14="http://schemas.microsoft.com/office/powerpoint/2010/main" val="2929376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RRH Prioritization</a:t>
            </a:r>
            <a:endParaRPr lang="en-US" dirty="0"/>
          </a:p>
        </p:txBody>
      </p:sp>
      <p:sp>
        <p:nvSpPr>
          <p:cNvPr id="3" name="Content Placeholder 2"/>
          <p:cNvSpPr>
            <a:spLocks noGrp="1"/>
          </p:cNvSpPr>
          <p:nvPr>
            <p:ph idx="1"/>
          </p:nvPr>
        </p:nvSpPr>
        <p:spPr>
          <a:xfrm>
            <a:off x="457200" y="1733282"/>
            <a:ext cx="8229600" cy="4525963"/>
          </a:xfrm>
        </p:spPr>
        <p:txBody>
          <a:bodyPr/>
          <a:lstStyle/>
          <a:p>
            <a:r>
              <a:rPr lang="en-US" dirty="0" smtClean="0"/>
              <a:t>Individuals and Families with VI-SPDAT scores of 10 and below</a:t>
            </a:r>
          </a:p>
          <a:p>
            <a:pPr marL="0" indent="0">
              <a:buNone/>
            </a:pPr>
            <a:r>
              <a:rPr lang="en-US" dirty="0" smtClean="0"/>
              <a:t>Tie Breakers</a:t>
            </a:r>
            <a:br>
              <a:rPr lang="en-US" dirty="0" smtClean="0"/>
            </a:br>
            <a:r>
              <a:rPr lang="en-US" dirty="0" smtClean="0"/>
              <a:t>	-Longest length of current episode of homelessness</a:t>
            </a:r>
          </a:p>
          <a:p>
            <a:pPr marL="0" indent="0">
              <a:buNone/>
            </a:pPr>
            <a:r>
              <a:rPr lang="en-US" dirty="0"/>
              <a:t>	</a:t>
            </a:r>
            <a:r>
              <a:rPr lang="en-US" dirty="0" smtClean="0"/>
              <a:t>-An individual or family who is living in an unsheltered location during Code Blue</a:t>
            </a:r>
          </a:p>
        </p:txBody>
      </p:sp>
      <p:pic>
        <p:nvPicPr>
          <p:cNvPr id="6146" name="Picture 2" descr="https://rfclipart.com/image2/big/54-25-67/colorful-grunge-exclamation-mark-in-circle-frame-Download-Royalty-free-Vector-File-EPS-3974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1579565" cy="1580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rfclipart.com/image2/big/54-25-67/colorful-grunge-exclamation-mark-in-circle-frame-Download-Royalty-free-Vector-File-EPS-3974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010400" y="152400"/>
            <a:ext cx="1579565" cy="158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42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HUD RAP Prioritization</a:t>
            </a:r>
            <a:endParaRPr lang="en-US" dirty="0"/>
          </a:p>
        </p:txBody>
      </p:sp>
      <p:sp>
        <p:nvSpPr>
          <p:cNvPr id="3" name="Content Placeholder 2"/>
          <p:cNvSpPr>
            <a:spLocks noGrp="1"/>
          </p:cNvSpPr>
          <p:nvPr>
            <p:ph idx="1"/>
          </p:nvPr>
        </p:nvSpPr>
        <p:spPr>
          <a:xfrm>
            <a:off x="349876" y="1600200"/>
            <a:ext cx="8229600" cy="4525963"/>
          </a:xfrm>
        </p:spPr>
        <p:txBody>
          <a:bodyPr/>
          <a:lstStyle/>
          <a:p>
            <a:r>
              <a:rPr lang="en-US" dirty="0" smtClean="0"/>
              <a:t>Homeless individuals and families with a VI-SPDAT between 8 to 10</a:t>
            </a:r>
          </a:p>
          <a:p>
            <a:pPr marL="0" indent="0">
              <a:buNone/>
            </a:pPr>
            <a:r>
              <a:rPr lang="en-US" dirty="0" smtClean="0"/>
              <a:t>Tie-Breakers</a:t>
            </a:r>
          </a:p>
          <a:p>
            <a:pPr marL="0" indent="0">
              <a:buNone/>
            </a:pPr>
            <a:r>
              <a:rPr lang="en-US" dirty="0"/>
              <a:t>	</a:t>
            </a:r>
            <a:r>
              <a:rPr lang="en-US" dirty="0" smtClean="0"/>
              <a:t>-Longest history of homelessness in the past 3 years. </a:t>
            </a:r>
          </a:p>
          <a:p>
            <a:pPr marL="0" indent="0">
              <a:buNone/>
            </a:pPr>
            <a:r>
              <a:rPr lang="en-US" dirty="0"/>
              <a:t>	</a:t>
            </a:r>
            <a:r>
              <a:rPr lang="en-US" dirty="0" smtClean="0"/>
              <a:t>-Families</a:t>
            </a:r>
          </a:p>
          <a:p>
            <a:pPr marL="0" indent="0">
              <a:buNone/>
            </a:pPr>
            <a:r>
              <a:rPr lang="en-US" dirty="0"/>
              <a:t>	</a:t>
            </a:r>
            <a:r>
              <a:rPr lang="en-US" dirty="0" smtClean="0"/>
              <a:t>-Individuals in unsheltered locations during code blue</a:t>
            </a:r>
            <a:endParaRPr lang="en-US" dirty="0"/>
          </a:p>
        </p:txBody>
      </p:sp>
      <p:pic>
        <p:nvPicPr>
          <p:cNvPr id="7170" name="Picture 2" descr="https://img.icons8.com/ios/1600/exclamation-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2000" y="3048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g.icons8.com/ios/1600/exclamation-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66800" y="3048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g.icons8.com/ios/1600/exclamation-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58000" y="3048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mg.icons8.com/ios/1600/exclamation-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62800" y="3048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11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ESG Prioritization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Literally homeless individuals and families with VISPDAT of 7 or less, ordered by length of stay in shelter</a:t>
            </a:r>
          </a:p>
          <a:p>
            <a:pPr marL="514350" indent="-514350">
              <a:buFont typeface="+mj-lt"/>
              <a:buAutoNum type="arabicPeriod"/>
            </a:pPr>
            <a:r>
              <a:rPr lang="en-US" dirty="0" smtClean="0"/>
              <a:t>Families</a:t>
            </a:r>
          </a:p>
          <a:p>
            <a:pPr marL="514350" indent="-514350">
              <a:buFont typeface="+mj-lt"/>
              <a:buAutoNum type="arabicPeriod"/>
            </a:pPr>
            <a:r>
              <a:rPr lang="en-US" dirty="0" smtClean="0"/>
              <a:t>Individuals</a:t>
            </a:r>
          </a:p>
        </p:txBody>
      </p:sp>
      <p:pic>
        <p:nvPicPr>
          <p:cNvPr id="8196" name="Picture 4" descr="https://www.publicdomainpictures.net/pictures/80000/nahled/exclamation-mark-made-of-a-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801" r="30397"/>
          <a:stretch/>
        </p:blipFill>
        <p:spPr bwMode="auto">
          <a:xfrm>
            <a:off x="6629400" y="29113"/>
            <a:ext cx="916628" cy="1743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publicdomainpictures.net/pictures/80000/nahled/exclamation-mark-made-of-a-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801" r="30397"/>
          <a:stretch/>
        </p:blipFill>
        <p:spPr bwMode="auto">
          <a:xfrm>
            <a:off x="1676400" y="0"/>
            <a:ext cx="916628"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81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ESG Tie breakers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Unsheltered location during Code blue</a:t>
            </a:r>
          </a:p>
          <a:p>
            <a:pPr marL="514350" indent="-514350">
              <a:buFont typeface="+mj-lt"/>
              <a:buAutoNum type="arabicPeriod"/>
            </a:pPr>
            <a:r>
              <a:rPr lang="en-US" dirty="0" smtClean="0"/>
              <a:t>Veteran Status</a:t>
            </a:r>
          </a:p>
          <a:p>
            <a:pPr marL="514350" indent="-514350">
              <a:buFont typeface="+mj-lt"/>
              <a:buAutoNum type="arabicPeriod"/>
            </a:pPr>
            <a:r>
              <a:rPr lang="en-US" dirty="0" smtClean="0"/>
              <a:t>Households with a housing option identified</a:t>
            </a:r>
          </a:p>
          <a:p>
            <a:pPr marL="514350" indent="-514350">
              <a:buFont typeface="+mj-lt"/>
              <a:buAutoNum type="arabicPeriod"/>
            </a:pPr>
            <a:r>
              <a:rPr lang="en-US" dirty="0" smtClean="0"/>
              <a:t>Fleeing domestic violence</a:t>
            </a:r>
          </a:p>
        </p:txBody>
      </p:sp>
      <p:pic>
        <p:nvPicPr>
          <p:cNvPr id="4098" name="Picture 2" descr="https://d3nuqriibqh3vw.cloudfront.net/images/AA_care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2213" t="10980" r="9558" b="19093"/>
          <a:stretch/>
        </p:blipFill>
        <p:spPr bwMode="auto">
          <a:xfrm>
            <a:off x="3581400" y="3983865"/>
            <a:ext cx="4172756" cy="248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972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a:t>
            </a:r>
            <a:endParaRPr lang="en-US" dirty="0"/>
          </a:p>
        </p:txBody>
      </p:sp>
      <p:sp>
        <p:nvSpPr>
          <p:cNvPr id="3" name="Content Placeholder 2"/>
          <p:cNvSpPr>
            <a:spLocks noGrp="1"/>
          </p:cNvSpPr>
          <p:nvPr>
            <p:ph idx="1"/>
          </p:nvPr>
        </p:nvSpPr>
        <p:spPr/>
        <p:txBody>
          <a:bodyPr/>
          <a:lstStyle/>
          <a:p>
            <a:pPr marL="0" indent="0" algn="ctr">
              <a:buNone/>
            </a:pPr>
            <a:r>
              <a:rPr lang="en-US" sz="3600" dirty="0" smtClean="0"/>
              <a:t>Family with a VISPDAT of 3 with 2 months homeless</a:t>
            </a:r>
          </a:p>
          <a:p>
            <a:pPr marL="0" indent="0" algn="ctr">
              <a:buNone/>
            </a:pPr>
            <a:r>
              <a:rPr lang="en-US" sz="3600" dirty="0" smtClean="0"/>
              <a:t>VS</a:t>
            </a:r>
          </a:p>
          <a:p>
            <a:pPr marL="0" indent="0" algn="ctr">
              <a:buNone/>
            </a:pPr>
            <a:r>
              <a:rPr lang="en-US" sz="3600" dirty="0" smtClean="0"/>
              <a:t>Individual with a VISPDAT of 6 with 1 month homeless</a:t>
            </a:r>
          </a:p>
          <a:p>
            <a:pPr marL="457200" lvl="1" indent="0">
              <a:buNone/>
            </a:pPr>
            <a:r>
              <a:rPr lang="en-US" dirty="0" smtClean="0"/>
              <a:t> </a:t>
            </a:r>
            <a:endParaRPr lang="en-US" dirty="0"/>
          </a:p>
        </p:txBody>
      </p:sp>
    </p:spTree>
    <p:extLst>
      <p:ext uri="{BB962C8B-B14F-4D97-AF65-F5344CB8AC3E}">
        <p14:creationId xmlns:p14="http://schemas.microsoft.com/office/powerpoint/2010/main" val="765124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certain projects</a:t>
            </a:r>
            <a:endParaRPr lang="en-US" dirty="0"/>
          </a:p>
        </p:txBody>
      </p:sp>
      <p:sp>
        <p:nvSpPr>
          <p:cNvPr id="3" name="Content Placeholder 2"/>
          <p:cNvSpPr>
            <a:spLocks noGrp="1"/>
          </p:cNvSpPr>
          <p:nvPr>
            <p:ph idx="1"/>
          </p:nvPr>
        </p:nvSpPr>
        <p:spPr/>
        <p:txBody>
          <a:bodyPr/>
          <a:lstStyle/>
          <a:p>
            <a:r>
              <a:rPr lang="en-US" dirty="0" smtClean="0"/>
              <a:t>Some projects target specific populations (youth, veterans, women, etc.)</a:t>
            </a:r>
          </a:p>
          <a:p>
            <a:r>
              <a:rPr lang="en-US" dirty="0" smtClean="0"/>
              <a:t>These projects are required to follow prioritization among those eligible for their projects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407770"/>
            <a:ext cx="1955394" cy="1955394"/>
          </a:xfrm>
          <a:prstGeom prst="rect">
            <a:avLst/>
          </a:prstGeom>
        </p:spPr>
      </p:pic>
    </p:spTree>
    <p:extLst>
      <p:ext uri="{BB962C8B-B14F-4D97-AF65-F5344CB8AC3E}">
        <p14:creationId xmlns:p14="http://schemas.microsoft.com/office/powerpoint/2010/main" val="1191234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71800"/>
            <a:ext cx="8229600" cy="3154363"/>
          </a:xfrm>
        </p:spPr>
        <p:txBody>
          <a:bodyPr>
            <a:normAutofit/>
          </a:bodyPr>
          <a:lstStyle/>
          <a:p>
            <a:r>
              <a:rPr lang="en-US" dirty="0" smtClean="0"/>
              <a:t>Literally Homeless</a:t>
            </a:r>
          </a:p>
          <a:p>
            <a:pPr lvl="1"/>
            <a:r>
              <a:rPr lang="en-US" dirty="0" smtClean="0"/>
              <a:t>Individual or family who lacks a </a:t>
            </a:r>
            <a:r>
              <a:rPr lang="en-US" b="1" dirty="0" smtClean="0"/>
              <a:t>fixed, regular, and adequate</a:t>
            </a:r>
            <a:r>
              <a:rPr lang="en-US" dirty="0" smtClean="0"/>
              <a:t> nighttime residence</a:t>
            </a:r>
            <a:endParaRPr lang="en-US" dirty="0"/>
          </a:p>
          <a:p>
            <a:pPr marL="457200" lvl="1" indent="0">
              <a:buNone/>
            </a:pPr>
            <a:endParaRPr lang="en-US" dirty="0" smtClean="0"/>
          </a:p>
          <a:p>
            <a:pPr marL="457200" lvl="1" indent="0">
              <a:buNone/>
            </a:pPr>
            <a:r>
              <a:rPr lang="en-US" sz="1400" dirty="0" smtClean="0"/>
              <a:t>Source:</a:t>
            </a:r>
          </a:p>
          <a:p>
            <a:pPr marL="457200" lvl="1" indent="0">
              <a:buNone/>
            </a:pPr>
            <a:r>
              <a:rPr lang="en-US" sz="1400" dirty="0" smtClean="0">
                <a:hlinkClick r:id="rId2"/>
              </a:rPr>
              <a:t>https://www.hudexchange.info/resources/documents/HomelessDefinition_RecordkeepingRequirementsandCriteria.pdf</a:t>
            </a:r>
            <a:endParaRPr lang="en-US" sz="1400" dirty="0" smtClean="0"/>
          </a:p>
          <a:p>
            <a:endParaRPr lang="en-US" dirty="0"/>
          </a:p>
        </p:txBody>
      </p:sp>
      <p:pic>
        <p:nvPicPr>
          <p:cNvPr id="3080" name="Picture 8" descr="Image result for hou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4800"/>
            <a:ext cx="4086225" cy="229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11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Acceptance/Rejection policies</a:t>
            </a:r>
            <a:endParaRPr lang="en-US" dirty="0"/>
          </a:p>
        </p:txBody>
      </p:sp>
      <p:sp>
        <p:nvSpPr>
          <p:cNvPr id="3" name="Content Placeholder 2"/>
          <p:cNvSpPr>
            <a:spLocks noGrp="1"/>
          </p:cNvSpPr>
          <p:nvPr>
            <p:ph idx="1"/>
          </p:nvPr>
        </p:nvSpPr>
        <p:spPr/>
        <p:txBody>
          <a:bodyPr/>
          <a:lstStyle/>
          <a:p>
            <a:r>
              <a:rPr lang="en-US" dirty="0" smtClean="0"/>
              <a:t>If a referral matches eligibility requirements, housing providers can only reject it if: </a:t>
            </a:r>
          </a:p>
          <a:p>
            <a:pPr lvl="1"/>
            <a:r>
              <a:rPr lang="en-US" dirty="0" smtClean="0"/>
              <a:t>The client is a danger to themselves or others</a:t>
            </a:r>
          </a:p>
          <a:p>
            <a:pPr lvl="1"/>
            <a:r>
              <a:rPr lang="en-US" dirty="0" smtClean="0"/>
              <a:t>The client has previously been unsuccessful in the agency’s housing project</a:t>
            </a:r>
          </a:p>
        </p:txBody>
      </p:sp>
      <p:pic>
        <p:nvPicPr>
          <p:cNvPr id="9218" name="Picture 2" descr="Image result for open 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290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15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a client refuses entry into a project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38600"/>
            <a:ext cx="839986" cy="2239963"/>
          </a:xfrm>
        </p:spPr>
      </p:pic>
      <p:sp>
        <p:nvSpPr>
          <p:cNvPr id="4" name="Rectangle 3"/>
          <p:cNvSpPr/>
          <p:nvPr/>
        </p:nvSpPr>
        <p:spPr>
          <a:xfrm>
            <a:off x="1005840" y="2819400"/>
            <a:ext cx="25146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Other projects offer similar services as openings become available</a:t>
            </a:r>
            <a:endParaRPr lang="en-US" sz="2400" dirty="0">
              <a:solidFill>
                <a:schemeClr val="tx1"/>
              </a:solidFill>
            </a:endParaRPr>
          </a:p>
        </p:txBody>
      </p:sp>
      <p:cxnSp>
        <p:nvCxnSpPr>
          <p:cNvPr id="7" name="Straight Arrow Connector 6"/>
          <p:cNvCxnSpPr/>
          <p:nvPr/>
        </p:nvCxnSpPr>
        <p:spPr>
          <a:xfrm>
            <a:off x="1066800" y="5029200"/>
            <a:ext cx="7391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00800" y="2819400"/>
            <a:ext cx="2514600" cy="19659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Bi-weekly engagement from shelter workers, documented in HMIS</a:t>
            </a:r>
            <a:endParaRPr lang="en-US" sz="2400" dirty="0">
              <a:solidFill>
                <a:schemeClr val="tx1"/>
              </a:solidFill>
            </a:endParaRPr>
          </a:p>
        </p:txBody>
      </p:sp>
      <p:sp>
        <p:nvSpPr>
          <p:cNvPr id="10" name="Rectangle 9"/>
          <p:cNvSpPr/>
          <p:nvPr/>
        </p:nvSpPr>
        <p:spPr>
          <a:xfrm>
            <a:off x="3672840" y="2804160"/>
            <a:ext cx="25146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Case Conferencing at coordinated entry workgroup</a:t>
            </a:r>
            <a:endParaRPr lang="en-US" sz="24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3222" y="5029200"/>
            <a:ext cx="1371258" cy="1218896"/>
          </a:xfrm>
          <a:prstGeom prst="rect">
            <a:avLst/>
          </a:prstGeom>
        </p:spPr>
      </p:pic>
    </p:spTree>
    <p:extLst>
      <p:ext uri="{BB962C8B-B14F-4D97-AF65-F5344CB8AC3E}">
        <p14:creationId xmlns:p14="http://schemas.microsoft.com/office/powerpoint/2010/main" val="2473030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note about DV clients</a:t>
            </a:r>
            <a:endParaRPr lang="en-US" dirty="0"/>
          </a:p>
        </p:txBody>
      </p:sp>
      <p:sp>
        <p:nvSpPr>
          <p:cNvPr id="3" name="Content Placeholder 2"/>
          <p:cNvSpPr>
            <a:spLocks noGrp="1"/>
          </p:cNvSpPr>
          <p:nvPr>
            <p:ph idx="1"/>
          </p:nvPr>
        </p:nvSpPr>
        <p:spPr/>
        <p:txBody>
          <a:bodyPr/>
          <a:lstStyle/>
          <a:p>
            <a:r>
              <a:rPr lang="en-US" dirty="0" smtClean="0"/>
              <a:t>Privacy concerns </a:t>
            </a:r>
          </a:p>
          <a:p>
            <a:r>
              <a:rPr lang="en-US" dirty="0" smtClean="0"/>
              <a:t>Still have full access to Coordinated Entry System</a:t>
            </a:r>
          </a:p>
          <a:p>
            <a:r>
              <a:rPr lang="en-US" dirty="0" smtClean="0"/>
              <a:t> Their referrals DO NOT GO THROUGH HMIS</a:t>
            </a:r>
            <a:endParaRPr lang="en-US" dirty="0"/>
          </a:p>
        </p:txBody>
      </p:sp>
      <p:pic>
        <p:nvPicPr>
          <p:cNvPr id="10242" name="Picture 2" descr="Image result for domestic viol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0" y="3871914"/>
            <a:ext cx="1905000" cy="298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17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546394"/>
            <a:ext cx="1827709" cy="2088811"/>
          </a:xfrm>
        </p:spPr>
      </p:pic>
      <p:sp>
        <p:nvSpPr>
          <p:cNvPr id="8" name="TextBox 7"/>
          <p:cNvSpPr txBox="1"/>
          <p:nvPr/>
        </p:nvSpPr>
        <p:spPr>
          <a:xfrm>
            <a:off x="838200" y="3745468"/>
            <a:ext cx="1260730" cy="369332"/>
          </a:xfrm>
          <a:prstGeom prst="rect">
            <a:avLst/>
          </a:prstGeom>
          <a:noFill/>
        </p:spPr>
        <p:txBody>
          <a:bodyPr wrap="none" rtlCol="0">
            <a:spAutoFit/>
          </a:bodyPr>
          <a:lstStyle/>
          <a:p>
            <a:r>
              <a:rPr lang="en-US" dirty="0" smtClean="0"/>
              <a:t>DV Shelters</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486138"/>
            <a:ext cx="2324100" cy="2324100"/>
          </a:xfrm>
          <a:prstGeom prst="rect">
            <a:avLst/>
          </a:prstGeom>
        </p:spPr>
      </p:pic>
      <p:cxnSp>
        <p:nvCxnSpPr>
          <p:cNvPr id="10" name="Straight Arrow Connector 9"/>
          <p:cNvCxnSpPr/>
          <p:nvPr/>
        </p:nvCxnSpPr>
        <p:spPr>
          <a:xfrm>
            <a:off x="2438400" y="3048000"/>
            <a:ext cx="3276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3810238"/>
            <a:ext cx="2260491" cy="369332"/>
          </a:xfrm>
          <a:prstGeom prst="rect">
            <a:avLst/>
          </a:prstGeom>
          <a:noFill/>
        </p:spPr>
        <p:txBody>
          <a:bodyPr wrap="none" rtlCol="0">
            <a:spAutoFit/>
          </a:bodyPr>
          <a:lstStyle/>
          <a:p>
            <a:r>
              <a:rPr lang="en-US" dirty="0" smtClean="0"/>
              <a:t>Coordinated Entry List</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493" y="1272159"/>
            <a:ext cx="1331004" cy="1190625"/>
          </a:xfrm>
          <a:prstGeom prst="rect">
            <a:avLst/>
          </a:prstGeom>
        </p:spPr>
      </p:pic>
      <p:sp>
        <p:nvSpPr>
          <p:cNvPr id="14" name="TextBox 13"/>
          <p:cNvSpPr txBox="1"/>
          <p:nvPr/>
        </p:nvSpPr>
        <p:spPr>
          <a:xfrm>
            <a:off x="3296412" y="2423136"/>
            <a:ext cx="2204963" cy="646331"/>
          </a:xfrm>
          <a:prstGeom prst="rect">
            <a:avLst/>
          </a:prstGeom>
          <a:noFill/>
        </p:spPr>
        <p:txBody>
          <a:bodyPr wrap="none" rtlCol="0">
            <a:spAutoFit/>
          </a:bodyPr>
          <a:lstStyle/>
          <a:p>
            <a:r>
              <a:rPr lang="en-US" dirty="0" smtClean="0"/>
              <a:t>De-Identified Referral</a:t>
            </a:r>
          </a:p>
          <a:p>
            <a:r>
              <a:rPr lang="en-US" dirty="0" smtClean="0"/>
              <a:t>With minimal Info</a:t>
            </a:r>
            <a:endParaRPr lang="en-US" dirty="0"/>
          </a:p>
        </p:txBody>
      </p:sp>
      <p:cxnSp>
        <p:nvCxnSpPr>
          <p:cNvPr id="15" name="Straight Arrow Connector 14"/>
          <p:cNvCxnSpPr/>
          <p:nvPr/>
        </p:nvCxnSpPr>
        <p:spPr>
          <a:xfrm flipH="1">
            <a:off x="4648200" y="3581400"/>
            <a:ext cx="1524000" cy="1295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9386" y="4658106"/>
            <a:ext cx="1864614" cy="1864614"/>
          </a:xfrm>
          <a:prstGeom prst="rect">
            <a:avLst/>
          </a:prstGeom>
        </p:spPr>
      </p:pic>
      <p:sp>
        <p:nvSpPr>
          <p:cNvPr id="16" name="TextBox 15"/>
          <p:cNvSpPr txBox="1"/>
          <p:nvPr/>
        </p:nvSpPr>
        <p:spPr>
          <a:xfrm>
            <a:off x="3097991" y="6338054"/>
            <a:ext cx="2601803" cy="369332"/>
          </a:xfrm>
          <a:prstGeom prst="rect">
            <a:avLst/>
          </a:prstGeom>
          <a:noFill/>
        </p:spPr>
        <p:txBody>
          <a:bodyPr wrap="none" rtlCol="0">
            <a:spAutoFit/>
          </a:bodyPr>
          <a:lstStyle/>
          <a:p>
            <a:r>
              <a:rPr lang="en-US" dirty="0" smtClean="0"/>
              <a:t>Housing Service Providers</a:t>
            </a:r>
            <a:endParaRPr lang="en-US" dirty="0"/>
          </a:p>
        </p:txBody>
      </p:sp>
      <p:cxnSp>
        <p:nvCxnSpPr>
          <p:cNvPr id="22" name="Straight Arrow Connector 21"/>
          <p:cNvCxnSpPr/>
          <p:nvPr/>
        </p:nvCxnSpPr>
        <p:spPr>
          <a:xfrm>
            <a:off x="2311866" y="3810238"/>
            <a:ext cx="1371600" cy="1295400"/>
          </a:xfrm>
          <a:prstGeom prst="straightConnector1">
            <a:avLst/>
          </a:prstGeom>
          <a:ln w="762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45066" y="4334256"/>
            <a:ext cx="2133600" cy="923330"/>
          </a:xfrm>
          <a:prstGeom prst="rect">
            <a:avLst/>
          </a:prstGeom>
          <a:noFill/>
        </p:spPr>
        <p:txBody>
          <a:bodyPr wrap="square" rtlCol="0">
            <a:spAutoFit/>
          </a:bodyPr>
          <a:lstStyle/>
          <a:p>
            <a:r>
              <a:rPr lang="en-US" dirty="0" smtClean="0"/>
              <a:t>Communication based on DV Shelter’s ID number</a:t>
            </a:r>
            <a:endParaRPr lang="en-US" dirty="0"/>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9386" y="4486132"/>
            <a:ext cx="482397" cy="482397"/>
          </a:xfrm>
          <a:prstGeom prst="rect">
            <a:avLst/>
          </a:prstGeom>
        </p:spPr>
      </p:pic>
    </p:spTree>
    <p:extLst>
      <p:ext uri="{BB962C8B-B14F-4D97-AF65-F5344CB8AC3E}">
        <p14:creationId xmlns:p14="http://schemas.microsoft.com/office/powerpoint/2010/main" val="1741385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 Clients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Once clients of VSPs are entered in </a:t>
            </a:r>
            <a:r>
              <a:rPr lang="en-US" dirty="0" err="1" smtClean="0"/>
              <a:t>CoC</a:t>
            </a:r>
            <a:r>
              <a:rPr lang="en-US" dirty="0" smtClean="0"/>
              <a:t>-funded projects, they must be entered into HMIS</a:t>
            </a:r>
          </a:p>
          <a:p>
            <a:r>
              <a:rPr lang="en-US" dirty="0" smtClean="0"/>
              <a:t>Clients still have the choice not to release their information to other HMIS providers. </a:t>
            </a:r>
          </a:p>
          <a:p>
            <a:endParaRPr lang="en-US" dirty="0"/>
          </a:p>
        </p:txBody>
      </p:sp>
      <p:pic>
        <p:nvPicPr>
          <p:cNvPr id="11266" name="Picture 2" descr="Image result for personal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43375"/>
            <a:ext cx="35052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24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back and for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6839526" cy="6839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152400"/>
            <a:ext cx="9067800" cy="66871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Cross-County Referrals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According to HUD, services provided through coordinated entry are available to clients in all geographic areas of the </a:t>
            </a:r>
            <a:r>
              <a:rPr lang="en-US" dirty="0" err="1" smtClean="0"/>
              <a:t>CoC</a:t>
            </a:r>
            <a:r>
              <a:rPr lang="en-US" dirty="0" smtClean="0"/>
              <a:t>.</a:t>
            </a:r>
          </a:p>
          <a:p>
            <a:r>
              <a:rPr lang="en-US" dirty="0" smtClean="0"/>
              <a:t>Client choice is most important when considering this option.  Data has shown that cross county movement is very low in our homeless population. </a:t>
            </a:r>
          </a:p>
          <a:p>
            <a:r>
              <a:rPr lang="en-US" dirty="0"/>
              <a:t>In Cayuga and Oswego counties, shelter and street outreach should refer to the Coordinated entry provider for that county.</a:t>
            </a:r>
          </a:p>
          <a:p>
            <a:endParaRPr lang="en-US" b="1" dirty="0" smtClean="0"/>
          </a:p>
        </p:txBody>
      </p:sp>
    </p:spTree>
    <p:extLst>
      <p:ext uri="{BB962C8B-B14F-4D97-AF65-F5344CB8AC3E}">
        <p14:creationId xmlns:p14="http://schemas.microsoft.com/office/powerpoint/2010/main" val="409414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to make a referral</a:t>
            </a:r>
            <a:br>
              <a:rPr lang="en-US" dirty="0" smtClean="0"/>
            </a:br>
            <a:r>
              <a:rPr lang="en-US" dirty="0" smtClean="0"/>
              <a:t>(Shelters and Street Outreach)</a:t>
            </a:r>
            <a:endParaRPr lang="en-US" dirty="0"/>
          </a:p>
        </p:txBody>
      </p:sp>
      <p:sp>
        <p:nvSpPr>
          <p:cNvPr id="3" name="Content Placeholder 2"/>
          <p:cNvSpPr>
            <a:spLocks noGrp="1"/>
          </p:cNvSpPr>
          <p:nvPr>
            <p:ph idx="1"/>
          </p:nvPr>
        </p:nvSpPr>
        <p:spPr/>
        <p:txBody>
          <a:bodyPr/>
          <a:lstStyle/>
          <a:p>
            <a:r>
              <a:rPr lang="en-US" dirty="0" smtClean="0"/>
              <a:t>If this is the person’s first time being homeless and they have not been able to find housing within the first 2-4 weeks. </a:t>
            </a:r>
          </a:p>
          <a:p>
            <a:r>
              <a:rPr lang="en-US" dirty="0" smtClean="0"/>
              <a:t>If they are chronically homeless.</a:t>
            </a:r>
          </a:p>
          <a:p>
            <a:r>
              <a:rPr lang="en-US" dirty="0" smtClean="0"/>
              <a:t>If they have a disability that is limiting them in obtaining or maintaining housing (many times homeless). </a:t>
            </a:r>
          </a:p>
        </p:txBody>
      </p:sp>
      <p:pic>
        <p:nvPicPr>
          <p:cNvPr id="12290" name="Picture 2" descr="Image result for re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124553"/>
            <a:ext cx="4495800" cy="273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72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enter a new VISPDAT</a:t>
            </a:r>
            <a:endParaRPr lang="en-US" dirty="0"/>
          </a:p>
        </p:txBody>
      </p:sp>
      <p:sp>
        <p:nvSpPr>
          <p:cNvPr id="3" name="Content Placeholder 2"/>
          <p:cNvSpPr>
            <a:spLocks noGrp="1"/>
          </p:cNvSpPr>
          <p:nvPr>
            <p:ph idx="1"/>
          </p:nvPr>
        </p:nvSpPr>
        <p:spPr>
          <a:xfrm>
            <a:off x="457200" y="1600201"/>
            <a:ext cx="8229600" cy="2514600"/>
          </a:xfrm>
        </p:spPr>
        <p:txBody>
          <a:bodyPr>
            <a:normAutofit fontScale="92500" lnSpcReduction="10000"/>
          </a:bodyPr>
          <a:lstStyle/>
          <a:p>
            <a:r>
              <a:rPr lang="en-US" dirty="0" smtClean="0"/>
              <a:t>Only enter a new VI-SPDAT if significant changes have occurred that would affect the client’s vulnerability.</a:t>
            </a:r>
          </a:p>
          <a:p>
            <a:pPr lvl="1"/>
            <a:r>
              <a:rPr lang="en-US" dirty="0" smtClean="0"/>
              <a:t>Examples: substantially increased history of homelessness, new medical issues, loss of income, etc.</a:t>
            </a:r>
          </a:p>
        </p:txBody>
      </p:sp>
      <p:pic>
        <p:nvPicPr>
          <p:cNvPr id="13314" name="Picture 2" descr="Image result for ass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0"/>
            <a:ext cx="3240281" cy="26003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114800"/>
            <a:ext cx="4572000" cy="1692771"/>
          </a:xfrm>
          <a:prstGeom prst="rect">
            <a:avLst/>
          </a:prstGeom>
        </p:spPr>
        <p:txBody>
          <a:bodyPr>
            <a:spAutoFit/>
          </a:bodyPr>
          <a:lstStyle/>
          <a:p>
            <a:r>
              <a:rPr lang="en-US" sz="2600" dirty="0" smtClean="0"/>
              <a:t>—If </a:t>
            </a:r>
            <a:r>
              <a:rPr lang="en-US" sz="2600" dirty="0"/>
              <a:t>it appears that the client did not fully disclose all of the accurate information on the original survey. </a:t>
            </a:r>
          </a:p>
        </p:txBody>
      </p:sp>
    </p:spTree>
    <p:extLst>
      <p:ext uri="{BB962C8B-B14F-4D97-AF65-F5344CB8AC3E}">
        <p14:creationId xmlns:p14="http://schemas.microsoft.com/office/powerpoint/2010/main" val="3635643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95400"/>
            <a:ext cx="6858000" cy="4801314"/>
          </a:xfrm>
          <a:prstGeom prst="rect">
            <a:avLst/>
          </a:prstGeom>
          <a:noFill/>
        </p:spPr>
        <p:txBody>
          <a:bodyPr wrap="square" rtlCol="0">
            <a:spAutoFit/>
          </a:bodyPr>
          <a:lstStyle/>
          <a:p>
            <a:pPr marL="285750" indent="-285750">
              <a:buFont typeface="Arial" pitchFamily="34" charset="0"/>
              <a:buChar char="•"/>
            </a:pPr>
            <a:r>
              <a:rPr lang="en-US" sz="3200" dirty="0"/>
              <a:t>VI-SPDAT – is a referral for </a:t>
            </a:r>
            <a:r>
              <a:rPr lang="en-US" sz="3200" dirty="0" smtClean="0"/>
              <a:t>single adults </a:t>
            </a:r>
            <a:r>
              <a:rPr lang="en-US" sz="3200" dirty="0"/>
              <a:t>25 years of age or older.  </a:t>
            </a:r>
          </a:p>
          <a:p>
            <a:pPr marL="285750" indent="-285750">
              <a:buFont typeface="Arial" pitchFamily="34" charset="0"/>
              <a:buChar char="•"/>
            </a:pPr>
            <a:endParaRPr lang="en-US" sz="3200" dirty="0"/>
          </a:p>
          <a:p>
            <a:pPr marL="285750" indent="-285750">
              <a:buFont typeface="Arial" pitchFamily="34" charset="0"/>
              <a:buChar char="•"/>
            </a:pPr>
            <a:r>
              <a:rPr lang="en-US" sz="3200" dirty="0"/>
              <a:t>TAY-VI-SPDAT is for single youth ages </a:t>
            </a:r>
            <a:r>
              <a:rPr lang="en-US" sz="3200" dirty="0" smtClean="0"/>
              <a:t>18 </a:t>
            </a:r>
            <a:r>
              <a:rPr lang="en-US" sz="3200" dirty="0"/>
              <a:t>to 24 years of age.  </a:t>
            </a:r>
          </a:p>
          <a:p>
            <a:pPr marL="285750" indent="-285750">
              <a:buFont typeface="Arial" pitchFamily="34" charset="0"/>
              <a:buChar char="•"/>
            </a:pPr>
            <a:endParaRPr lang="en-US" sz="3200" dirty="0"/>
          </a:p>
          <a:p>
            <a:pPr marL="285750" indent="-285750">
              <a:buFont typeface="Arial" pitchFamily="34" charset="0"/>
              <a:buChar char="•"/>
            </a:pPr>
            <a:r>
              <a:rPr lang="en-US" sz="3200" dirty="0"/>
              <a:t>VI-FSPDAT is for Families, </a:t>
            </a:r>
            <a:r>
              <a:rPr lang="en-US" sz="3200" dirty="0" smtClean="0"/>
              <a:t>even </a:t>
            </a:r>
            <a:r>
              <a:rPr lang="en-US" sz="3200" dirty="0"/>
              <a:t>families where the Head of </a:t>
            </a:r>
            <a:r>
              <a:rPr lang="en-US" sz="3200" dirty="0" smtClean="0"/>
              <a:t>Household is </a:t>
            </a:r>
            <a:r>
              <a:rPr lang="en-US" sz="3200" dirty="0"/>
              <a:t>24 or under. </a:t>
            </a:r>
          </a:p>
          <a:p>
            <a:endParaRPr lang="en-US" dirty="0"/>
          </a:p>
        </p:txBody>
      </p:sp>
      <p:sp>
        <p:nvSpPr>
          <p:cNvPr id="3" name="TextBox 2"/>
          <p:cNvSpPr txBox="1"/>
          <p:nvPr/>
        </p:nvSpPr>
        <p:spPr>
          <a:xfrm>
            <a:off x="762000" y="381000"/>
            <a:ext cx="7010400" cy="646331"/>
          </a:xfrm>
          <a:prstGeom prst="rect">
            <a:avLst/>
          </a:prstGeom>
          <a:noFill/>
        </p:spPr>
        <p:txBody>
          <a:bodyPr wrap="square" rtlCol="0">
            <a:spAutoFit/>
          </a:bodyPr>
          <a:lstStyle/>
          <a:p>
            <a:pPr algn="ctr"/>
            <a:r>
              <a:rPr lang="en-US" sz="3600" dirty="0" smtClean="0">
                <a:latin typeface="+mj-lt"/>
              </a:rPr>
              <a:t>Reminder on VISPDAT Types</a:t>
            </a:r>
            <a:endParaRPr lang="en-US" sz="3600" dirty="0">
              <a:latin typeface="+mj-lt"/>
            </a:endParaRPr>
          </a:p>
        </p:txBody>
      </p:sp>
    </p:spTree>
    <p:extLst>
      <p:ext uri="{BB962C8B-B14F-4D97-AF65-F5344CB8AC3E}">
        <p14:creationId xmlns:p14="http://schemas.microsoft.com/office/powerpoint/2010/main" val="1055342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TIME</a:t>
            </a:r>
            <a:endParaRPr lang="en-US" dirty="0"/>
          </a:p>
        </p:txBody>
      </p:sp>
      <p:sp>
        <p:nvSpPr>
          <p:cNvPr id="3" name="Content Placeholder 2"/>
          <p:cNvSpPr>
            <a:spLocks noGrp="1"/>
          </p:cNvSpPr>
          <p:nvPr>
            <p:ph idx="1"/>
          </p:nvPr>
        </p:nvSpPr>
        <p:spPr/>
        <p:txBody>
          <a:bodyPr/>
          <a:lstStyle/>
          <a:p>
            <a:r>
              <a:rPr lang="en-US" dirty="0" smtClean="0"/>
              <a:t>Add a new client to the training site using a fake name, D.O.B., and SSN</a:t>
            </a:r>
          </a:p>
          <a:p>
            <a:r>
              <a:rPr lang="en-US" dirty="0" smtClean="0"/>
              <a:t>Additional program info is not necessary</a:t>
            </a:r>
            <a:endParaRPr lang="en-US" dirty="0"/>
          </a:p>
        </p:txBody>
      </p:sp>
      <p:pic>
        <p:nvPicPr>
          <p:cNvPr id="10242" name="Picture 2" descr="Image result for computer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4495800" cy="299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3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literal homelessness</a:t>
            </a:r>
            <a:endParaRPr lang="en-US" dirty="0"/>
          </a:p>
        </p:txBody>
      </p:sp>
      <p:sp>
        <p:nvSpPr>
          <p:cNvPr id="3" name="Content Placeholder 2"/>
          <p:cNvSpPr>
            <a:spLocks noGrp="1"/>
          </p:cNvSpPr>
          <p:nvPr>
            <p:ph idx="1"/>
          </p:nvPr>
        </p:nvSpPr>
        <p:spPr>
          <a:xfrm>
            <a:off x="457200" y="1143000"/>
            <a:ext cx="8229600" cy="5105400"/>
          </a:xfrm>
        </p:spPr>
        <p:txBody>
          <a:bodyPr>
            <a:normAutofit fontScale="92500" lnSpcReduction="20000"/>
          </a:bodyPr>
          <a:lstStyle/>
          <a:p>
            <a:pPr marL="571500" indent="-457200">
              <a:buFont typeface="+mj-lt"/>
              <a:buAutoNum type="arabicPeriod"/>
            </a:pPr>
            <a:r>
              <a:rPr lang="en-US" dirty="0" smtClean="0"/>
              <a:t>Has a primary nighttime residence that is a </a:t>
            </a:r>
            <a:r>
              <a:rPr lang="en-US" b="1" dirty="0" smtClean="0"/>
              <a:t>public or private place not meant for human habitation</a:t>
            </a:r>
            <a:r>
              <a:rPr lang="en-US" dirty="0" smtClean="0"/>
              <a:t>;</a:t>
            </a:r>
          </a:p>
          <a:p>
            <a:pPr marL="571500" indent="-457200">
              <a:buFont typeface="+mj-lt"/>
              <a:buAutoNum type="arabicPeriod"/>
            </a:pPr>
            <a:r>
              <a:rPr lang="en-US" dirty="0" smtClean="0"/>
              <a:t> Is </a:t>
            </a:r>
            <a:r>
              <a:rPr lang="en-US" b="1" dirty="0" smtClean="0"/>
              <a:t>living in a publicly or privately operated shelter </a:t>
            </a:r>
            <a:r>
              <a:rPr lang="en-US" sz="2100" dirty="0" smtClean="0"/>
              <a:t>designated to provide temporary living arrangements (including congregate shelters, transitional housing, and hotels and motels paid for by charitable organizations or by federal, state and local government programs); or </a:t>
            </a:r>
          </a:p>
          <a:p>
            <a:pPr marL="571500" indent="-457200">
              <a:buFont typeface="+mj-lt"/>
              <a:buAutoNum type="arabicPeriod"/>
            </a:pPr>
            <a:r>
              <a:rPr lang="en-US" b="1" dirty="0" smtClean="0"/>
              <a:t>Is exiting an institution where (s)he has resided for 90 days or less</a:t>
            </a:r>
            <a:r>
              <a:rPr lang="en-US" dirty="0" smtClean="0"/>
              <a:t> </a:t>
            </a:r>
            <a:r>
              <a:rPr lang="en-US" sz="2000" dirty="0" smtClean="0"/>
              <a:t>and who resided in an emergency shelter or place not meant for human habitation immediately before entering that institution</a:t>
            </a:r>
          </a:p>
          <a:p>
            <a:pPr marL="571500" indent="-457200">
              <a:buFont typeface="+mj-lt"/>
              <a:buAutoNum type="arabicPeriod"/>
            </a:pPr>
            <a:r>
              <a:rPr lang="en-US" b="1" dirty="0" smtClean="0"/>
              <a:t>Is fleeing or attempting to flee domestic violence, </a:t>
            </a:r>
            <a:r>
              <a:rPr lang="en-US" sz="2000" dirty="0" smtClean="0"/>
              <a:t>has no other residence, and lacks the resources to obtain other permanent housing</a:t>
            </a:r>
            <a:endParaRPr lang="en-US" sz="2000" b="1" dirty="0" smtClean="0"/>
          </a:p>
          <a:p>
            <a:pPr marL="571500" indent="-457200">
              <a:buFont typeface="+mj-lt"/>
              <a:buAutoNum type="arabicPeriod"/>
            </a:pPr>
            <a:endParaRPr lang="en-US" sz="2000" dirty="0" smtClean="0"/>
          </a:p>
          <a:p>
            <a:pPr marL="571500" indent="-457200">
              <a:buFont typeface="+mj-lt"/>
              <a:buAutoNum type="arabicPeriod"/>
            </a:pPr>
            <a:endParaRPr lang="en-US" sz="2000" dirty="0" smtClean="0"/>
          </a:p>
          <a:p>
            <a:pPr marL="5715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7468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8000" dirty="0" smtClean="0"/>
              <a:t>H3lpMeLearn!</a:t>
            </a:r>
            <a:endParaRPr lang="en-US" dirty="0" smtClean="0"/>
          </a:p>
        </p:txBody>
      </p:sp>
    </p:spTree>
    <p:extLst>
      <p:ext uri="{BB962C8B-B14F-4D97-AF65-F5344CB8AC3E}">
        <p14:creationId xmlns:p14="http://schemas.microsoft.com/office/powerpoint/2010/main" val="185905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Entering VISPDATs into HMIS</a:t>
            </a:r>
            <a:endParaRPr lang="en-US" dirty="0"/>
          </a:p>
        </p:txBody>
      </p:sp>
      <p:sp>
        <p:nvSpPr>
          <p:cNvPr id="3" name="Content Placeholder 2"/>
          <p:cNvSpPr>
            <a:spLocks noGrp="1"/>
          </p:cNvSpPr>
          <p:nvPr>
            <p:ph idx="1"/>
          </p:nvPr>
        </p:nvSpPr>
        <p:spPr>
          <a:xfrm>
            <a:off x="140208" y="3048000"/>
            <a:ext cx="7086600" cy="914400"/>
          </a:xfrm>
        </p:spPr>
        <p:txBody>
          <a:bodyPr>
            <a:normAutofit fontScale="92500"/>
          </a:bodyPr>
          <a:lstStyle/>
          <a:p>
            <a:r>
              <a:rPr lang="en-US" dirty="0" smtClean="0"/>
              <a:t>In </a:t>
            </a:r>
            <a:r>
              <a:rPr lang="en-US" dirty="0" err="1"/>
              <a:t>C</a:t>
            </a:r>
            <a:r>
              <a:rPr lang="en-US" dirty="0" err="1" smtClean="0"/>
              <a:t>lientpoint</a:t>
            </a:r>
            <a:r>
              <a:rPr lang="en-US" dirty="0" smtClean="0"/>
              <a:t>, select the Assessments tab</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8686800" cy="387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otched Right Arrow 4"/>
          <p:cNvSpPr/>
          <p:nvPr/>
        </p:nvSpPr>
        <p:spPr>
          <a:xfrm rot="613577">
            <a:off x="5153385" y="2224522"/>
            <a:ext cx="2744886" cy="376566"/>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Content Placeholder 2"/>
          <p:cNvSpPr txBox="1">
            <a:spLocks/>
          </p:cNvSpPr>
          <p:nvPr/>
        </p:nvSpPr>
        <p:spPr>
          <a:xfrm>
            <a:off x="685800" y="1371600"/>
            <a:ext cx="4191000" cy="933450"/>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In </a:t>
            </a:r>
            <a:r>
              <a:rPr lang="en-US" sz="2400" dirty="0" err="1" smtClean="0"/>
              <a:t>clientpoint</a:t>
            </a:r>
            <a:r>
              <a:rPr lang="en-US" sz="2400" dirty="0" smtClean="0"/>
              <a:t>, select the </a:t>
            </a:r>
            <a:r>
              <a:rPr lang="en-US" sz="2400" dirty="0" err="1" smtClean="0"/>
              <a:t>assesments</a:t>
            </a:r>
            <a:r>
              <a:rPr lang="en-US" sz="2400" dirty="0" smtClean="0"/>
              <a:t> tab</a:t>
            </a:r>
            <a:endParaRPr lang="en-US" sz="2400" dirty="0"/>
          </a:p>
        </p:txBody>
      </p:sp>
      <p:sp>
        <p:nvSpPr>
          <p:cNvPr id="7" name="Content Placeholder 2"/>
          <p:cNvSpPr txBox="1">
            <a:spLocks/>
          </p:cNvSpPr>
          <p:nvPr/>
        </p:nvSpPr>
        <p:spPr>
          <a:xfrm>
            <a:off x="5486400" y="4114800"/>
            <a:ext cx="3657600" cy="1076762"/>
          </a:xfrm>
          <a:prstGeom prst="rect">
            <a:avLst/>
          </a:prstGeom>
          <a:solidFill>
            <a:schemeClr val="bg1"/>
          </a:solidFill>
          <a:ln>
            <a:solidFill>
              <a:schemeClr val="tx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Select the VI-SPDAT 2.0, </a:t>
            </a:r>
          </a:p>
          <a:p>
            <a:pPr marL="0" indent="0">
              <a:buNone/>
            </a:pPr>
            <a:r>
              <a:rPr lang="en-US" sz="2400" dirty="0" smtClean="0"/>
              <a:t>TAY-VI-SPDAT 1.0,</a:t>
            </a:r>
          </a:p>
          <a:p>
            <a:pPr marL="0" indent="0">
              <a:buNone/>
            </a:pPr>
            <a:r>
              <a:rPr lang="en-US" sz="2400" dirty="0" smtClean="0"/>
              <a:t> or VI-FSPDAT 2.0 Assessment from the list</a:t>
            </a:r>
            <a:endParaRPr lang="en-US" sz="2400" dirty="0"/>
          </a:p>
        </p:txBody>
      </p:sp>
      <p:sp>
        <p:nvSpPr>
          <p:cNvPr id="8" name="Notched Right Arrow 7"/>
          <p:cNvSpPr/>
          <p:nvPr/>
        </p:nvSpPr>
        <p:spPr>
          <a:xfrm rot="10420186">
            <a:off x="4285877" y="4263828"/>
            <a:ext cx="1209287" cy="376566"/>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Content Placeholder 2"/>
          <p:cNvSpPr txBox="1">
            <a:spLocks/>
          </p:cNvSpPr>
          <p:nvPr/>
        </p:nvSpPr>
        <p:spPr>
          <a:xfrm>
            <a:off x="838200" y="5638800"/>
            <a:ext cx="3657600" cy="933450"/>
          </a:xfrm>
          <a:prstGeom prst="rect">
            <a:avLst/>
          </a:prstGeom>
          <a:solidFill>
            <a:schemeClr val="bg1"/>
          </a:solidFill>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Click add if there isn’t already an appropriate VI-SPDAT </a:t>
            </a:r>
            <a:endParaRPr lang="en-US" sz="2400" dirty="0"/>
          </a:p>
        </p:txBody>
      </p:sp>
      <p:sp>
        <p:nvSpPr>
          <p:cNvPr id="10" name="Notched Right Arrow 9"/>
          <p:cNvSpPr/>
          <p:nvPr/>
        </p:nvSpPr>
        <p:spPr>
          <a:xfrm rot="13408508">
            <a:off x="827255" y="5301157"/>
            <a:ext cx="468711" cy="376566"/>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94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VI-SPDATs into HMIS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20980"/>
            <a:ext cx="5943600" cy="534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800600" y="2057400"/>
            <a:ext cx="3962400" cy="1981200"/>
          </a:xfrm>
          <a:solidFill>
            <a:schemeClr val="bg1"/>
          </a:solidFill>
          <a:ln>
            <a:solidFill>
              <a:schemeClr val="tx1"/>
            </a:solidFill>
          </a:ln>
        </p:spPr>
        <p:txBody>
          <a:bodyPr/>
          <a:lstStyle/>
          <a:p>
            <a:pPr marL="0" indent="0">
              <a:buNone/>
            </a:pPr>
            <a:r>
              <a:rPr lang="en-US" dirty="0" smtClean="0"/>
              <a:t>Questions are same as on the VI-SPDAT assessments</a:t>
            </a:r>
            <a:endParaRPr lang="en-US" dirty="0"/>
          </a:p>
        </p:txBody>
      </p:sp>
    </p:spTree>
    <p:extLst>
      <p:ext uri="{BB962C8B-B14F-4D97-AF65-F5344CB8AC3E}">
        <p14:creationId xmlns:p14="http://schemas.microsoft.com/office/powerpoint/2010/main" val="3849300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Warnings</a:t>
            </a:r>
            <a:endParaRPr lang="en-US" dirty="0"/>
          </a:p>
        </p:txBody>
      </p:sp>
      <p:sp>
        <p:nvSpPr>
          <p:cNvPr id="3" name="Content Placeholder 2"/>
          <p:cNvSpPr>
            <a:spLocks noGrp="1"/>
          </p:cNvSpPr>
          <p:nvPr>
            <p:ph idx="1"/>
          </p:nvPr>
        </p:nvSpPr>
        <p:spPr>
          <a:xfrm>
            <a:off x="457200" y="1600201"/>
            <a:ext cx="8229600" cy="1676400"/>
          </a:xfrm>
        </p:spPr>
        <p:txBody>
          <a:bodyPr>
            <a:normAutofit fontScale="70000" lnSpcReduction="20000"/>
          </a:bodyPr>
          <a:lstStyle/>
          <a:p>
            <a:r>
              <a:rPr lang="en-US" dirty="0" smtClean="0"/>
              <a:t>FOR FEMALE RESPONDENTS ONLY: Are you currently pregnant? </a:t>
            </a:r>
          </a:p>
          <a:p>
            <a:pPr marL="0" indent="0">
              <a:buNone/>
            </a:pPr>
            <a:endParaRPr lang="en-US" dirty="0" smtClean="0"/>
          </a:p>
          <a:p>
            <a:r>
              <a:rPr lang="en-US" dirty="0" smtClean="0"/>
              <a:t>This question does not need to be answered for male respondents, even though the following warning will be displayed </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334"/>
          <a:stretch/>
        </p:blipFill>
        <p:spPr bwMode="auto">
          <a:xfrm>
            <a:off x="2209800" y="2976493"/>
            <a:ext cx="5981700" cy="324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649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VI-SPDATs</a:t>
            </a:r>
            <a:endParaRPr lang="en-US" dirty="0"/>
          </a:p>
        </p:txBody>
      </p:sp>
      <p:sp>
        <p:nvSpPr>
          <p:cNvPr id="3" name="Content Placeholder 2"/>
          <p:cNvSpPr>
            <a:spLocks noGrp="1"/>
          </p:cNvSpPr>
          <p:nvPr>
            <p:ph idx="1"/>
          </p:nvPr>
        </p:nvSpPr>
        <p:spPr/>
        <p:txBody>
          <a:bodyPr/>
          <a:lstStyle/>
          <a:p>
            <a:r>
              <a:rPr lang="en-US" dirty="0" smtClean="0"/>
              <a:t>You can see completed VI-SPDATs in the assessments tab.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200400"/>
            <a:ext cx="8915400" cy="259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221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Referral </a:t>
            </a:r>
            <a:endParaRPr lang="en-US" dirty="0"/>
          </a:p>
        </p:txBody>
      </p:sp>
      <p:sp>
        <p:nvSpPr>
          <p:cNvPr id="3" name="Content Placeholder 2"/>
          <p:cNvSpPr>
            <a:spLocks noGrp="1"/>
          </p:cNvSpPr>
          <p:nvPr>
            <p:ph idx="1"/>
          </p:nvPr>
        </p:nvSpPr>
        <p:spPr/>
        <p:txBody>
          <a:bodyPr/>
          <a:lstStyle/>
          <a:p>
            <a:r>
              <a:rPr lang="en-US" dirty="0" smtClean="0"/>
              <a:t>Using Client Point you first need to go into the Client’s file:  </a:t>
            </a:r>
            <a:endParaRPr lang="en-US" dirty="0"/>
          </a:p>
        </p:txBody>
      </p:sp>
      <p:pic>
        <p:nvPicPr>
          <p:cNvPr id="4" name="Picture 3"/>
          <p:cNvPicPr/>
          <p:nvPr/>
        </p:nvPicPr>
        <p:blipFill rotWithShape="1">
          <a:blip r:embed="rId2"/>
          <a:srcRect t="16524" r="19711" b="25641"/>
          <a:stretch/>
        </p:blipFill>
        <p:spPr bwMode="auto">
          <a:xfrm>
            <a:off x="1558961" y="3106882"/>
            <a:ext cx="5143176" cy="2940627"/>
          </a:xfrm>
          <a:prstGeom prst="rect">
            <a:avLst/>
          </a:prstGeom>
          <a:ln>
            <a:noFill/>
          </a:ln>
          <a:extLst>
            <a:ext uri="{53640926-AAD7-44D8-BBD7-CCE9431645EC}">
              <a14:shadowObscured xmlns:a14="http://schemas.microsoft.com/office/drawing/2010/main"/>
            </a:ext>
          </a:extLst>
        </p:spPr>
      </p:pic>
      <p:sp>
        <p:nvSpPr>
          <p:cNvPr id="5" name="Notched Right Arrow 4"/>
          <p:cNvSpPr/>
          <p:nvPr/>
        </p:nvSpPr>
        <p:spPr>
          <a:xfrm rot="882519">
            <a:off x="997349" y="3524986"/>
            <a:ext cx="613791" cy="376566"/>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4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t="20228" b="16524"/>
          <a:stretch/>
        </p:blipFill>
        <p:spPr bwMode="auto">
          <a:xfrm>
            <a:off x="2704234" y="2215829"/>
            <a:ext cx="6104659" cy="3322493"/>
          </a:xfrm>
          <a:prstGeom prst="rect">
            <a:avLst/>
          </a:prstGeom>
          <a:ln>
            <a:noFill/>
          </a:ln>
          <a:extLst>
            <a:ext uri="{53640926-AAD7-44D8-BBD7-CCE9431645EC}">
              <a14:shadowObscured xmlns:a14="http://schemas.microsoft.com/office/drawing/2010/main"/>
            </a:ext>
          </a:extLst>
        </p:spPr>
      </p:pic>
      <p:sp>
        <p:nvSpPr>
          <p:cNvPr id="4" name="Notched Right Arrow 3"/>
          <p:cNvSpPr/>
          <p:nvPr/>
        </p:nvSpPr>
        <p:spPr>
          <a:xfrm rot="882519">
            <a:off x="5639652" y="2875998"/>
            <a:ext cx="613791" cy="376566"/>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Notched Right Arrow 4"/>
          <p:cNvSpPr/>
          <p:nvPr/>
        </p:nvSpPr>
        <p:spPr>
          <a:xfrm rot="16200000">
            <a:off x="6815436" y="4746707"/>
            <a:ext cx="818388" cy="282425"/>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p:cNvSpPr txBox="1"/>
          <p:nvPr/>
        </p:nvSpPr>
        <p:spPr>
          <a:xfrm>
            <a:off x="483177" y="737755"/>
            <a:ext cx="2221057" cy="3139321"/>
          </a:xfrm>
          <a:prstGeom prst="rect">
            <a:avLst/>
          </a:prstGeom>
          <a:noFill/>
        </p:spPr>
        <p:txBody>
          <a:bodyPr wrap="square" rtlCol="0">
            <a:spAutoFit/>
          </a:bodyPr>
          <a:lstStyle/>
          <a:p>
            <a:pPr marL="342900" indent="-342900">
              <a:buAutoNum type="arabicPeriod"/>
            </a:pPr>
            <a:r>
              <a:rPr lang="en-US" dirty="0" smtClean="0"/>
              <a:t>When you enter the client file you need to first go to the “Service Transactions” tab. </a:t>
            </a:r>
          </a:p>
          <a:p>
            <a:pPr marL="342900" indent="-342900">
              <a:buAutoNum type="arabicPeriod"/>
            </a:pPr>
            <a:r>
              <a:rPr lang="en-US" dirty="0" smtClean="0"/>
              <a:t>Click on the “Add Referrals” box. </a:t>
            </a:r>
          </a:p>
          <a:p>
            <a:pPr marL="342900" indent="-342900">
              <a:buAutoNum type="arabicPeriod"/>
            </a:pPr>
            <a:r>
              <a:rPr lang="en-US" dirty="0" smtClean="0"/>
              <a:t> Check in the entire family or just the individual. </a:t>
            </a:r>
            <a:endParaRPr lang="en-US" dirty="0"/>
          </a:p>
        </p:txBody>
      </p:sp>
    </p:spTree>
    <p:extLst>
      <p:ext uri="{BB962C8B-B14F-4D97-AF65-F5344CB8AC3E}">
        <p14:creationId xmlns:p14="http://schemas.microsoft.com/office/powerpoint/2010/main" val="19751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2" y="381000"/>
            <a:ext cx="8229600" cy="4525963"/>
          </a:xfrm>
        </p:spPr>
        <p:txBody>
          <a:bodyPr>
            <a:normAutofit/>
          </a:bodyPr>
          <a:lstStyle/>
          <a:p>
            <a:r>
              <a:rPr lang="en-US" sz="2800" dirty="0" smtClean="0"/>
              <a:t>In the Service </a:t>
            </a:r>
            <a:r>
              <a:rPr lang="en-US" sz="2800" dirty="0" err="1" smtClean="0"/>
              <a:t>Quicklist</a:t>
            </a:r>
            <a:r>
              <a:rPr lang="en-US" sz="2800" dirty="0" smtClean="0"/>
              <a:t>, select either </a:t>
            </a:r>
          </a:p>
          <a:p>
            <a:pPr marL="0" indent="0">
              <a:buNone/>
            </a:pPr>
            <a:r>
              <a:rPr lang="en-US" sz="2800" dirty="0" smtClean="0"/>
              <a:t>“Homeless Permanent Supportive Housing” or </a:t>
            </a:r>
          </a:p>
          <a:p>
            <a:pPr marL="0" indent="0">
              <a:buNone/>
            </a:pPr>
            <a:r>
              <a:rPr lang="en-US" sz="2800" dirty="0" smtClean="0"/>
              <a:t>“Rapid Re-housing Programs” or “AIDS/HIV Control” for HOPWA</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98164"/>
            <a:ext cx="8839200" cy="297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81000" y="5372100"/>
            <a:ext cx="8229600" cy="12874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If your agency admin has not set up the service code </a:t>
            </a:r>
            <a:r>
              <a:rPr lang="en-US" dirty="0" err="1" smtClean="0"/>
              <a:t>quicklist</a:t>
            </a:r>
            <a:r>
              <a:rPr lang="en-US" dirty="0" smtClean="0"/>
              <a:t>, ask them to do it or consult with HMIS staff</a:t>
            </a:r>
            <a:endParaRPr lang="en-US" dirty="0"/>
          </a:p>
        </p:txBody>
      </p:sp>
    </p:spTree>
    <p:extLst>
      <p:ext uri="{BB962C8B-B14F-4D97-AF65-F5344CB8AC3E}">
        <p14:creationId xmlns:p14="http://schemas.microsoft.com/office/powerpoint/2010/main" val="1762210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321" y="1126469"/>
            <a:ext cx="8170227" cy="1661993"/>
          </a:xfrm>
          <a:prstGeom prst="rect">
            <a:avLst/>
          </a:prstGeom>
          <a:noFill/>
        </p:spPr>
        <p:txBody>
          <a:bodyPr wrap="square" rtlCol="0">
            <a:spAutoFit/>
          </a:bodyPr>
          <a:lstStyle/>
          <a:p>
            <a:r>
              <a:rPr lang="en-US" sz="2800" dirty="0" smtClean="0"/>
              <a:t>If your Agency Admin has created the “Referral Provider </a:t>
            </a:r>
            <a:r>
              <a:rPr lang="en-US" sz="2800" dirty="0" err="1"/>
              <a:t>Q</a:t>
            </a:r>
            <a:r>
              <a:rPr lang="en-US" sz="2800" dirty="0" err="1" smtClean="0"/>
              <a:t>uicklist</a:t>
            </a:r>
            <a:r>
              <a:rPr lang="en-US" sz="2800" dirty="0" smtClean="0"/>
              <a:t>” then you can select the “Coordinated Entry NY-505” provider. </a:t>
            </a:r>
          </a:p>
          <a:p>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90" y="3189672"/>
            <a:ext cx="81437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20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6667" t="33335" r="37019" b="15099"/>
          <a:stretch/>
        </p:blipFill>
        <p:spPr bwMode="auto">
          <a:xfrm>
            <a:off x="533400" y="315308"/>
            <a:ext cx="8077200" cy="5948883"/>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4800" y="768927"/>
            <a:ext cx="7150676" cy="923330"/>
          </a:xfrm>
          <a:prstGeom prst="rect">
            <a:avLst/>
          </a:prstGeom>
          <a:solidFill>
            <a:schemeClr val="bg1"/>
          </a:solidFill>
          <a:ln>
            <a:solidFill>
              <a:schemeClr val="tx1"/>
            </a:solidFill>
          </a:ln>
        </p:spPr>
        <p:txBody>
          <a:bodyPr wrap="square" rtlCol="0">
            <a:spAutoFit/>
          </a:bodyPr>
          <a:lstStyle/>
          <a:p>
            <a:r>
              <a:rPr lang="en-US" dirty="0" smtClean="0"/>
              <a:t>This is where you add the appropriate VI-SPDAT to the referral.  </a:t>
            </a:r>
          </a:p>
          <a:p>
            <a:r>
              <a:rPr lang="en-US" dirty="0" smtClean="0"/>
              <a:t>ALL Coordinated Entry referrals must </a:t>
            </a:r>
            <a:r>
              <a:rPr lang="en-US" dirty="0"/>
              <a:t> </a:t>
            </a:r>
            <a:r>
              <a:rPr lang="en-US" dirty="0" smtClean="0"/>
              <a:t>have a VI-SPDAT attached to them.  </a:t>
            </a:r>
          </a:p>
          <a:p>
            <a:endParaRPr lang="en-US" dirty="0"/>
          </a:p>
        </p:txBody>
      </p:sp>
      <p:sp>
        <p:nvSpPr>
          <p:cNvPr id="5" name="Notched Right Arrow 4"/>
          <p:cNvSpPr/>
          <p:nvPr/>
        </p:nvSpPr>
        <p:spPr>
          <a:xfrm rot="2412795">
            <a:off x="4508748" y="1842970"/>
            <a:ext cx="1113628" cy="376566"/>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12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Homelessness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Individual who has a disabling condition</a:t>
            </a:r>
          </a:p>
          <a:p>
            <a:pPr marL="0" indent="0" algn="ctr">
              <a:buNone/>
            </a:pPr>
            <a:r>
              <a:rPr lang="en-US" dirty="0" smtClean="0"/>
              <a:t>AND</a:t>
            </a:r>
          </a:p>
          <a:p>
            <a:pPr marL="0" indent="0" algn="ctr">
              <a:buNone/>
            </a:pPr>
            <a:r>
              <a:rPr lang="en-US" dirty="0" smtClean="0"/>
              <a:t>Has been continuously homeless for a year or more</a:t>
            </a:r>
          </a:p>
          <a:p>
            <a:pPr marL="0" indent="0" algn="ctr">
              <a:buNone/>
            </a:pPr>
            <a:r>
              <a:rPr lang="en-US" dirty="0" smtClean="0"/>
              <a:t>OR</a:t>
            </a:r>
          </a:p>
          <a:p>
            <a:pPr marL="0" indent="0" algn="ctr">
              <a:buNone/>
            </a:pPr>
            <a:r>
              <a:rPr lang="en-US" dirty="0" smtClean="0"/>
              <a:t>Has had 4 or more episodes of homelessness in the last 3 years, adding up to 12 months. </a:t>
            </a:r>
          </a:p>
          <a:p>
            <a:endParaRPr lang="en-US" dirty="0"/>
          </a:p>
          <a:p>
            <a:r>
              <a:rPr lang="en-US" sz="1300" dirty="0" err="1" smtClean="0"/>
              <a:t>Source:https</a:t>
            </a:r>
            <a:r>
              <a:rPr lang="en-US" sz="1300" dirty="0" smtClean="0"/>
              <a:t>://www.hudexchange.info/resources/documents/DefiningChronicHomeless.pdf</a:t>
            </a:r>
            <a:endParaRPr lang="en-US" sz="1300" dirty="0"/>
          </a:p>
        </p:txBody>
      </p:sp>
      <p:sp>
        <p:nvSpPr>
          <p:cNvPr id="4" name="Rectangle 3"/>
          <p:cNvSpPr/>
          <p:nvPr/>
        </p:nvSpPr>
        <p:spPr>
          <a:xfrm>
            <a:off x="609600" y="2590800"/>
            <a:ext cx="8001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0110" y="1447800"/>
            <a:ext cx="8001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47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 y="3048000"/>
            <a:ext cx="8885548" cy="270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otched Right Arrow 4"/>
          <p:cNvSpPr/>
          <p:nvPr/>
        </p:nvSpPr>
        <p:spPr>
          <a:xfrm rot="15949871">
            <a:off x="6401362" y="5757683"/>
            <a:ext cx="702043" cy="294771"/>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p:cNvSpPr txBox="1"/>
          <p:nvPr/>
        </p:nvSpPr>
        <p:spPr>
          <a:xfrm>
            <a:off x="3828288" y="243995"/>
            <a:ext cx="4356390" cy="646331"/>
          </a:xfrm>
          <a:prstGeom prst="rect">
            <a:avLst/>
          </a:prstGeom>
          <a:noFill/>
        </p:spPr>
        <p:txBody>
          <a:bodyPr wrap="square" rtlCol="0">
            <a:spAutoFit/>
          </a:bodyPr>
          <a:lstStyle/>
          <a:p>
            <a:r>
              <a:rPr lang="en-US" dirty="0" smtClean="0"/>
              <a:t>Make sure that the check box is filled in for the Referrals portion of the transaction.  </a:t>
            </a:r>
            <a:endParaRPr lang="en-US" dirty="0"/>
          </a:p>
        </p:txBody>
      </p:sp>
      <p:sp>
        <p:nvSpPr>
          <p:cNvPr id="8" name="TextBox 7"/>
          <p:cNvSpPr txBox="1"/>
          <p:nvPr/>
        </p:nvSpPr>
        <p:spPr>
          <a:xfrm>
            <a:off x="2418195" y="6211669"/>
            <a:ext cx="6585239" cy="646331"/>
          </a:xfrm>
          <a:prstGeom prst="rect">
            <a:avLst/>
          </a:prstGeom>
          <a:noFill/>
        </p:spPr>
        <p:txBody>
          <a:bodyPr wrap="square" rtlCol="0">
            <a:spAutoFit/>
          </a:bodyPr>
          <a:lstStyle/>
          <a:p>
            <a:r>
              <a:rPr lang="en-US" dirty="0" smtClean="0"/>
              <a:t>To complete the referral you need to click the “Save All” button and the referral will be sent!!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6" y="1905000"/>
            <a:ext cx="8918448" cy="104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Notched Right Arrow 2"/>
          <p:cNvSpPr/>
          <p:nvPr/>
        </p:nvSpPr>
        <p:spPr>
          <a:xfrm rot="7995855">
            <a:off x="4703864" y="1208958"/>
            <a:ext cx="1196601" cy="50242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p:cNvSpPr txBox="1"/>
          <p:nvPr/>
        </p:nvSpPr>
        <p:spPr>
          <a:xfrm>
            <a:off x="5196289" y="2819400"/>
            <a:ext cx="3929423" cy="646331"/>
          </a:xfrm>
          <a:prstGeom prst="rect">
            <a:avLst/>
          </a:prstGeom>
          <a:solidFill>
            <a:schemeClr val="bg1"/>
          </a:solidFill>
          <a:ln>
            <a:solidFill>
              <a:schemeClr val="tx1"/>
            </a:solidFill>
          </a:ln>
        </p:spPr>
        <p:txBody>
          <a:bodyPr wrap="square" rtlCol="0">
            <a:spAutoFit/>
          </a:bodyPr>
          <a:lstStyle/>
          <a:p>
            <a:r>
              <a:rPr lang="en-US" dirty="0" smtClean="0"/>
              <a:t>Check to make sure the correct need is in the “Selected Needs” box</a:t>
            </a:r>
            <a:endParaRPr lang="en-US" dirty="0"/>
          </a:p>
        </p:txBody>
      </p:sp>
      <p:sp>
        <p:nvSpPr>
          <p:cNvPr id="12" name="Notched Right Arrow 11"/>
          <p:cNvSpPr/>
          <p:nvPr/>
        </p:nvSpPr>
        <p:spPr>
          <a:xfrm rot="9000000">
            <a:off x="3940002" y="3411102"/>
            <a:ext cx="1210317" cy="508183"/>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95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5444" y="381000"/>
            <a:ext cx="8227868" cy="3139321"/>
          </a:xfrm>
          <a:prstGeom prst="rect">
            <a:avLst/>
          </a:prstGeom>
          <a:noFill/>
        </p:spPr>
        <p:txBody>
          <a:bodyPr wrap="square" rtlCol="0">
            <a:spAutoFit/>
          </a:bodyPr>
          <a:lstStyle/>
          <a:p>
            <a:r>
              <a:rPr lang="en-US" dirty="0" smtClean="0"/>
              <a:t>You can always check on the Status of your referrals by going into HMIS Service Transactions and pressing “View Entire Service History”  </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Please note the “Need Status” and “Outcome” columns.  </a:t>
            </a:r>
            <a:endParaRPr lang="en-US" dirty="0"/>
          </a:p>
        </p:txBody>
      </p:sp>
      <p:sp>
        <p:nvSpPr>
          <p:cNvPr id="6" name="TextBox 5"/>
          <p:cNvSpPr txBox="1"/>
          <p:nvPr/>
        </p:nvSpPr>
        <p:spPr>
          <a:xfrm>
            <a:off x="685799" y="5562600"/>
            <a:ext cx="8019185"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 y="3581400"/>
            <a:ext cx="908050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Notched Right Arrow 7"/>
          <p:cNvSpPr/>
          <p:nvPr/>
        </p:nvSpPr>
        <p:spPr>
          <a:xfrm rot="1905567">
            <a:off x="4818365" y="3786412"/>
            <a:ext cx="2084574" cy="518242"/>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7664" y="1066800"/>
            <a:ext cx="5257800" cy="188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4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Notes</a:t>
            </a:r>
            <a:endParaRPr lang="en-US" dirty="0"/>
          </a:p>
        </p:txBody>
      </p:sp>
      <p:sp>
        <p:nvSpPr>
          <p:cNvPr id="3" name="Content Placeholder 2"/>
          <p:cNvSpPr>
            <a:spLocks noGrp="1"/>
          </p:cNvSpPr>
          <p:nvPr>
            <p:ph idx="1"/>
          </p:nvPr>
        </p:nvSpPr>
        <p:spPr/>
        <p:txBody>
          <a:bodyPr/>
          <a:lstStyle/>
          <a:p>
            <a:r>
              <a:rPr lang="en-US" dirty="0" smtClean="0"/>
              <a:t>Currently, we enter additional information about referrals using the need notes field</a:t>
            </a:r>
          </a:p>
          <a:p>
            <a:r>
              <a:rPr lang="en-US" dirty="0"/>
              <a:t>Some client information is needed for prioritization and appropriate referrals</a:t>
            </a:r>
          </a:p>
          <a:p>
            <a:r>
              <a:rPr lang="en-US" dirty="0"/>
              <a:t>This information should be entered and checked for accuracy when the referral is entered and </a:t>
            </a:r>
            <a:r>
              <a:rPr lang="en-US" b="1" u="sng" dirty="0"/>
              <a:t>EVERY CONSECUTIVE MONTH</a:t>
            </a:r>
            <a:r>
              <a:rPr lang="en-US" dirty="0"/>
              <a:t> the referral is open. </a:t>
            </a:r>
          </a:p>
        </p:txBody>
      </p:sp>
    </p:spTree>
    <p:extLst>
      <p:ext uri="{BB962C8B-B14F-4D97-AF65-F5344CB8AC3E}">
        <p14:creationId xmlns:p14="http://schemas.microsoft.com/office/powerpoint/2010/main" val="39667741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Notes</a:t>
            </a:r>
            <a:endParaRPr lang="en-US" dirty="0"/>
          </a:p>
        </p:txBody>
      </p:sp>
      <p:sp>
        <p:nvSpPr>
          <p:cNvPr id="3" name="Content Placeholder 2"/>
          <p:cNvSpPr>
            <a:spLocks noGrp="1"/>
          </p:cNvSpPr>
          <p:nvPr>
            <p:ph idx="1"/>
          </p:nvPr>
        </p:nvSpPr>
        <p:spPr>
          <a:xfrm>
            <a:off x="457200" y="1600201"/>
            <a:ext cx="8001000" cy="1219200"/>
          </a:xfrm>
        </p:spPr>
        <p:txBody>
          <a:bodyPr>
            <a:normAutofit fontScale="77500" lnSpcReduction="20000"/>
          </a:bodyPr>
          <a:lstStyle/>
          <a:p>
            <a:r>
              <a:rPr lang="en-US" dirty="0" smtClean="0"/>
              <a:t>Navigate to</a:t>
            </a:r>
          </a:p>
          <a:p>
            <a:pPr marL="0" indent="0">
              <a:buNone/>
            </a:pPr>
            <a:r>
              <a:rPr lang="en-US" dirty="0" smtClean="0"/>
              <a:t> Service Transactions -&gt; View Entire Service History</a:t>
            </a:r>
          </a:p>
          <a:p>
            <a:pPr marL="0" indent="0">
              <a:buNone/>
            </a:pPr>
            <a:r>
              <a:rPr lang="en-US" dirty="0" smtClean="0"/>
              <a:t>Click the pencil next to “Need”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7600"/>
            <a:ext cx="89535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rot="18262996">
            <a:off x="20755" y="3594095"/>
            <a:ext cx="2460934"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702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Notes</a:t>
            </a:r>
            <a:endParaRPr lang="en-US" dirty="0"/>
          </a:p>
        </p:txBody>
      </p:sp>
      <p:sp>
        <p:nvSpPr>
          <p:cNvPr id="3" name="Content Placeholder 2"/>
          <p:cNvSpPr>
            <a:spLocks noGrp="1"/>
          </p:cNvSpPr>
          <p:nvPr>
            <p:ph idx="1"/>
          </p:nvPr>
        </p:nvSpPr>
        <p:spPr/>
        <p:txBody>
          <a:bodyPr/>
          <a:lstStyle/>
          <a:p>
            <a:r>
              <a:rPr lang="en-US" dirty="0" smtClean="0"/>
              <a:t>Enter Note in this field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687101" cy="405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4688734">
            <a:off x="1351892" y="2940219"/>
            <a:ext cx="2294256"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074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Templates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Individuals</a:t>
            </a:r>
            <a:r>
              <a:rPr lang="en-US" b="1" dirty="0"/>
              <a:t>:</a:t>
            </a:r>
            <a:endParaRPr lang="en-US" dirty="0"/>
          </a:p>
          <a:p>
            <a:r>
              <a:rPr lang="en-US" dirty="0"/>
              <a:t>Age of </a:t>
            </a:r>
            <a:r>
              <a:rPr lang="en-US" dirty="0" err="1"/>
              <a:t>HoH</a:t>
            </a:r>
            <a:r>
              <a:rPr lang="en-US" dirty="0"/>
              <a:t>:</a:t>
            </a:r>
          </a:p>
          <a:p>
            <a:r>
              <a:rPr lang="en-US" dirty="0"/>
              <a:t>Veteran Status:</a:t>
            </a:r>
          </a:p>
          <a:p>
            <a:r>
              <a:rPr lang="en-US" dirty="0"/>
              <a:t>Chronic Homeless Status:</a:t>
            </a:r>
          </a:p>
          <a:p>
            <a:r>
              <a:rPr lang="en-US" dirty="0"/>
              <a:t>Cumulative Months Homeless:</a:t>
            </a:r>
          </a:p>
          <a:p>
            <a:r>
              <a:rPr lang="en-US" dirty="0"/>
              <a:t>Disabilities*:</a:t>
            </a:r>
          </a:p>
          <a:p>
            <a:r>
              <a:rPr lang="en-US" dirty="0"/>
              <a:t>Counties Preferred</a:t>
            </a:r>
            <a:r>
              <a:rPr lang="en-US" dirty="0" smtClean="0"/>
              <a:t>:</a:t>
            </a:r>
          </a:p>
          <a:p>
            <a:r>
              <a:rPr lang="en-US" dirty="0" smtClean="0"/>
              <a:t>ESG Supplemental**:</a:t>
            </a:r>
          </a:p>
          <a:p>
            <a:r>
              <a:rPr lang="en-US" b="1" dirty="0"/>
              <a:t>* DO NOT write client’s actual </a:t>
            </a:r>
            <a:r>
              <a:rPr lang="en-US" b="1" dirty="0" smtClean="0"/>
              <a:t>diagnosis!!!! </a:t>
            </a:r>
            <a:endParaRPr lang="en-US" dirty="0"/>
          </a:p>
          <a:p>
            <a:r>
              <a:rPr lang="en-US" b="1" dirty="0"/>
              <a:t>** Please note if client would like to be considered for ESG Supplemental</a:t>
            </a:r>
            <a:endParaRPr lang="en-US" dirty="0"/>
          </a:p>
          <a:p>
            <a:endParaRPr lang="en-US" dirty="0"/>
          </a:p>
          <a:p>
            <a:endParaRPr lang="en-US" dirty="0"/>
          </a:p>
        </p:txBody>
      </p:sp>
    </p:spTree>
    <p:extLst>
      <p:ext uri="{BB962C8B-B14F-4D97-AF65-F5344CB8AC3E}">
        <p14:creationId xmlns:p14="http://schemas.microsoft.com/office/powerpoint/2010/main" val="14902889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Templates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Families:</a:t>
            </a:r>
            <a:endParaRPr lang="en-US" dirty="0"/>
          </a:p>
          <a:p>
            <a:r>
              <a:rPr lang="en-US" dirty="0"/>
              <a:t>Age of </a:t>
            </a:r>
            <a:r>
              <a:rPr lang="en-US" dirty="0" err="1"/>
              <a:t>HoH</a:t>
            </a:r>
            <a:r>
              <a:rPr lang="en-US" dirty="0"/>
              <a:t>:</a:t>
            </a:r>
          </a:p>
          <a:p>
            <a:r>
              <a:rPr lang="en-US" dirty="0"/>
              <a:t>Veteran Status:</a:t>
            </a:r>
          </a:p>
          <a:p>
            <a:r>
              <a:rPr lang="en-US" dirty="0"/>
              <a:t>Chronic Homeless Status:</a:t>
            </a:r>
          </a:p>
          <a:p>
            <a:r>
              <a:rPr lang="en-US" dirty="0"/>
              <a:t>Cumulative Months Homeless:</a:t>
            </a:r>
          </a:p>
          <a:p>
            <a:r>
              <a:rPr lang="en-US" dirty="0"/>
              <a:t>Family Composition:</a:t>
            </a:r>
          </a:p>
          <a:p>
            <a:r>
              <a:rPr lang="en-US" dirty="0"/>
              <a:t>Disabilities*: </a:t>
            </a:r>
          </a:p>
          <a:p>
            <a:r>
              <a:rPr lang="en-US" dirty="0"/>
              <a:t>Medical:</a:t>
            </a:r>
          </a:p>
          <a:p>
            <a:r>
              <a:rPr lang="en-US" dirty="0"/>
              <a:t>Income:</a:t>
            </a:r>
          </a:p>
          <a:p>
            <a:r>
              <a:rPr lang="en-US" dirty="0"/>
              <a:t>Counties Preferred:</a:t>
            </a:r>
          </a:p>
          <a:p>
            <a:endParaRPr lang="en-US" dirty="0"/>
          </a:p>
        </p:txBody>
      </p:sp>
    </p:spTree>
    <p:extLst>
      <p:ext uri="{BB962C8B-B14F-4D97-AF65-F5344CB8AC3E}">
        <p14:creationId xmlns:p14="http://schemas.microsoft.com/office/powerpoint/2010/main" val="1477190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Coordinated Entry Information Assessment-</a:t>
            </a:r>
            <a:endParaRPr lang="en-US" dirty="0"/>
          </a:p>
        </p:txBody>
      </p:sp>
      <p:sp>
        <p:nvSpPr>
          <p:cNvPr id="3" name="Content Placeholder 2"/>
          <p:cNvSpPr>
            <a:spLocks noGrp="1"/>
          </p:cNvSpPr>
          <p:nvPr>
            <p:ph idx="1"/>
          </p:nvPr>
        </p:nvSpPr>
        <p:spPr/>
        <p:txBody>
          <a:bodyPr/>
          <a:lstStyle/>
          <a:p>
            <a:r>
              <a:rPr lang="en-US" dirty="0" smtClean="0"/>
              <a:t>Beginning </a:t>
            </a:r>
            <a:r>
              <a:rPr lang="en-US" i="1" dirty="0" smtClean="0"/>
              <a:t>January </a:t>
            </a:r>
            <a:r>
              <a:rPr lang="en-US" dirty="0" smtClean="0"/>
              <a:t>1</a:t>
            </a:r>
            <a:r>
              <a:rPr lang="en-US" baseline="30000" dirty="0" smtClean="0"/>
              <a:t>st</a:t>
            </a:r>
            <a:r>
              <a:rPr lang="en-US" dirty="0" smtClean="0"/>
              <a:t> 2018</a:t>
            </a:r>
          </a:p>
          <a:p>
            <a:r>
              <a:rPr lang="en-US" dirty="0" smtClean="0"/>
              <a:t>Need notes will now be an assessment in SP</a:t>
            </a:r>
            <a:endParaRPr lang="en-US" dirty="0"/>
          </a:p>
        </p:txBody>
      </p:sp>
    </p:spTree>
    <p:extLst>
      <p:ext uri="{BB962C8B-B14F-4D97-AF65-F5344CB8AC3E}">
        <p14:creationId xmlns:p14="http://schemas.microsoft.com/office/powerpoint/2010/main" val="42312931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Coordinated Entry Information Assessment</a:t>
            </a:r>
            <a:endParaRPr lang="en-US" dirty="0"/>
          </a:p>
        </p:txBody>
      </p:sp>
      <p:sp>
        <p:nvSpPr>
          <p:cNvPr id="3" name="Content Placeholder 2"/>
          <p:cNvSpPr>
            <a:spLocks noGrp="1"/>
          </p:cNvSpPr>
          <p:nvPr>
            <p:ph idx="1"/>
          </p:nvPr>
        </p:nvSpPr>
        <p:spPr>
          <a:xfrm>
            <a:off x="457200" y="1600201"/>
            <a:ext cx="8229600" cy="914400"/>
          </a:xfrm>
        </p:spPr>
        <p:txBody>
          <a:bodyPr>
            <a:normAutofit fontScale="92500" lnSpcReduction="10000"/>
          </a:bodyPr>
          <a:lstStyle/>
          <a:p>
            <a:r>
              <a:rPr lang="en-US" dirty="0" smtClean="0"/>
              <a:t>After entering the referral, go to the Assessments tab for your client (Under Client Information). </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04" y="3569547"/>
            <a:ext cx="8258175" cy="98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828800" y="3048275"/>
            <a:ext cx="762000" cy="68552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229600" y="3200400"/>
            <a:ext cx="152400" cy="685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9957" y="2667000"/>
            <a:ext cx="301686" cy="369332"/>
          </a:xfrm>
          <a:prstGeom prst="rect">
            <a:avLst/>
          </a:prstGeom>
          <a:noFill/>
        </p:spPr>
        <p:txBody>
          <a:bodyPr wrap="none" rtlCol="0">
            <a:spAutoFit/>
          </a:bodyPr>
          <a:lstStyle/>
          <a:p>
            <a:r>
              <a:rPr lang="en-US" dirty="0" smtClean="0"/>
              <a:t>1</a:t>
            </a:r>
            <a:endParaRPr lang="en-US" dirty="0"/>
          </a:p>
        </p:txBody>
      </p:sp>
      <p:sp>
        <p:nvSpPr>
          <p:cNvPr id="13" name="TextBox 12"/>
          <p:cNvSpPr txBox="1"/>
          <p:nvPr/>
        </p:nvSpPr>
        <p:spPr>
          <a:xfrm>
            <a:off x="8007817" y="28310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39120798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Information</a:t>
            </a:r>
            <a:endParaRPr lang="en-US" dirty="0"/>
          </a:p>
        </p:txBody>
      </p:sp>
      <p:sp>
        <p:nvSpPr>
          <p:cNvPr id="3" name="Content Placeholder 2"/>
          <p:cNvSpPr>
            <a:spLocks noGrp="1"/>
          </p:cNvSpPr>
          <p:nvPr>
            <p:ph idx="1"/>
          </p:nvPr>
        </p:nvSpPr>
        <p:spPr/>
        <p:txBody>
          <a:bodyPr/>
          <a:lstStyle/>
          <a:p>
            <a:r>
              <a:rPr lang="en-US" dirty="0" smtClean="0"/>
              <a:t>Select the Coordinated Entry Information Assessment</a:t>
            </a:r>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750" t="43750" r="13281" b="20312"/>
          <a:stretch/>
        </p:blipFill>
        <p:spPr bwMode="auto">
          <a:xfrm>
            <a:off x="2146300" y="2743200"/>
            <a:ext cx="43815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15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normAutofit lnSpcReduction="10000"/>
          </a:bodyPr>
          <a:lstStyle/>
          <a:p>
            <a:r>
              <a:rPr lang="en-US" dirty="0" smtClean="0"/>
              <a:t>Episodes of homelessness must be separated by 7 days or more in a “non-homeless” housing situation (transitional housing, RRH, PSH, or living/ staying with friends or family). </a:t>
            </a:r>
          </a:p>
          <a:p>
            <a:r>
              <a:rPr lang="en-US" dirty="0" smtClean="0"/>
              <a:t>DOCUMENTATION OF DISABILITY AND TIME HOMELESS IS REQUIRED TO BE ELIGIBLE FOR CHRONIC DEDICATED PROGRAMS</a:t>
            </a:r>
          </a:p>
          <a:p>
            <a:r>
              <a:rPr lang="en-US" dirty="0" smtClean="0"/>
              <a:t>A small percentage of time can be self-reported.</a:t>
            </a:r>
            <a:endParaRPr lang="en-US" dirty="0"/>
          </a:p>
        </p:txBody>
      </p:sp>
      <p:pic>
        <p:nvPicPr>
          <p:cNvPr id="4098" name="Picture 2" descr="Image result for 1,2,3, 4.."/>
          <p:cNvPicPr>
            <a:picLocks noChangeAspect="1" noChangeArrowheads="1"/>
          </p:cNvPicPr>
          <p:nvPr/>
        </p:nvPicPr>
        <p:blipFill rotWithShape="1">
          <a:blip r:embed="rId3">
            <a:extLst>
              <a:ext uri="{28A0092B-C50C-407E-A947-70E740481C1C}">
                <a14:useLocalDpi xmlns:a14="http://schemas.microsoft.com/office/drawing/2010/main" val="0"/>
              </a:ext>
            </a:extLst>
          </a:blip>
          <a:srcRect r="22613"/>
          <a:stretch/>
        </p:blipFill>
        <p:spPr bwMode="auto">
          <a:xfrm>
            <a:off x="990600" y="0"/>
            <a:ext cx="3302267" cy="206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926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574082" cy="4715415"/>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4850"/>
            <a:ext cx="9499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220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Information</a:t>
            </a:r>
            <a:endParaRPr lang="en-US" dirty="0"/>
          </a:p>
        </p:txBody>
      </p:sp>
      <p:sp>
        <p:nvSpPr>
          <p:cNvPr id="3" name="Content Placeholder 2"/>
          <p:cNvSpPr>
            <a:spLocks noGrp="1"/>
          </p:cNvSpPr>
          <p:nvPr>
            <p:ph idx="1"/>
          </p:nvPr>
        </p:nvSpPr>
        <p:spPr/>
        <p:txBody>
          <a:bodyPr/>
          <a:lstStyle/>
          <a:p>
            <a:r>
              <a:rPr lang="en-US" dirty="0" smtClean="0"/>
              <a:t>Some information will populate from the intake. </a:t>
            </a:r>
            <a:endParaRPr lang="en-US" dirty="0" smtClean="0"/>
          </a:p>
          <a:p>
            <a:r>
              <a:rPr lang="en-US" dirty="0" smtClean="0"/>
              <a:t>Fields in bold need to be entered/changed</a:t>
            </a:r>
          </a:p>
          <a:p>
            <a:r>
              <a:rPr lang="en-US" dirty="0" smtClean="0"/>
              <a:t>Fields not in bold should not be changed here</a:t>
            </a:r>
          </a:p>
          <a:p>
            <a:r>
              <a:rPr lang="en-US" dirty="0" smtClean="0"/>
              <a:t>Change those fields from the most recent program entry or create an interim review</a:t>
            </a:r>
            <a:endParaRPr lang="en-US" dirty="0" smtClean="0"/>
          </a:p>
          <a:p>
            <a:endParaRPr lang="en-US" dirty="0"/>
          </a:p>
        </p:txBody>
      </p:sp>
    </p:spTree>
    <p:extLst>
      <p:ext uri="{BB962C8B-B14F-4D97-AF65-F5344CB8AC3E}">
        <p14:creationId xmlns:p14="http://schemas.microsoft.com/office/powerpoint/2010/main" val="2669877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Coordinated Entry Information Assessment</a:t>
            </a:r>
            <a:endParaRPr lang="en-US" dirty="0"/>
          </a:p>
        </p:txBody>
      </p:sp>
      <p:pic>
        <p:nvPicPr>
          <p:cNvPr id="12292" name="Picture 4" descr="Image result for assessmen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237" y="3362324"/>
            <a:ext cx="3363763" cy="34956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Fields not on intake assessment:</a:t>
            </a:r>
          </a:p>
          <a:p>
            <a:pPr lvl="1"/>
            <a:r>
              <a:rPr lang="en-US" dirty="0" smtClean="0"/>
              <a:t>Date CE Assessment was updated</a:t>
            </a:r>
          </a:p>
          <a:p>
            <a:pPr lvl="1"/>
            <a:r>
              <a:rPr lang="en-US" dirty="0" smtClean="0"/>
              <a:t>Lifetime Cumulative Months Homeless</a:t>
            </a:r>
          </a:p>
          <a:p>
            <a:pPr lvl="1"/>
            <a:r>
              <a:rPr lang="en-US" dirty="0" smtClean="0"/>
              <a:t>County Preferred</a:t>
            </a:r>
            <a:endParaRPr lang="en-US" dirty="0"/>
          </a:p>
          <a:p>
            <a:pPr lvl="1"/>
            <a:r>
              <a:rPr lang="en-US" dirty="0" smtClean="0"/>
              <a:t>Is client interested in ESG program</a:t>
            </a:r>
            <a:endParaRPr lang="en-US" dirty="0"/>
          </a:p>
        </p:txBody>
      </p:sp>
      <p:sp>
        <p:nvSpPr>
          <p:cNvPr id="4" name="AutoShape 2" descr="Image result for assessmen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951912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Problems with CE Referrals</a:t>
            </a:r>
            <a:endParaRPr lang="en-US" dirty="0"/>
          </a:p>
        </p:txBody>
      </p:sp>
      <p:pic>
        <p:nvPicPr>
          <p:cNvPr id="11268" name="Picture 4" descr="Image result for common proble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182" y="3962400"/>
            <a:ext cx="260985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Providers add services before referrals are accepted</a:t>
            </a:r>
          </a:p>
          <a:p>
            <a:r>
              <a:rPr lang="en-US" dirty="0" smtClean="0"/>
              <a:t>Shelters/Street Outreach do not include all information in referral notes </a:t>
            </a:r>
          </a:p>
          <a:p>
            <a:r>
              <a:rPr lang="en-US" dirty="0" smtClean="0"/>
              <a:t>Referrals are not cancelled in a timely manner</a:t>
            </a:r>
          </a:p>
          <a:p>
            <a:pPr marL="0" indent="0">
              <a:buNone/>
            </a:pPr>
            <a:endParaRPr lang="en-US" dirty="0"/>
          </a:p>
        </p:txBody>
      </p:sp>
      <p:sp>
        <p:nvSpPr>
          <p:cNvPr id="4" name="AutoShape 2" descr="Image result for common problem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6396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369" y="160643"/>
            <a:ext cx="8088923" cy="1200329"/>
          </a:xfrm>
          <a:prstGeom prst="rect">
            <a:avLst/>
          </a:prstGeom>
          <a:noFill/>
        </p:spPr>
        <p:txBody>
          <a:bodyPr wrap="square" rtlCol="0">
            <a:spAutoFit/>
          </a:bodyPr>
          <a:lstStyle/>
          <a:p>
            <a:pPr algn="ctr"/>
            <a:r>
              <a:rPr lang="en-US" sz="3600" dirty="0" smtClean="0"/>
              <a:t>Taking Coordinated Entry </a:t>
            </a:r>
          </a:p>
          <a:p>
            <a:pPr algn="ctr"/>
            <a:r>
              <a:rPr lang="en-US" sz="3600" dirty="0" smtClean="0"/>
              <a:t>Referrals Off the List </a:t>
            </a:r>
            <a:endParaRPr lang="en-US" sz="3600" dirty="0"/>
          </a:p>
        </p:txBody>
      </p:sp>
      <p:sp>
        <p:nvSpPr>
          <p:cNvPr id="4" name="TextBox 3"/>
          <p:cNvSpPr txBox="1"/>
          <p:nvPr/>
        </p:nvSpPr>
        <p:spPr>
          <a:xfrm>
            <a:off x="744324" y="2028092"/>
            <a:ext cx="30861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Go to the Client File through Client Point</a:t>
            </a:r>
          </a:p>
          <a:p>
            <a:pPr marL="285750" indent="-285750">
              <a:buFont typeface="Arial" panose="020B0604020202020204" pitchFamily="34" charset="0"/>
              <a:buChar char="•"/>
            </a:pPr>
            <a:r>
              <a:rPr lang="en-US" dirty="0" smtClean="0"/>
              <a:t>Go to the “Service Transaction” tab</a:t>
            </a:r>
          </a:p>
          <a:p>
            <a:pPr marL="285750" indent="-285750">
              <a:buFont typeface="Arial" panose="020B0604020202020204" pitchFamily="34" charset="0"/>
              <a:buChar char="•"/>
            </a:pPr>
            <a:r>
              <a:rPr lang="en-US" dirty="0" smtClean="0"/>
              <a:t>Click on the box marked “View Entire Service history</a:t>
            </a:r>
          </a:p>
          <a:p>
            <a:pPr marL="285750" indent="-285750">
              <a:buFont typeface="Arial" panose="020B0604020202020204" pitchFamily="34" charset="0"/>
              <a:buChar char="•"/>
            </a:pPr>
            <a:r>
              <a:rPr lang="en-US" dirty="0" smtClean="0"/>
              <a:t>Then Click on the “Referrals” tab and look for the referral for “Coordinated Entry NY 505” </a:t>
            </a:r>
          </a:p>
          <a:p>
            <a:pPr marL="285750" indent="-285750">
              <a:buFont typeface="Arial" panose="020B0604020202020204" pitchFamily="34" charset="0"/>
              <a:buChar char="•"/>
            </a:pPr>
            <a:r>
              <a:rPr lang="en-US" dirty="0" smtClean="0"/>
              <a:t>Click on the pencil to edit the referral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a:p>
        </p:txBody>
      </p:sp>
      <p:pic>
        <p:nvPicPr>
          <p:cNvPr id="8" name="Picture 7"/>
          <p:cNvPicPr/>
          <p:nvPr/>
        </p:nvPicPr>
        <p:blipFill rotWithShape="1">
          <a:blip r:embed="rId2"/>
          <a:srcRect l="60417" t="36859" b="20673"/>
          <a:stretch/>
        </p:blipFill>
        <p:spPr bwMode="auto">
          <a:xfrm>
            <a:off x="4085400" y="1360972"/>
            <a:ext cx="4495892" cy="2619279"/>
          </a:xfrm>
          <a:prstGeom prst="rect">
            <a:avLst/>
          </a:prstGeom>
          <a:ln>
            <a:noFill/>
          </a:ln>
          <a:extLst>
            <a:ext uri="{53640926-AAD7-44D8-BBD7-CCE9431645EC}">
              <a14:shadowObscured xmlns:a14="http://schemas.microsoft.com/office/drawing/2010/main"/>
            </a:ext>
          </a:extLst>
        </p:spPr>
      </p:pic>
      <p:sp>
        <p:nvSpPr>
          <p:cNvPr id="7" name="Notched Right Arrow 6"/>
          <p:cNvSpPr/>
          <p:nvPr/>
        </p:nvSpPr>
        <p:spPr>
          <a:xfrm rot="10800000">
            <a:off x="5985783" y="3239768"/>
            <a:ext cx="373755" cy="278988"/>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p:nvPicPr>
        <p:blipFill rotWithShape="1">
          <a:blip r:embed="rId3"/>
          <a:srcRect l="60577" t="37353" r="1603" b="24278"/>
          <a:stretch/>
        </p:blipFill>
        <p:spPr bwMode="auto">
          <a:xfrm>
            <a:off x="3912577" y="4132770"/>
            <a:ext cx="4299439" cy="2068739"/>
          </a:xfrm>
          <a:prstGeom prst="rect">
            <a:avLst/>
          </a:prstGeom>
          <a:ln>
            <a:noFill/>
          </a:ln>
          <a:extLst>
            <a:ext uri="{53640926-AAD7-44D8-BBD7-CCE9431645EC}">
              <a14:shadowObscured xmlns:a14="http://schemas.microsoft.com/office/drawing/2010/main"/>
            </a:ext>
          </a:extLst>
        </p:spPr>
      </p:pic>
      <p:sp>
        <p:nvSpPr>
          <p:cNvPr id="11" name="Notched Right Arrow 10"/>
          <p:cNvSpPr/>
          <p:nvPr/>
        </p:nvSpPr>
        <p:spPr>
          <a:xfrm rot="8913837">
            <a:off x="6187901" y="4222675"/>
            <a:ext cx="288015" cy="13949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Notched Right Arrow 11"/>
          <p:cNvSpPr/>
          <p:nvPr/>
        </p:nvSpPr>
        <p:spPr>
          <a:xfrm rot="155852">
            <a:off x="3746463" y="5378012"/>
            <a:ext cx="297533" cy="132801"/>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3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0417" t="10417" r="962" b="-160"/>
          <a:stretch/>
        </p:blipFill>
        <p:spPr bwMode="auto">
          <a:xfrm>
            <a:off x="4185962" y="550985"/>
            <a:ext cx="4368953" cy="586153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71500" y="738555"/>
            <a:ext cx="3508131" cy="5909310"/>
          </a:xfrm>
          <a:prstGeom prst="rect">
            <a:avLst/>
          </a:prstGeom>
          <a:noFill/>
        </p:spPr>
        <p:txBody>
          <a:bodyPr wrap="square" rtlCol="0">
            <a:spAutoFit/>
          </a:bodyPr>
          <a:lstStyle/>
          <a:p>
            <a:r>
              <a:rPr lang="en-US" dirty="0" smtClean="0"/>
              <a:t>When you open the referral you scroll down to the Referral Data portion of the referral.  The process for closing is as follows: </a:t>
            </a:r>
          </a:p>
          <a:p>
            <a:pPr marL="342900" indent="-342900">
              <a:buAutoNum type="arabicPeriod"/>
            </a:pPr>
            <a:r>
              <a:rPr lang="en-US" dirty="0" smtClean="0"/>
              <a:t>Choose the “Referral Outcome”</a:t>
            </a:r>
          </a:p>
          <a:p>
            <a:pPr marL="800100" lvl="1" indent="-342900">
              <a:buFont typeface="Arial" panose="020B0604020202020204" pitchFamily="34" charset="0"/>
              <a:buChar char="•"/>
            </a:pPr>
            <a:r>
              <a:rPr lang="en-US" dirty="0" smtClean="0"/>
              <a:t>Accepted, or Cancelled</a:t>
            </a:r>
          </a:p>
          <a:p>
            <a:pPr marL="800100" lvl="1" indent="-342900">
              <a:buFont typeface="Arial" panose="020B0604020202020204" pitchFamily="34" charset="0"/>
              <a:buChar char="•"/>
            </a:pPr>
            <a:r>
              <a:rPr lang="en-US" dirty="0" smtClean="0"/>
              <a:t>If the choice is Cancelled you need to choose a reason. </a:t>
            </a:r>
          </a:p>
          <a:p>
            <a:pPr marL="342900" indent="-342900">
              <a:buAutoNum type="arabicPeriod" startAt="2"/>
            </a:pPr>
            <a:r>
              <a:rPr lang="en-US" dirty="0" smtClean="0"/>
              <a:t>Then you change the “Need Status” to “Closed”</a:t>
            </a:r>
          </a:p>
          <a:p>
            <a:pPr marL="342900" indent="-342900">
              <a:buAutoNum type="arabicPeriod" startAt="2"/>
            </a:pPr>
            <a:r>
              <a:rPr lang="en-US" dirty="0" smtClean="0"/>
              <a:t>The “Outcome of Need” answer is either Fully Met or Not Met, and if it’s Not Met you need to choose a reason. </a:t>
            </a:r>
          </a:p>
          <a:p>
            <a:pPr marL="342900" indent="-342900">
              <a:buAutoNum type="arabicPeriod" startAt="2"/>
            </a:pPr>
            <a:r>
              <a:rPr lang="en-US" dirty="0" smtClean="0"/>
              <a:t>The final step is to “Provide a Service” </a:t>
            </a:r>
          </a:p>
          <a:p>
            <a:endParaRPr lang="en-US" dirty="0"/>
          </a:p>
          <a:p>
            <a:r>
              <a:rPr lang="en-US" dirty="0" smtClean="0"/>
              <a:t>Once you choose that it will take you to another page to assign a service to your Provider. </a:t>
            </a:r>
            <a:endParaRPr lang="en-US" dirty="0"/>
          </a:p>
        </p:txBody>
      </p:sp>
      <p:sp>
        <p:nvSpPr>
          <p:cNvPr id="6" name="Notched Right Arrow 5"/>
          <p:cNvSpPr/>
          <p:nvPr/>
        </p:nvSpPr>
        <p:spPr>
          <a:xfrm>
            <a:off x="4079631" y="2172968"/>
            <a:ext cx="305600" cy="13949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Notched Right Arrow 6"/>
          <p:cNvSpPr/>
          <p:nvPr/>
        </p:nvSpPr>
        <p:spPr>
          <a:xfrm>
            <a:off x="4232431" y="2456746"/>
            <a:ext cx="305600" cy="13949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Notched Right Arrow 7"/>
          <p:cNvSpPr/>
          <p:nvPr/>
        </p:nvSpPr>
        <p:spPr>
          <a:xfrm>
            <a:off x="4077500" y="4496561"/>
            <a:ext cx="305600" cy="13949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Notched Right Arrow 8"/>
          <p:cNvSpPr/>
          <p:nvPr/>
        </p:nvSpPr>
        <p:spPr>
          <a:xfrm>
            <a:off x="4079631" y="4719299"/>
            <a:ext cx="305600" cy="13949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Notched Right Arrow 9"/>
          <p:cNvSpPr/>
          <p:nvPr/>
        </p:nvSpPr>
        <p:spPr>
          <a:xfrm>
            <a:off x="3926831" y="5633700"/>
            <a:ext cx="305600" cy="13949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8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281" y="269556"/>
            <a:ext cx="7016262" cy="1077218"/>
          </a:xfrm>
          <a:prstGeom prst="rect">
            <a:avLst/>
          </a:prstGeom>
          <a:noFill/>
        </p:spPr>
        <p:txBody>
          <a:bodyPr wrap="square" rtlCol="0">
            <a:spAutoFit/>
          </a:bodyPr>
          <a:lstStyle/>
          <a:p>
            <a:r>
              <a:rPr lang="en-US" sz="3200" dirty="0" smtClean="0"/>
              <a:t>Providing a Service to the Coordinated Entry Referral </a:t>
            </a:r>
            <a:endParaRPr lang="en-US" sz="3200" dirty="0"/>
          </a:p>
        </p:txBody>
      </p:sp>
      <p:pic>
        <p:nvPicPr>
          <p:cNvPr id="4" name="Picture 3"/>
          <p:cNvPicPr/>
          <p:nvPr/>
        </p:nvPicPr>
        <p:blipFill rotWithShape="1">
          <a:blip r:embed="rId2"/>
          <a:srcRect l="60897" t="34856" b="7452"/>
          <a:stretch/>
        </p:blipFill>
        <p:spPr bwMode="auto">
          <a:xfrm>
            <a:off x="3815862" y="1346774"/>
            <a:ext cx="4668716" cy="4139626"/>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4800" y="1476807"/>
            <a:ext cx="3200400" cy="5355312"/>
          </a:xfrm>
          <a:prstGeom prst="rect">
            <a:avLst/>
          </a:prstGeom>
          <a:noFill/>
        </p:spPr>
        <p:txBody>
          <a:bodyPr wrap="square" rtlCol="0">
            <a:spAutoFit/>
          </a:bodyPr>
          <a:lstStyle/>
          <a:p>
            <a:r>
              <a:rPr lang="en-US" dirty="0" smtClean="0"/>
              <a:t>When providing a service remember that you are going to be leaving it open and do not add an end date.  </a:t>
            </a:r>
          </a:p>
          <a:p>
            <a:endParaRPr lang="en-US" dirty="0"/>
          </a:p>
          <a:p>
            <a:r>
              <a:rPr lang="en-US" dirty="0" smtClean="0"/>
              <a:t>First, you select Service Provider (Program) that the client was accepted to. </a:t>
            </a:r>
          </a:p>
          <a:p>
            <a:endParaRPr lang="en-US" dirty="0"/>
          </a:p>
          <a:p>
            <a:r>
              <a:rPr lang="en-US" dirty="0" smtClean="0"/>
              <a:t>Second you need to click on the blue font that states “Make Service same as Need” which will add in the service for which the referral was made.  If you service is different then you will have to do the “Look Up” </a:t>
            </a:r>
          </a:p>
          <a:p>
            <a:endParaRPr lang="en-US" dirty="0"/>
          </a:p>
          <a:p>
            <a:r>
              <a:rPr lang="en-US" dirty="0" smtClean="0"/>
              <a:t>Then you push “Save &amp; Continue” </a:t>
            </a:r>
            <a:endParaRPr lang="en-US" dirty="0"/>
          </a:p>
        </p:txBody>
      </p:sp>
      <p:sp>
        <p:nvSpPr>
          <p:cNvPr id="6" name="Notched Right Arrow 5"/>
          <p:cNvSpPr/>
          <p:nvPr/>
        </p:nvSpPr>
        <p:spPr>
          <a:xfrm rot="1340737">
            <a:off x="4466113" y="4223216"/>
            <a:ext cx="305600" cy="13949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Notched Right Arrow 6"/>
          <p:cNvSpPr/>
          <p:nvPr/>
        </p:nvSpPr>
        <p:spPr>
          <a:xfrm>
            <a:off x="3681846" y="3416587"/>
            <a:ext cx="305600" cy="13949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Notched Right Arrow 7"/>
          <p:cNvSpPr/>
          <p:nvPr/>
        </p:nvSpPr>
        <p:spPr>
          <a:xfrm>
            <a:off x="6919546" y="5256137"/>
            <a:ext cx="305600" cy="139494"/>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4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7831" y="738555"/>
            <a:ext cx="6849208" cy="584775"/>
          </a:xfrm>
          <a:prstGeom prst="rect">
            <a:avLst/>
          </a:prstGeom>
          <a:noFill/>
        </p:spPr>
        <p:txBody>
          <a:bodyPr wrap="square" rtlCol="0">
            <a:spAutoFit/>
          </a:bodyPr>
          <a:lstStyle/>
          <a:p>
            <a:pPr algn="ctr"/>
            <a:r>
              <a:rPr lang="en-US" sz="3200" dirty="0" smtClean="0"/>
              <a:t>Finishing up the Process… </a:t>
            </a:r>
            <a:endParaRPr lang="en-US" sz="3200" dirty="0"/>
          </a:p>
        </p:txBody>
      </p:sp>
      <p:pic>
        <p:nvPicPr>
          <p:cNvPr id="3" name="Picture 2"/>
          <p:cNvPicPr/>
          <p:nvPr/>
        </p:nvPicPr>
        <p:blipFill rotWithShape="1">
          <a:blip r:embed="rId2"/>
          <a:srcRect l="60417" t="47676" b="7051"/>
          <a:stretch/>
        </p:blipFill>
        <p:spPr bwMode="auto">
          <a:xfrm>
            <a:off x="4252455" y="1441939"/>
            <a:ext cx="4223330" cy="2919046"/>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835269" y="1441940"/>
            <a:ext cx="3182816" cy="5632311"/>
          </a:xfrm>
          <a:prstGeom prst="rect">
            <a:avLst/>
          </a:prstGeom>
          <a:noFill/>
        </p:spPr>
        <p:txBody>
          <a:bodyPr wrap="square" rtlCol="0">
            <a:spAutoFit/>
          </a:bodyPr>
          <a:lstStyle/>
          <a:p>
            <a:r>
              <a:rPr lang="en-US" dirty="0" smtClean="0"/>
              <a:t>Finally you will scroll down and complete the Service Transaction for the referral and click “Save &amp; Exit.”  </a:t>
            </a:r>
          </a:p>
          <a:p>
            <a:endParaRPr lang="en-US" dirty="0"/>
          </a:p>
          <a:p>
            <a:r>
              <a:rPr lang="en-US" dirty="0" smtClean="0"/>
              <a:t>The process will then be complete and we will be able to accurately assess through the system that a Shelter or Street Outreach Provider completed the referral on “X” date, the referral was on the list for “X” amount of time, and then “X” Provider accepted them off of the list.  </a:t>
            </a:r>
          </a:p>
          <a:p>
            <a:endParaRPr lang="en-US" dirty="0"/>
          </a:p>
          <a:p>
            <a:r>
              <a:rPr lang="en-US" dirty="0" smtClean="0"/>
              <a:t>Please remember to use the proper Prioritization Process during the process.  </a:t>
            </a:r>
          </a:p>
          <a:p>
            <a:endParaRPr lang="en-US" dirty="0"/>
          </a:p>
        </p:txBody>
      </p:sp>
      <p:sp>
        <p:nvSpPr>
          <p:cNvPr id="5" name="Notched Right Arrow 4"/>
          <p:cNvSpPr/>
          <p:nvPr/>
        </p:nvSpPr>
        <p:spPr>
          <a:xfrm rot="5004474">
            <a:off x="7542290" y="3865514"/>
            <a:ext cx="407466" cy="104621"/>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88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t>How we pull referrals for the weekly list?</a:t>
            </a:r>
            <a:endParaRPr lang="en-US" dirty="0"/>
          </a:p>
        </p:txBody>
      </p:sp>
      <p:sp>
        <p:nvSpPr>
          <p:cNvPr id="3" name="Content Placeholder 2"/>
          <p:cNvSpPr>
            <a:spLocks noGrp="1"/>
          </p:cNvSpPr>
          <p:nvPr>
            <p:ph idx="1"/>
          </p:nvPr>
        </p:nvSpPr>
        <p:spPr/>
        <p:txBody>
          <a:bodyPr/>
          <a:lstStyle/>
          <a:p>
            <a:r>
              <a:rPr lang="en-US" dirty="0" smtClean="0"/>
              <a:t>Referrals will continue to stay on the list unless all of the following are completed:</a:t>
            </a:r>
          </a:p>
          <a:p>
            <a:pPr lvl="1"/>
            <a:r>
              <a:rPr lang="en-US" dirty="0" smtClean="0"/>
              <a:t>Referral outcome is “Accepted” or “Cancelled”</a:t>
            </a:r>
          </a:p>
          <a:p>
            <a:pPr lvl="1"/>
            <a:r>
              <a:rPr lang="en-US" dirty="0" smtClean="0"/>
              <a:t>Need outcome is closed</a:t>
            </a:r>
          </a:p>
          <a:p>
            <a:pPr lvl="1"/>
            <a:r>
              <a:rPr lang="en-US" dirty="0" smtClean="0"/>
              <a:t>If accepted, service has been provided. </a:t>
            </a:r>
            <a:endParaRPr lang="en-US" dirty="0"/>
          </a:p>
        </p:txBody>
      </p:sp>
    </p:spTree>
    <p:extLst>
      <p:ext uri="{BB962C8B-B14F-4D97-AF65-F5344CB8AC3E}">
        <p14:creationId xmlns:p14="http://schemas.microsoft.com/office/powerpoint/2010/main" val="21959679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Please give us your feedback: </a:t>
            </a:r>
          </a:p>
          <a:p>
            <a:r>
              <a:rPr lang="en-US" dirty="0" smtClean="0">
                <a:hlinkClick r:id="rId2"/>
              </a:rPr>
              <a:t>surveymonkey.com/r/</a:t>
            </a:r>
            <a:r>
              <a:rPr lang="en-US" dirty="0" err="1" smtClean="0">
                <a:hlinkClick r:id="rId2"/>
              </a:rPr>
              <a:t>HHCCNY_CE_Training</a:t>
            </a:r>
            <a:endParaRPr lang="en-US" dirty="0" smtClean="0"/>
          </a:p>
          <a:p>
            <a:r>
              <a:rPr lang="en-US" dirty="0" smtClean="0"/>
              <a:t>Or link on the HHC website’s Coordinated Entry page</a:t>
            </a:r>
            <a:endParaRPr lang="en-US" dirty="0"/>
          </a:p>
        </p:txBody>
      </p:sp>
    </p:spTree>
    <p:extLst>
      <p:ext uri="{BB962C8B-B14F-4D97-AF65-F5344CB8AC3E}">
        <p14:creationId xmlns:p14="http://schemas.microsoft.com/office/powerpoint/2010/main" val="383363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omhorsley.com/game/styles/t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876800"/>
            <a:ext cx="2674240" cy="1876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249362"/>
          </a:xfrm>
        </p:spPr>
        <p:txBody>
          <a:bodyPr>
            <a:normAutofit fontScale="90000"/>
          </a:bodyPr>
          <a:lstStyle/>
          <a:p>
            <a:r>
              <a:rPr lang="en-US" dirty="0" smtClean="0"/>
              <a:t>VI-SPDAT</a:t>
            </a:r>
            <a:br>
              <a:rPr lang="en-US" dirty="0" smtClean="0"/>
            </a:br>
            <a:r>
              <a:rPr lang="en-US" sz="2400" dirty="0" smtClean="0"/>
              <a:t>(</a:t>
            </a:r>
            <a:r>
              <a:rPr lang="en-US" sz="2700" dirty="0" smtClean="0"/>
              <a:t>Vulnerability Index – </a:t>
            </a:r>
            <a:br>
              <a:rPr lang="en-US" sz="2700" dirty="0" smtClean="0"/>
            </a:br>
            <a:r>
              <a:rPr lang="en-US" sz="2700" dirty="0" smtClean="0"/>
              <a:t>Service Prioritization Decision Assistance Tool)</a:t>
            </a:r>
            <a:endParaRPr lang="en-US" sz="2700" dirty="0"/>
          </a:p>
        </p:txBody>
      </p:sp>
      <p:sp>
        <p:nvSpPr>
          <p:cNvPr id="3" name="Content Placeholder 2"/>
          <p:cNvSpPr>
            <a:spLocks noGrp="1"/>
          </p:cNvSpPr>
          <p:nvPr>
            <p:ph idx="1"/>
          </p:nvPr>
        </p:nvSpPr>
        <p:spPr/>
        <p:txBody>
          <a:bodyPr>
            <a:normAutofit fontScale="92500" lnSpcReduction="20000"/>
          </a:bodyPr>
          <a:lstStyle/>
          <a:p>
            <a:r>
              <a:rPr lang="en-US" dirty="0" smtClean="0"/>
              <a:t>Standardized Interview </a:t>
            </a:r>
          </a:p>
          <a:p>
            <a:r>
              <a:rPr lang="en-US" dirty="0" smtClean="0"/>
              <a:t>Provides numerical assessment of client risk factors</a:t>
            </a:r>
          </a:p>
          <a:p>
            <a:r>
              <a:rPr lang="en-US" dirty="0" smtClean="0"/>
              <a:t>Based on client self-report</a:t>
            </a:r>
          </a:p>
          <a:p>
            <a:r>
              <a:rPr lang="en-US" dirty="0" smtClean="0"/>
              <a:t>Takes into account history of homelessness, financial issues, medical issues, mental health</a:t>
            </a:r>
          </a:p>
          <a:p>
            <a:r>
              <a:rPr lang="en-US" dirty="0" smtClean="0"/>
              <a:t>Final score gives recommendation for No housing intervention, Rapid Re-housing, or Permanent Supportive Housing</a:t>
            </a:r>
          </a:p>
          <a:p>
            <a:r>
              <a:rPr lang="en-US" dirty="0" smtClean="0"/>
              <a:t>Score is out of 17 for individuals.</a:t>
            </a:r>
            <a:endParaRPr lang="en-US" dirty="0"/>
          </a:p>
        </p:txBody>
      </p:sp>
    </p:spTree>
    <p:extLst>
      <p:ext uri="{BB962C8B-B14F-4D97-AF65-F5344CB8AC3E}">
        <p14:creationId xmlns:p14="http://schemas.microsoft.com/office/powerpoint/2010/main" val="3238163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VI-SPDATS for special populations</a:t>
            </a:r>
            <a:endParaRPr lang="en-US" dirty="0"/>
          </a:p>
        </p:txBody>
      </p:sp>
      <p:sp>
        <p:nvSpPr>
          <p:cNvPr id="3" name="Content Placeholder 2"/>
          <p:cNvSpPr>
            <a:spLocks noGrp="1"/>
          </p:cNvSpPr>
          <p:nvPr>
            <p:ph idx="1"/>
          </p:nvPr>
        </p:nvSpPr>
        <p:spPr/>
        <p:txBody>
          <a:bodyPr/>
          <a:lstStyle/>
          <a:p>
            <a:r>
              <a:rPr lang="en-US" dirty="0" smtClean="0"/>
              <a:t>TAY-VI-SPDAT : Transition Age Youth VI-SPDAT</a:t>
            </a:r>
          </a:p>
          <a:p>
            <a:pPr lvl="1"/>
            <a:r>
              <a:rPr lang="en-US" dirty="0" smtClean="0"/>
              <a:t>Additional questions about youth-specific issues </a:t>
            </a:r>
          </a:p>
          <a:p>
            <a:pPr lvl="1"/>
            <a:r>
              <a:rPr lang="en-US" dirty="0" smtClean="0"/>
              <a:t>Recommendations are not for specific types of </a:t>
            </a:r>
            <a:r>
              <a:rPr lang="en-US" dirty="0" err="1" smtClean="0"/>
              <a:t>CoC</a:t>
            </a:r>
            <a:r>
              <a:rPr lang="en-US" dirty="0" smtClean="0"/>
              <a:t> programs, just longer or shorter interventions</a:t>
            </a:r>
          </a:p>
          <a:p>
            <a:r>
              <a:rPr lang="en-US" dirty="0" smtClean="0"/>
              <a:t>VI-FSPDAT: Family VI-SPDAT</a:t>
            </a:r>
          </a:p>
          <a:p>
            <a:pPr lvl="1"/>
            <a:r>
              <a:rPr lang="en-US" dirty="0" smtClean="0"/>
              <a:t>Changes wording from individual to family</a:t>
            </a:r>
          </a:p>
          <a:p>
            <a:pPr lvl="1"/>
            <a:r>
              <a:rPr lang="en-US" dirty="0" smtClean="0"/>
              <a:t>Adds an additional “family unit” risk category. </a:t>
            </a:r>
          </a:p>
          <a:p>
            <a:pPr lvl="1"/>
            <a:r>
              <a:rPr lang="en-US" dirty="0" smtClean="0"/>
              <a:t>Score is out of 22 rather than 17</a:t>
            </a:r>
          </a:p>
        </p:txBody>
      </p:sp>
    </p:spTree>
    <p:extLst>
      <p:ext uri="{BB962C8B-B14F-4D97-AF65-F5344CB8AC3E}">
        <p14:creationId xmlns:p14="http://schemas.microsoft.com/office/powerpoint/2010/main" val="3215663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graphcms.com/resize=f:crop,w:700,h:390/dQgPGlDhRcqEOqOpG4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2" y="533400"/>
            <a:ext cx="9847382" cy="5486400"/>
          </a:xfrm>
          <a:prstGeom prst="rect">
            <a:avLst/>
          </a:prstGeom>
          <a:solidFill>
            <a:schemeClr val="bg1">
              <a:alpha val="26000"/>
            </a:schemeClr>
          </a:solidFill>
        </p:spPr>
      </p:pic>
      <p:sp>
        <p:nvSpPr>
          <p:cNvPr id="4" name="Rectangle 3"/>
          <p:cNvSpPr/>
          <p:nvPr/>
        </p:nvSpPr>
        <p:spPr>
          <a:xfrm>
            <a:off x="-152400" y="228600"/>
            <a:ext cx="9982200" cy="65532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Limitations of the VI-SPDATs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Clients may not understand wording/ timeframe of questions</a:t>
            </a:r>
          </a:p>
          <a:p>
            <a:r>
              <a:rPr lang="en-US" dirty="0" smtClean="0"/>
              <a:t>Language barriers</a:t>
            </a:r>
          </a:p>
          <a:p>
            <a:r>
              <a:rPr lang="en-US" dirty="0" smtClean="0"/>
              <a:t>Client’s ability to recall history</a:t>
            </a:r>
          </a:p>
          <a:p>
            <a:r>
              <a:rPr lang="en-US" dirty="0" smtClean="0"/>
              <a:t>Client’s sensitivity to questions asked</a:t>
            </a:r>
          </a:p>
          <a:p>
            <a:r>
              <a:rPr lang="en-US" dirty="0" smtClean="0"/>
              <a:t>Intentional answering to get higher score</a:t>
            </a:r>
          </a:p>
          <a:p>
            <a:r>
              <a:rPr lang="en-US" dirty="0" smtClean="0"/>
              <a:t>Workers administering the tool may not understand questions, may not read tool as written</a:t>
            </a:r>
          </a:p>
          <a:p>
            <a:r>
              <a:rPr lang="en-US" dirty="0" smtClean="0"/>
              <a:t>Relative weighting of risk factors may not be the same as community values</a:t>
            </a:r>
            <a:endParaRPr lang="en-US" dirty="0"/>
          </a:p>
        </p:txBody>
      </p:sp>
    </p:spTree>
    <p:extLst>
      <p:ext uri="{BB962C8B-B14F-4D97-AF65-F5344CB8AC3E}">
        <p14:creationId xmlns:p14="http://schemas.microsoft.com/office/powerpoint/2010/main" val="4247383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2872</TotalTime>
  <Words>2625</Words>
  <Application>Microsoft Office PowerPoint</Application>
  <PresentationFormat>On-screen Show (4:3)</PresentationFormat>
  <Paragraphs>359</Paragraphs>
  <Slides>69</Slides>
  <Notes>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Agenda</vt:lpstr>
      <vt:lpstr>PowerPoint Presentation</vt:lpstr>
      <vt:lpstr>Types of literal homelessness</vt:lpstr>
      <vt:lpstr>Chronic Homelessness</vt:lpstr>
      <vt:lpstr>PowerPoint Presentation</vt:lpstr>
      <vt:lpstr>VI-SPDAT (Vulnerability Index –  Service Prioritization Decision Assistance Tool)</vt:lpstr>
      <vt:lpstr>VI-SPDATS for special populations</vt:lpstr>
      <vt:lpstr>Limitations of the VI-SPDATs</vt:lpstr>
      <vt:lpstr>Types of Projects</vt:lpstr>
      <vt:lpstr>Types of Projects</vt:lpstr>
      <vt:lpstr>Types of Projects</vt:lpstr>
      <vt:lpstr>Types of Projects</vt:lpstr>
      <vt:lpstr>Types of Projects</vt:lpstr>
      <vt:lpstr>PowerPoint Presentation</vt:lpstr>
      <vt:lpstr>Coordinated Entry System for CoC housing programs</vt:lpstr>
      <vt:lpstr>Example of one possible path through coordinated entry</vt:lpstr>
      <vt:lpstr>Roles of each part of the system</vt:lpstr>
      <vt:lpstr>Roles of each part of the system</vt:lpstr>
      <vt:lpstr>Roles of each part of the system</vt:lpstr>
      <vt:lpstr>PSH Prioritization</vt:lpstr>
      <vt:lpstr>Tie breakers</vt:lpstr>
      <vt:lpstr>Examples</vt:lpstr>
      <vt:lpstr>RRH Prioritization</vt:lpstr>
      <vt:lpstr>HUD RAP Prioritization</vt:lpstr>
      <vt:lpstr>ESG Prioritization</vt:lpstr>
      <vt:lpstr>ESG Tie breakers</vt:lpstr>
      <vt:lpstr>Examples</vt:lpstr>
      <vt:lpstr>Eligibility for certain projects</vt:lpstr>
      <vt:lpstr>Acceptance/Rejection policies</vt:lpstr>
      <vt:lpstr>If a client refuses entry into a project</vt:lpstr>
      <vt:lpstr>Special note about DV clients</vt:lpstr>
      <vt:lpstr>PowerPoint Presentation</vt:lpstr>
      <vt:lpstr>DV Clients</vt:lpstr>
      <vt:lpstr>Cross-County Referrals</vt:lpstr>
      <vt:lpstr>When to make a referral (Shelters and Street Outreach)</vt:lpstr>
      <vt:lpstr>When to enter a new VISPDAT</vt:lpstr>
      <vt:lpstr>PowerPoint Presentation</vt:lpstr>
      <vt:lpstr>COMPUTER TIME</vt:lpstr>
      <vt:lpstr>PowerPoint Presentation</vt:lpstr>
      <vt:lpstr>Entering VISPDATs into HMIS</vt:lpstr>
      <vt:lpstr>Entering VI-SPDATs into HMIS</vt:lpstr>
      <vt:lpstr>Warnings</vt:lpstr>
      <vt:lpstr>View VI-SPDATs</vt:lpstr>
      <vt:lpstr>Creating a Referral </vt:lpstr>
      <vt:lpstr>PowerPoint Presentation</vt:lpstr>
      <vt:lpstr>PowerPoint Presentation</vt:lpstr>
      <vt:lpstr>PowerPoint Presentation</vt:lpstr>
      <vt:lpstr>PowerPoint Presentation</vt:lpstr>
      <vt:lpstr>PowerPoint Presentation</vt:lpstr>
      <vt:lpstr>PowerPoint Presentation</vt:lpstr>
      <vt:lpstr>Need Notes</vt:lpstr>
      <vt:lpstr>Need Notes</vt:lpstr>
      <vt:lpstr>Need Notes</vt:lpstr>
      <vt:lpstr>Note Templates</vt:lpstr>
      <vt:lpstr>Note Templates</vt:lpstr>
      <vt:lpstr>Coordinated Entry Information Assessment-</vt:lpstr>
      <vt:lpstr>Coordinated Entry Information Assessment</vt:lpstr>
      <vt:lpstr>Coordinated Entry Information</vt:lpstr>
      <vt:lpstr>PowerPoint Presentation</vt:lpstr>
      <vt:lpstr>Coordinated Entry Information</vt:lpstr>
      <vt:lpstr>Coordinated Entry Information Assessment</vt:lpstr>
      <vt:lpstr>Common Problems with CE Referrals</vt:lpstr>
      <vt:lpstr>PowerPoint Presentation</vt:lpstr>
      <vt:lpstr>PowerPoint Presentation</vt:lpstr>
      <vt:lpstr>PowerPoint Presentation</vt:lpstr>
      <vt:lpstr>PowerPoint Presentation</vt:lpstr>
      <vt:lpstr>How we pull referrals for the weekly list?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Hintz</dc:creator>
  <cp:lastModifiedBy>HHC2</cp:lastModifiedBy>
  <cp:revision>75</cp:revision>
  <cp:lastPrinted>2018-12-13T13:19:30Z</cp:lastPrinted>
  <dcterms:created xsi:type="dcterms:W3CDTF">2018-09-05T14:53:26Z</dcterms:created>
  <dcterms:modified xsi:type="dcterms:W3CDTF">2019-02-14T16:32:20Z</dcterms:modified>
</cp:coreProperties>
</file>