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handoutMasterIdLst>
    <p:handoutMasterId r:id="rId111"/>
  </p:handoutMasterIdLst>
  <p:sldIdLst>
    <p:sldId id="256" r:id="rId2"/>
    <p:sldId id="265" r:id="rId3"/>
    <p:sldId id="389" r:id="rId4"/>
    <p:sldId id="257" r:id="rId5"/>
    <p:sldId id="262" r:id="rId6"/>
    <p:sldId id="337" r:id="rId7"/>
    <p:sldId id="335" r:id="rId8"/>
    <p:sldId id="334" r:id="rId9"/>
    <p:sldId id="350" r:id="rId10"/>
    <p:sldId id="391" r:id="rId11"/>
    <p:sldId id="330" r:id="rId12"/>
    <p:sldId id="331" r:id="rId13"/>
    <p:sldId id="332" r:id="rId14"/>
    <p:sldId id="388" r:id="rId15"/>
    <p:sldId id="395" r:id="rId16"/>
    <p:sldId id="258" r:id="rId17"/>
    <p:sldId id="392" r:id="rId18"/>
    <p:sldId id="329" r:id="rId19"/>
    <p:sldId id="409" r:id="rId20"/>
    <p:sldId id="333" r:id="rId21"/>
    <p:sldId id="336" r:id="rId22"/>
    <p:sldId id="300" r:id="rId23"/>
    <p:sldId id="263" r:id="rId24"/>
    <p:sldId id="264" r:id="rId25"/>
    <p:sldId id="396" r:id="rId26"/>
    <p:sldId id="398" r:id="rId27"/>
    <p:sldId id="399" r:id="rId28"/>
    <p:sldId id="400" r:id="rId29"/>
    <p:sldId id="401" r:id="rId30"/>
    <p:sldId id="402" r:id="rId31"/>
    <p:sldId id="403" r:id="rId32"/>
    <p:sldId id="404" r:id="rId33"/>
    <p:sldId id="405" r:id="rId34"/>
    <p:sldId id="407" r:id="rId35"/>
    <p:sldId id="408" r:id="rId36"/>
    <p:sldId id="393" r:id="rId37"/>
    <p:sldId id="410" r:id="rId38"/>
    <p:sldId id="276" r:id="rId39"/>
    <p:sldId id="385" r:id="rId40"/>
    <p:sldId id="415" r:id="rId41"/>
    <p:sldId id="378" r:id="rId42"/>
    <p:sldId id="374" r:id="rId43"/>
    <p:sldId id="397" r:id="rId44"/>
    <p:sldId id="261" r:id="rId45"/>
    <p:sldId id="266" r:id="rId46"/>
    <p:sldId id="298" r:id="rId47"/>
    <p:sldId id="268" r:id="rId48"/>
    <p:sldId id="267" r:id="rId49"/>
    <p:sldId id="344" r:id="rId50"/>
    <p:sldId id="345" r:id="rId51"/>
    <p:sldId id="346" r:id="rId52"/>
    <p:sldId id="347" r:id="rId53"/>
    <p:sldId id="349" r:id="rId54"/>
    <p:sldId id="348" r:id="rId55"/>
    <p:sldId id="352" r:id="rId56"/>
    <p:sldId id="377" r:id="rId57"/>
    <p:sldId id="270" r:id="rId58"/>
    <p:sldId id="271" r:id="rId59"/>
    <p:sldId id="380" r:id="rId60"/>
    <p:sldId id="322" r:id="rId61"/>
    <p:sldId id="382" r:id="rId62"/>
    <p:sldId id="323" r:id="rId63"/>
    <p:sldId id="383" r:id="rId64"/>
    <p:sldId id="273" r:id="rId65"/>
    <p:sldId id="274" r:id="rId66"/>
    <p:sldId id="384" r:id="rId67"/>
    <p:sldId id="312" r:id="rId68"/>
    <p:sldId id="280" r:id="rId69"/>
    <p:sldId id="282" r:id="rId70"/>
    <p:sldId id="283" r:id="rId71"/>
    <p:sldId id="284" r:id="rId72"/>
    <p:sldId id="285" r:id="rId73"/>
    <p:sldId id="319" r:id="rId74"/>
    <p:sldId id="338" r:id="rId75"/>
    <p:sldId id="339" r:id="rId76"/>
    <p:sldId id="340" r:id="rId77"/>
    <p:sldId id="341" r:id="rId78"/>
    <p:sldId id="343" r:id="rId79"/>
    <p:sldId id="387" r:id="rId80"/>
    <p:sldId id="309" r:id="rId81"/>
    <p:sldId id="411" r:id="rId82"/>
    <p:sldId id="413" r:id="rId83"/>
    <p:sldId id="412" r:id="rId84"/>
    <p:sldId id="414" r:id="rId85"/>
    <p:sldId id="310" r:id="rId86"/>
    <p:sldId id="379" r:id="rId87"/>
    <p:sldId id="357" r:id="rId88"/>
    <p:sldId id="353" r:id="rId89"/>
    <p:sldId id="354" r:id="rId90"/>
    <p:sldId id="355" r:id="rId91"/>
    <p:sldId id="356" r:id="rId92"/>
    <p:sldId id="358" r:id="rId93"/>
    <p:sldId id="359" r:id="rId94"/>
    <p:sldId id="360" r:id="rId95"/>
    <p:sldId id="361" r:id="rId96"/>
    <p:sldId id="362" r:id="rId97"/>
    <p:sldId id="363" r:id="rId98"/>
    <p:sldId id="364" r:id="rId99"/>
    <p:sldId id="367" r:id="rId100"/>
    <p:sldId id="368" r:id="rId101"/>
    <p:sldId id="365" r:id="rId102"/>
    <p:sldId id="366" r:id="rId103"/>
    <p:sldId id="369" r:id="rId104"/>
    <p:sldId id="372" r:id="rId105"/>
    <p:sldId id="371" r:id="rId106"/>
    <p:sldId id="370" r:id="rId107"/>
    <p:sldId id="373" r:id="rId108"/>
    <p:sldId id="327" r:id="rId10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159" autoAdjust="0"/>
    <p:restoredTop sz="92382" autoAdjust="0"/>
  </p:normalViewPr>
  <p:slideViewPr>
    <p:cSldViewPr>
      <p:cViewPr varScale="1">
        <p:scale>
          <a:sx n="75" d="100"/>
          <a:sy n="75" d="100"/>
        </p:scale>
        <p:origin x="77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F3A8A-81C4-482C-BAFF-57B89C0D000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403CEA00-2BAE-4E3E-AA3A-0B70920DF085}">
      <dgm:prSet/>
      <dgm:spPr/>
      <dgm:t>
        <a:bodyPr/>
        <a:lstStyle/>
        <a:p>
          <a:r>
            <a:rPr lang="en-US"/>
            <a:t>Old Way : First Come First Served</a:t>
          </a:r>
        </a:p>
      </dgm:t>
    </dgm:pt>
    <dgm:pt modelId="{BECB7C4E-2EE9-4F93-AD50-C3C24B39E0CC}" type="parTrans" cxnId="{FB89D944-C498-4D03-B5E8-EB7156E09A13}">
      <dgm:prSet/>
      <dgm:spPr/>
      <dgm:t>
        <a:bodyPr/>
        <a:lstStyle/>
        <a:p>
          <a:endParaRPr lang="en-US"/>
        </a:p>
      </dgm:t>
    </dgm:pt>
    <dgm:pt modelId="{C0258B7D-75AD-48E7-8046-5B7C7F0DD5B7}" type="sibTrans" cxnId="{FB89D944-C498-4D03-B5E8-EB7156E09A13}">
      <dgm:prSet/>
      <dgm:spPr/>
      <dgm:t>
        <a:bodyPr/>
        <a:lstStyle/>
        <a:p>
          <a:endParaRPr lang="en-US"/>
        </a:p>
      </dgm:t>
    </dgm:pt>
    <dgm:pt modelId="{960D1BDD-A3D8-403B-97BC-5A9C88FC00A2}">
      <dgm:prSet/>
      <dgm:spPr/>
      <dgm:t>
        <a:bodyPr/>
        <a:lstStyle/>
        <a:p>
          <a:r>
            <a:rPr lang="en-US"/>
            <a:t>Solely based on relationship with case manager and program</a:t>
          </a:r>
        </a:p>
      </dgm:t>
    </dgm:pt>
    <dgm:pt modelId="{A8CF86A5-850B-4401-8A9D-BD8AD66CD265}" type="parTrans" cxnId="{4ACEA991-5F1E-4C9A-B066-4C48381D0691}">
      <dgm:prSet/>
      <dgm:spPr/>
      <dgm:t>
        <a:bodyPr/>
        <a:lstStyle/>
        <a:p>
          <a:endParaRPr lang="en-US"/>
        </a:p>
      </dgm:t>
    </dgm:pt>
    <dgm:pt modelId="{55E96E4C-ED46-46B3-8797-9FE58C214DA3}" type="sibTrans" cxnId="{4ACEA991-5F1E-4C9A-B066-4C48381D0691}">
      <dgm:prSet/>
      <dgm:spPr/>
      <dgm:t>
        <a:bodyPr/>
        <a:lstStyle/>
        <a:p>
          <a:endParaRPr lang="en-US"/>
        </a:p>
      </dgm:t>
    </dgm:pt>
    <dgm:pt modelId="{CB6DD9F5-AEF4-4A67-AE43-5E8DDB92F249}">
      <dgm:prSet/>
      <dgm:spPr/>
      <dgm:t>
        <a:bodyPr/>
        <a:lstStyle/>
        <a:p>
          <a:r>
            <a:rPr lang="en-US"/>
            <a:t>Not designed to serve most in need</a:t>
          </a:r>
        </a:p>
      </dgm:t>
    </dgm:pt>
    <dgm:pt modelId="{88C22BE1-DE71-44B0-9E78-CDCFA5A8BE60}" type="parTrans" cxnId="{1000B0EA-9E30-4540-80DA-BD1F3B837558}">
      <dgm:prSet/>
      <dgm:spPr/>
      <dgm:t>
        <a:bodyPr/>
        <a:lstStyle/>
        <a:p>
          <a:endParaRPr lang="en-US"/>
        </a:p>
      </dgm:t>
    </dgm:pt>
    <dgm:pt modelId="{6919508F-648D-4D22-8668-7813E9955871}" type="sibTrans" cxnId="{1000B0EA-9E30-4540-80DA-BD1F3B837558}">
      <dgm:prSet/>
      <dgm:spPr/>
      <dgm:t>
        <a:bodyPr/>
        <a:lstStyle/>
        <a:p>
          <a:endParaRPr lang="en-US"/>
        </a:p>
      </dgm:t>
    </dgm:pt>
    <dgm:pt modelId="{305766A6-B97E-4E19-9ED6-07858976F244}">
      <dgm:prSet/>
      <dgm:spPr/>
      <dgm:t>
        <a:bodyPr/>
        <a:lstStyle/>
        <a:p>
          <a:r>
            <a:rPr lang="en-US"/>
            <a:t>Referral/Acceptance based on unclear, inconsistent rules</a:t>
          </a:r>
        </a:p>
      </dgm:t>
    </dgm:pt>
    <dgm:pt modelId="{D4E1107A-AF9F-4BC2-B4FF-B9EC750A5683}" type="parTrans" cxnId="{8C9117EF-167C-4C07-8CD5-725F1FCF1C89}">
      <dgm:prSet/>
      <dgm:spPr/>
      <dgm:t>
        <a:bodyPr/>
        <a:lstStyle/>
        <a:p>
          <a:endParaRPr lang="en-US"/>
        </a:p>
      </dgm:t>
    </dgm:pt>
    <dgm:pt modelId="{798D4A76-CD2A-4076-868B-F594C35C0BE9}" type="sibTrans" cxnId="{8C9117EF-167C-4C07-8CD5-725F1FCF1C89}">
      <dgm:prSet/>
      <dgm:spPr/>
      <dgm:t>
        <a:bodyPr/>
        <a:lstStyle/>
        <a:p>
          <a:endParaRPr lang="en-US"/>
        </a:p>
      </dgm:t>
    </dgm:pt>
    <dgm:pt modelId="{1C04F996-5E17-4CB7-9DFF-916D70F9B652}">
      <dgm:prSet/>
      <dgm:spPr/>
      <dgm:t>
        <a:bodyPr/>
        <a:lstStyle/>
        <a:p>
          <a:r>
            <a:rPr lang="en-US" dirty="0"/>
            <a:t>New Way: Evidence Based Assessment and Prioritization</a:t>
          </a:r>
        </a:p>
      </dgm:t>
    </dgm:pt>
    <dgm:pt modelId="{5F1CAB87-05EA-41E0-B9E0-6F0713882A73}" type="parTrans" cxnId="{7DF0CCF0-A770-48A9-937A-39434DB70DBC}">
      <dgm:prSet/>
      <dgm:spPr/>
      <dgm:t>
        <a:bodyPr/>
        <a:lstStyle/>
        <a:p>
          <a:endParaRPr lang="en-US"/>
        </a:p>
      </dgm:t>
    </dgm:pt>
    <dgm:pt modelId="{8832840E-CA2C-4226-8528-F3E421506B37}" type="sibTrans" cxnId="{7DF0CCF0-A770-48A9-937A-39434DB70DBC}">
      <dgm:prSet/>
      <dgm:spPr/>
      <dgm:t>
        <a:bodyPr/>
        <a:lstStyle/>
        <a:p>
          <a:endParaRPr lang="en-US"/>
        </a:p>
      </dgm:t>
    </dgm:pt>
    <dgm:pt modelId="{88DFA199-54A8-4A9F-AEFE-BCC347A674A7}">
      <dgm:prSet/>
      <dgm:spPr/>
      <dgm:t>
        <a:bodyPr/>
        <a:lstStyle/>
        <a:p>
          <a:r>
            <a:rPr lang="en-US" dirty="0"/>
            <a:t>Referrals based on consistent assessment, comparable across providers</a:t>
          </a:r>
        </a:p>
      </dgm:t>
    </dgm:pt>
    <dgm:pt modelId="{67E683E0-4325-4B07-8334-389EDC308208}" type="parTrans" cxnId="{AFE102FC-FA89-4A5D-9200-2186325251AC}">
      <dgm:prSet/>
      <dgm:spPr/>
      <dgm:t>
        <a:bodyPr/>
        <a:lstStyle/>
        <a:p>
          <a:endParaRPr lang="en-US"/>
        </a:p>
      </dgm:t>
    </dgm:pt>
    <dgm:pt modelId="{E35E4F3D-61D4-461C-817B-D973F1064D38}" type="sibTrans" cxnId="{AFE102FC-FA89-4A5D-9200-2186325251AC}">
      <dgm:prSet/>
      <dgm:spPr/>
      <dgm:t>
        <a:bodyPr/>
        <a:lstStyle/>
        <a:p>
          <a:endParaRPr lang="en-US"/>
        </a:p>
      </dgm:t>
    </dgm:pt>
    <dgm:pt modelId="{FDF7ADA0-4B51-4C23-83B4-7D4FCA857906}">
      <dgm:prSet/>
      <dgm:spPr/>
      <dgm:t>
        <a:bodyPr/>
        <a:lstStyle/>
        <a:p>
          <a:r>
            <a:rPr lang="en-US" dirty="0"/>
            <a:t>Most in need get served first</a:t>
          </a:r>
        </a:p>
      </dgm:t>
    </dgm:pt>
    <dgm:pt modelId="{ABEEF1EA-FF9F-49BF-A98C-7E632B46F7F4}" type="parTrans" cxnId="{1CAD636F-AE9C-41FF-A176-BE986D98E3AA}">
      <dgm:prSet/>
      <dgm:spPr/>
      <dgm:t>
        <a:bodyPr/>
        <a:lstStyle/>
        <a:p>
          <a:endParaRPr lang="en-US"/>
        </a:p>
      </dgm:t>
    </dgm:pt>
    <dgm:pt modelId="{A54BE42C-779F-404D-8E39-F1B8936DB133}" type="sibTrans" cxnId="{1CAD636F-AE9C-41FF-A176-BE986D98E3AA}">
      <dgm:prSet/>
      <dgm:spPr/>
      <dgm:t>
        <a:bodyPr/>
        <a:lstStyle/>
        <a:p>
          <a:endParaRPr lang="en-US"/>
        </a:p>
      </dgm:t>
    </dgm:pt>
    <dgm:pt modelId="{BA743771-7799-4D19-9B0C-7DA93203395D}">
      <dgm:prSet/>
      <dgm:spPr/>
      <dgm:t>
        <a:bodyPr/>
        <a:lstStyle/>
        <a:p>
          <a:r>
            <a:rPr lang="en-US" dirty="0"/>
            <a:t>All eligible clients are referred, most vulnerable are prioritized</a:t>
          </a:r>
        </a:p>
      </dgm:t>
    </dgm:pt>
    <dgm:pt modelId="{657A496A-787D-4396-A335-5A4FC08372A2}" type="parTrans" cxnId="{3EFD66F1-3770-4A54-8F93-C17FF8C7FD26}">
      <dgm:prSet/>
      <dgm:spPr/>
      <dgm:t>
        <a:bodyPr/>
        <a:lstStyle/>
        <a:p>
          <a:endParaRPr lang="en-US"/>
        </a:p>
      </dgm:t>
    </dgm:pt>
    <dgm:pt modelId="{75D11531-E19A-43A9-B54A-3D54D756C98F}" type="sibTrans" cxnId="{3EFD66F1-3770-4A54-8F93-C17FF8C7FD26}">
      <dgm:prSet/>
      <dgm:spPr/>
      <dgm:t>
        <a:bodyPr/>
        <a:lstStyle/>
        <a:p>
          <a:endParaRPr lang="en-US"/>
        </a:p>
      </dgm:t>
    </dgm:pt>
    <dgm:pt modelId="{F3BBB4D0-3986-4425-BF46-5D34F2EA7007}" type="pres">
      <dgm:prSet presAssocID="{47BF3A8A-81C4-482C-BAFF-57B89C0D0007}" presName="Name0" presStyleCnt="0">
        <dgm:presLayoutVars>
          <dgm:dir/>
          <dgm:animLvl val="lvl"/>
          <dgm:resizeHandles val="exact"/>
        </dgm:presLayoutVars>
      </dgm:prSet>
      <dgm:spPr/>
    </dgm:pt>
    <dgm:pt modelId="{50D567B1-57B9-4A04-BA0B-4520AE539F64}" type="pres">
      <dgm:prSet presAssocID="{1C04F996-5E17-4CB7-9DFF-916D70F9B652}" presName="boxAndChildren" presStyleCnt="0"/>
      <dgm:spPr/>
    </dgm:pt>
    <dgm:pt modelId="{629DDAB0-043A-465B-89C7-841A0500587A}" type="pres">
      <dgm:prSet presAssocID="{1C04F996-5E17-4CB7-9DFF-916D70F9B652}" presName="parentTextBox" presStyleLbl="node1" presStyleIdx="0" presStyleCnt="2"/>
      <dgm:spPr/>
    </dgm:pt>
    <dgm:pt modelId="{344CC770-CFEA-47CD-AC12-EB32ED653428}" type="pres">
      <dgm:prSet presAssocID="{1C04F996-5E17-4CB7-9DFF-916D70F9B652}" presName="entireBox" presStyleLbl="node1" presStyleIdx="0" presStyleCnt="2" custLinFactNeighborX="0" custLinFactNeighborY="69137"/>
      <dgm:spPr/>
    </dgm:pt>
    <dgm:pt modelId="{EE1C5F2A-FCA1-4CC5-8570-6E37D30CE210}" type="pres">
      <dgm:prSet presAssocID="{1C04F996-5E17-4CB7-9DFF-916D70F9B652}" presName="descendantBox" presStyleCnt="0"/>
      <dgm:spPr/>
    </dgm:pt>
    <dgm:pt modelId="{6EDA5A72-AA91-4EEC-B78F-0F6A0BFD3259}" type="pres">
      <dgm:prSet presAssocID="{88DFA199-54A8-4A9F-AEFE-BCC347A674A7}" presName="childTextBox" presStyleLbl="fgAccFollowNode1" presStyleIdx="0" presStyleCnt="6">
        <dgm:presLayoutVars>
          <dgm:bulletEnabled val="1"/>
        </dgm:presLayoutVars>
      </dgm:prSet>
      <dgm:spPr/>
    </dgm:pt>
    <dgm:pt modelId="{335A4558-80E8-4571-A033-3A203079B504}" type="pres">
      <dgm:prSet presAssocID="{FDF7ADA0-4B51-4C23-83B4-7D4FCA857906}" presName="childTextBox" presStyleLbl="fgAccFollowNode1" presStyleIdx="1" presStyleCnt="6">
        <dgm:presLayoutVars>
          <dgm:bulletEnabled val="1"/>
        </dgm:presLayoutVars>
      </dgm:prSet>
      <dgm:spPr/>
    </dgm:pt>
    <dgm:pt modelId="{1F5C0BF1-B170-4CB9-B584-4FA879F596DA}" type="pres">
      <dgm:prSet presAssocID="{BA743771-7799-4D19-9B0C-7DA93203395D}" presName="childTextBox" presStyleLbl="fgAccFollowNode1" presStyleIdx="2" presStyleCnt="6">
        <dgm:presLayoutVars>
          <dgm:bulletEnabled val="1"/>
        </dgm:presLayoutVars>
      </dgm:prSet>
      <dgm:spPr/>
    </dgm:pt>
    <dgm:pt modelId="{30D68E03-9BB5-4FD6-B989-C580DEF5A6D8}" type="pres">
      <dgm:prSet presAssocID="{C0258B7D-75AD-48E7-8046-5B7C7F0DD5B7}" presName="sp" presStyleCnt="0"/>
      <dgm:spPr/>
    </dgm:pt>
    <dgm:pt modelId="{C1F7FC10-6096-4D40-9027-E3D71E47928D}" type="pres">
      <dgm:prSet presAssocID="{403CEA00-2BAE-4E3E-AA3A-0B70920DF085}" presName="arrowAndChildren" presStyleCnt="0"/>
      <dgm:spPr/>
    </dgm:pt>
    <dgm:pt modelId="{ED97C124-F13B-4603-8C2E-2D399FA992C5}" type="pres">
      <dgm:prSet presAssocID="{403CEA00-2BAE-4E3E-AA3A-0B70920DF085}" presName="parentTextArrow" presStyleLbl="node1" presStyleIdx="0" presStyleCnt="2"/>
      <dgm:spPr/>
    </dgm:pt>
    <dgm:pt modelId="{A059F830-2252-4CA8-A4EB-6725179F2D96}" type="pres">
      <dgm:prSet presAssocID="{403CEA00-2BAE-4E3E-AA3A-0B70920DF085}" presName="arrow" presStyleLbl="node1" presStyleIdx="1" presStyleCnt="2" custLinFactNeighborX="0" custLinFactNeighborY="-390"/>
      <dgm:spPr/>
    </dgm:pt>
    <dgm:pt modelId="{177B10A0-16E2-4F98-8BA6-2DD184A85B35}" type="pres">
      <dgm:prSet presAssocID="{403CEA00-2BAE-4E3E-AA3A-0B70920DF085}" presName="descendantArrow" presStyleCnt="0"/>
      <dgm:spPr/>
    </dgm:pt>
    <dgm:pt modelId="{FE8D8217-EA02-490E-8B1A-83962364F4E1}" type="pres">
      <dgm:prSet presAssocID="{960D1BDD-A3D8-403B-97BC-5A9C88FC00A2}" presName="childTextArrow" presStyleLbl="fgAccFollowNode1" presStyleIdx="3" presStyleCnt="6">
        <dgm:presLayoutVars>
          <dgm:bulletEnabled val="1"/>
        </dgm:presLayoutVars>
      </dgm:prSet>
      <dgm:spPr/>
    </dgm:pt>
    <dgm:pt modelId="{4067FEE4-B5D3-4FBD-910E-930270ED14A7}" type="pres">
      <dgm:prSet presAssocID="{CB6DD9F5-AEF4-4A67-AE43-5E8DDB92F249}" presName="childTextArrow" presStyleLbl="fgAccFollowNode1" presStyleIdx="4" presStyleCnt="6">
        <dgm:presLayoutVars>
          <dgm:bulletEnabled val="1"/>
        </dgm:presLayoutVars>
      </dgm:prSet>
      <dgm:spPr/>
    </dgm:pt>
    <dgm:pt modelId="{EB164DD2-18B7-47BF-8BAF-9BCDCE44E0CC}" type="pres">
      <dgm:prSet presAssocID="{305766A6-B97E-4E19-9ED6-07858976F244}" presName="childTextArrow" presStyleLbl="fgAccFollowNode1" presStyleIdx="5" presStyleCnt="6">
        <dgm:presLayoutVars>
          <dgm:bulletEnabled val="1"/>
        </dgm:presLayoutVars>
      </dgm:prSet>
      <dgm:spPr/>
    </dgm:pt>
  </dgm:ptLst>
  <dgm:cxnLst>
    <dgm:cxn modelId="{9430C802-A0D6-43FA-9CF8-4648EA2342E8}" type="presOf" srcId="{BA743771-7799-4D19-9B0C-7DA93203395D}" destId="{1F5C0BF1-B170-4CB9-B584-4FA879F596DA}" srcOrd="0" destOrd="0" presId="urn:microsoft.com/office/officeart/2005/8/layout/process4"/>
    <dgm:cxn modelId="{AF8D4E08-6E55-41A6-B875-E8E5502D9E64}" type="presOf" srcId="{1C04F996-5E17-4CB7-9DFF-916D70F9B652}" destId="{344CC770-CFEA-47CD-AC12-EB32ED653428}" srcOrd="1" destOrd="0" presId="urn:microsoft.com/office/officeart/2005/8/layout/process4"/>
    <dgm:cxn modelId="{B7C5A60D-3029-4A51-9E3C-25B0BEE00E03}" type="presOf" srcId="{FDF7ADA0-4B51-4C23-83B4-7D4FCA857906}" destId="{335A4558-80E8-4571-A033-3A203079B504}" srcOrd="0" destOrd="0" presId="urn:microsoft.com/office/officeart/2005/8/layout/process4"/>
    <dgm:cxn modelId="{FB89D944-C498-4D03-B5E8-EB7156E09A13}" srcId="{47BF3A8A-81C4-482C-BAFF-57B89C0D0007}" destId="{403CEA00-2BAE-4E3E-AA3A-0B70920DF085}" srcOrd="0" destOrd="0" parTransId="{BECB7C4E-2EE9-4F93-AD50-C3C24B39E0CC}" sibTransId="{C0258B7D-75AD-48E7-8046-5B7C7F0DD5B7}"/>
    <dgm:cxn modelId="{436A664E-2E26-4305-8E07-47F539046833}" type="presOf" srcId="{CB6DD9F5-AEF4-4A67-AE43-5E8DDB92F249}" destId="{4067FEE4-B5D3-4FBD-910E-930270ED14A7}" srcOrd="0" destOrd="0" presId="urn:microsoft.com/office/officeart/2005/8/layout/process4"/>
    <dgm:cxn modelId="{1CAD636F-AE9C-41FF-A176-BE986D98E3AA}" srcId="{1C04F996-5E17-4CB7-9DFF-916D70F9B652}" destId="{FDF7ADA0-4B51-4C23-83B4-7D4FCA857906}" srcOrd="1" destOrd="0" parTransId="{ABEEF1EA-FF9F-49BF-A98C-7E632B46F7F4}" sibTransId="{A54BE42C-779F-404D-8E39-F1B8936DB133}"/>
    <dgm:cxn modelId="{5CA1FD81-8961-4215-BC6B-AA56AF7D627C}" type="presOf" srcId="{88DFA199-54A8-4A9F-AEFE-BCC347A674A7}" destId="{6EDA5A72-AA91-4EEC-B78F-0F6A0BFD3259}" srcOrd="0" destOrd="0" presId="urn:microsoft.com/office/officeart/2005/8/layout/process4"/>
    <dgm:cxn modelId="{4ACEA991-5F1E-4C9A-B066-4C48381D0691}" srcId="{403CEA00-2BAE-4E3E-AA3A-0B70920DF085}" destId="{960D1BDD-A3D8-403B-97BC-5A9C88FC00A2}" srcOrd="0" destOrd="0" parTransId="{A8CF86A5-850B-4401-8A9D-BD8AD66CD265}" sibTransId="{55E96E4C-ED46-46B3-8797-9FE58C214DA3}"/>
    <dgm:cxn modelId="{1C005B96-0B43-4B8D-99E2-2F62D67E0D59}" type="presOf" srcId="{403CEA00-2BAE-4E3E-AA3A-0B70920DF085}" destId="{A059F830-2252-4CA8-A4EB-6725179F2D96}" srcOrd="1" destOrd="0" presId="urn:microsoft.com/office/officeart/2005/8/layout/process4"/>
    <dgm:cxn modelId="{FB8A7E9D-8CBE-4EA6-B237-6860451E2259}" type="presOf" srcId="{47BF3A8A-81C4-482C-BAFF-57B89C0D0007}" destId="{F3BBB4D0-3986-4425-BF46-5D34F2EA7007}" srcOrd="0" destOrd="0" presId="urn:microsoft.com/office/officeart/2005/8/layout/process4"/>
    <dgm:cxn modelId="{7325C3BC-176B-4957-A5C7-80A65741525A}" type="presOf" srcId="{960D1BDD-A3D8-403B-97BC-5A9C88FC00A2}" destId="{FE8D8217-EA02-490E-8B1A-83962364F4E1}" srcOrd="0" destOrd="0" presId="urn:microsoft.com/office/officeart/2005/8/layout/process4"/>
    <dgm:cxn modelId="{7320C6BF-6635-451B-873F-720C7FB8098E}" type="presOf" srcId="{305766A6-B97E-4E19-9ED6-07858976F244}" destId="{EB164DD2-18B7-47BF-8BAF-9BCDCE44E0CC}" srcOrd="0" destOrd="0" presId="urn:microsoft.com/office/officeart/2005/8/layout/process4"/>
    <dgm:cxn modelId="{70B782D0-0287-462A-B0B6-22BE5AFCD546}" type="presOf" srcId="{403CEA00-2BAE-4E3E-AA3A-0B70920DF085}" destId="{ED97C124-F13B-4603-8C2E-2D399FA992C5}" srcOrd="0" destOrd="0" presId="urn:microsoft.com/office/officeart/2005/8/layout/process4"/>
    <dgm:cxn modelId="{44EEDED0-1DAD-4C8B-80C0-D757F829478B}" type="presOf" srcId="{1C04F996-5E17-4CB7-9DFF-916D70F9B652}" destId="{629DDAB0-043A-465B-89C7-841A0500587A}" srcOrd="0" destOrd="0" presId="urn:microsoft.com/office/officeart/2005/8/layout/process4"/>
    <dgm:cxn modelId="{1000B0EA-9E30-4540-80DA-BD1F3B837558}" srcId="{403CEA00-2BAE-4E3E-AA3A-0B70920DF085}" destId="{CB6DD9F5-AEF4-4A67-AE43-5E8DDB92F249}" srcOrd="1" destOrd="0" parTransId="{88C22BE1-DE71-44B0-9E78-CDCFA5A8BE60}" sibTransId="{6919508F-648D-4D22-8668-7813E9955871}"/>
    <dgm:cxn modelId="{8C9117EF-167C-4C07-8CD5-725F1FCF1C89}" srcId="{403CEA00-2BAE-4E3E-AA3A-0B70920DF085}" destId="{305766A6-B97E-4E19-9ED6-07858976F244}" srcOrd="2" destOrd="0" parTransId="{D4E1107A-AF9F-4BC2-B4FF-B9EC750A5683}" sibTransId="{798D4A76-CD2A-4076-868B-F594C35C0BE9}"/>
    <dgm:cxn modelId="{7DF0CCF0-A770-48A9-937A-39434DB70DBC}" srcId="{47BF3A8A-81C4-482C-BAFF-57B89C0D0007}" destId="{1C04F996-5E17-4CB7-9DFF-916D70F9B652}" srcOrd="1" destOrd="0" parTransId="{5F1CAB87-05EA-41E0-B9E0-6F0713882A73}" sibTransId="{8832840E-CA2C-4226-8528-F3E421506B37}"/>
    <dgm:cxn modelId="{3EFD66F1-3770-4A54-8F93-C17FF8C7FD26}" srcId="{1C04F996-5E17-4CB7-9DFF-916D70F9B652}" destId="{BA743771-7799-4D19-9B0C-7DA93203395D}" srcOrd="2" destOrd="0" parTransId="{657A496A-787D-4396-A335-5A4FC08372A2}" sibTransId="{75D11531-E19A-43A9-B54A-3D54D756C98F}"/>
    <dgm:cxn modelId="{AFE102FC-FA89-4A5D-9200-2186325251AC}" srcId="{1C04F996-5E17-4CB7-9DFF-916D70F9B652}" destId="{88DFA199-54A8-4A9F-AEFE-BCC347A674A7}" srcOrd="0" destOrd="0" parTransId="{67E683E0-4325-4B07-8334-389EDC308208}" sibTransId="{E35E4F3D-61D4-461C-817B-D973F1064D38}"/>
    <dgm:cxn modelId="{EDA0D0FD-F7AF-495A-87D8-AF8D6717EB1E}" type="presParOf" srcId="{F3BBB4D0-3986-4425-BF46-5D34F2EA7007}" destId="{50D567B1-57B9-4A04-BA0B-4520AE539F64}" srcOrd="0" destOrd="0" presId="urn:microsoft.com/office/officeart/2005/8/layout/process4"/>
    <dgm:cxn modelId="{1AA46CB6-BBCF-4456-9594-B6CA771DEF74}" type="presParOf" srcId="{50D567B1-57B9-4A04-BA0B-4520AE539F64}" destId="{629DDAB0-043A-465B-89C7-841A0500587A}" srcOrd="0" destOrd="0" presId="urn:microsoft.com/office/officeart/2005/8/layout/process4"/>
    <dgm:cxn modelId="{C5ECD146-52B1-4DF1-ACFF-6B694DF65AE5}" type="presParOf" srcId="{50D567B1-57B9-4A04-BA0B-4520AE539F64}" destId="{344CC770-CFEA-47CD-AC12-EB32ED653428}" srcOrd="1" destOrd="0" presId="urn:microsoft.com/office/officeart/2005/8/layout/process4"/>
    <dgm:cxn modelId="{750D0E28-AAA6-4D3F-99C1-C64869D11D40}" type="presParOf" srcId="{50D567B1-57B9-4A04-BA0B-4520AE539F64}" destId="{EE1C5F2A-FCA1-4CC5-8570-6E37D30CE210}" srcOrd="2" destOrd="0" presId="urn:microsoft.com/office/officeart/2005/8/layout/process4"/>
    <dgm:cxn modelId="{19301C68-D70C-45CC-BC27-4F8CC2539261}" type="presParOf" srcId="{EE1C5F2A-FCA1-4CC5-8570-6E37D30CE210}" destId="{6EDA5A72-AA91-4EEC-B78F-0F6A0BFD3259}" srcOrd="0" destOrd="0" presId="urn:microsoft.com/office/officeart/2005/8/layout/process4"/>
    <dgm:cxn modelId="{839CE6C0-1E79-4E26-8C13-0A12F6572619}" type="presParOf" srcId="{EE1C5F2A-FCA1-4CC5-8570-6E37D30CE210}" destId="{335A4558-80E8-4571-A033-3A203079B504}" srcOrd="1" destOrd="0" presId="urn:microsoft.com/office/officeart/2005/8/layout/process4"/>
    <dgm:cxn modelId="{2EB986DE-A334-4AC5-BC25-462EFD658C25}" type="presParOf" srcId="{EE1C5F2A-FCA1-4CC5-8570-6E37D30CE210}" destId="{1F5C0BF1-B170-4CB9-B584-4FA879F596DA}" srcOrd="2" destOrd="0" presId="urn:microsoft.com/office/officeart/2005/8/layout/process4"/>
    <dgm:cxn modelId="{7043AD78-5903-467C-A268-AB9749E3B0E6}" type="presParOf" srcId="{F3BBB4D0-3986-4425-BF46-5D34F2EA7007}" destId="{30D68E03-9BB5-4FD6-B989-C580DEF5A6D8}" srcOrd="1" destOrd="0" presId="urn:microsoft.com/office/officeart/2005/8/layout/process4"/>
    <dgm:cxn modelId="{AD8835DA-ACBB-42BA-B81A-1ED02A8139C9}" type="presParOf" srcId="{F3BBB4D0-3986-4425-BF46-5D34F2EA7007}" destId="{C1F7FC10-6096-4D40-9027-E3D71E47928D}" srcOrd="2" destOrd="0" presId="urn:microsoft.com/office/officeart/2005/8/layout/process4"/>
    <dgm:cxn modelId="{A36C3F7A-C833-41B5-B94D-3043EEDA12B9}" type="presParOf" srcId="{C1F7FC10-6096-4D40-9027-E3D71E47928D}" destId="{ED97C124-F13B-4603-8C2E-2D399FA992C5}" srcOrd="0" destOrd="0" presId="urn:microsoft.com/office/officeart/2005/8/layout/process4"/>
    <dgm:cxn modelId="{78BC8630-9771-4E00-B1F8-7A6FB7A1B8F2}" type="presParOf" srcId="{C1F7FC10-6096-4D40-9027-E3D71E47928D}" destId="{A059F830-2252-4CA8-A4EB-6725179F2D96}" srcOrd="1" destOrd="0" presId="urn:microsoft.com/office/officeart/2005/8/layout/process4"/>
    <dgm:cxn modelId="{383BAB70-A367-4F1B-A573-067594D0301A}" type="presParOf" srcId="{C1F7FC10-6096-4D40-9027-E3D71E47928D}" destId="{177B10A0-16E2-4F98-8BA6-2DD184A85B35}" srcOrd="2" destOrd="0" presId="urn:microsoft.com/office/officeart/2005/8/layout/process4"/>
    <dgm:cxn modelId="{0C717624-56DD-49FC-846C-9C809704AE78}" type="presParOf" srcId="{177B10A0-16E2-4F98-8BA6-2DD184A85B35}" destId="{FE8D8217-EA02-490E-8B1A-83962364F4E1}" srcOrd="0" destOrd="0" presId="urn:microsoft.com/office/officeart/2005/8/layout/process4"/>
    <dgm:cxn modelId="{163B3DF4-3C22-491B-8421-DAA265FA959B}" type="presParOf" srcId="{177B10A0-16E2-4F98-8BA6-2DD184A85B35}" destId="{4067FEE4-B5D3-4FBD-910E-930270ED14A7}" srcOrd="1" destOrd="0" presId="urn:microsoft.com/office/officeart/2005/8/layout/process4"/>
    <dgm:cxn modelId="{536EE445-4AEC-43C0-8BB3-6F653A9B6478}" type="presParOf" srcId="{177B10A0-16E2-4F98-8BA6-2DD184A85B35}" destId="{EB164DD2-18B7-47BF-8BAF-9BCDCE44E0CC}"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4577D0-32AD-4939-995A-6E536317AF7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702E6FE-0C19-49AF-83DD-0859427657B4}">
      <dgm:prSet/>
      <dgm:spPr/>
      <dgm:t>
        <a:bodyPr/>
        <a:lstStyle/>
        <a:p>
          <a:r>
            <a:rPr lang="en-US" dirty="0"/>
            <a:t>Self-certification: When no third party can be reached to verify the client’s living situation, the client can self-certify up to 3 months of their 12 months of homelessness. </a:t>
          </a:r>
        </a:p>
      </dgm:t>
    </dgm:pt>
    <dgm:pt modelId="{6AE9A347-CC55-40BD-AF40-3F9A2025B56B}" type="parTrans" cxnId="{4045B549-46F3-4187-927F-EAF1DECB9C51}">
      <dgm:prSet/>
      <dgm:spPr/>
      <dgm:t>
        <a:bodyPr/>
        <a:lstStyle/>
        <a:p>
          <a:endParaRPr lang="en-US"/>
        </a:p>
      </dgm:t>
    </dgm:pt>
    <dgm:pt modelId="{FFA676BB-3BE4-42F2-87F9-F69041AA0472}" type="sibTrans" cxnId="{4045B549-46F3-4187-927F-EAF1DECB9C51}">
      <dgm:prSet/>
      <dgm:spPr/>
      <dgm:t>
        <a:bodyPr/>
        <a:lstStyle/>
        <a:p>
          <a:endParaRPr lang="en-US"/>
        </a:p>
      </dgm:t>
    </dgm:pt>
    <dgm:pt modelId="{E7ED898F-DC2F-47CA-861A-77C2D71671AD}">
      <dgm:prSet/>
      <dgm:spPr/>
      <dgm:t>
        <a:bodyPr/>
        <a:lstStyle/>
        <a:p>
          <a:r>
            <a:rPr lang="en-US"/>
            <a:t>Breaks in homelessness: If a person is chronically homeless because they experienced homelessness 4+ times in the last three years, they must attest that they were housed at least 3 times in the last three years. </a:t>
          </a:r>
        </a:p>
      </dgm:t>
    </dgm:pt>
    <dgm:pt modelId="{1DCAF967-3EEE-4F43-9DFE-7820CB69B0FD}" type="parTrans" cxnId="{B9893F94-861D-4349-91B7-8EB8E660DD6F}">
      <dgm:prSet/>
      <dgm:spPr/>
      <dgm:t>
        <a:bodyPr/>
        <a:lstStyle/>
        <a:p>
          <a:endParaRPr lang="en-US"/>
        </a:p>
      </dgm:t>
    </dgm:pt>
    <dgm:pt modelId="{F4479CC8-4160-4EAF-9611-12208E3DAA18}" type="sibTrans" cxnId="{B9893F94-861D-4349-91B7-8EB8E660DD6F}">
      <dgm:prSet/>
      <dgm:spPr/>
      <dgm:t>
        <a:bodyPr/>
        <a:lstStyle/>
        <a:p>
          <a:endParaRPr lang="en-US"/>
        </a:p>
      </dgm:t>
    </dgm:pt>
    <dgm:pt modelId="{44D4A2BC-2973-495C-B2BF-3F4F6098DC25}" type="pres">
      <dgm:prSet presAssocID="{684577D0-32AD-4939-995A-6E536317AF74}" presName="linear" presStyleCnt="0">
        <dgm:presLayoutVars>
          <dgm:animLvl val="lvl"/>
          <dgm:resizeHandles val="exact"/>
        </dgm:presLayoutVars>
      </dgm:prSet>
      <dgm:spPr/>
    </dgm:pt>
    <dgm:pt modelId="{6403A208-BD29-41CD-8988-D0E90E6BC567}" type="pres">
      <dgm:prSet presAssocID="{F702E6FE-0C19-49AF-83DD-0859427657B4}" presName="parentText" presStyleLbl="node1" presStyleIdx="0" presStyleCnt="2">
        <dgm:presLayoutVars>
          <dgm:chMax val="0"/>
          <dgm:bulletEnabled val="1"/>
        </dgm:presLayoutVars>
      </dgm:prSet>
      <dgm:spPr/>
    </dgm:pt>
    <dgm:pt modelId="{175C8791-1936-41FF-B380-83646C7B66C9}" type="pres">
      <dgm:prSet presAssocID="{FFA676BB-3BE4-42F2-87F9-F69041AA0472}" presName="spacer" presStyleCnt="0"/>
      <dgm:spPr/>
    </dgm:pt>
    <dgm:pt modelId="{9105C639-5885-44D0-9BC2-0055BB7A4412}" type="pres">
      <dgm:prSet presAssocID="{E7ED898F-DC2F-47CA-861A-77C2D71671AD}" presName="parentText" presStyleLbl="node1" presStyleIdx="1" presStyleCnt="2">
        <dgm:presLayoutVars>
          <dgm:chMax val="0"/>
          <dgm:bulletEnabled val="1"/>
        </dgm:presLayoutVars>
      </dgm:prSet>
      <dgm:spPr/>
    </dgm:pt>
  </dgm:ptLst>
  <dgm:cxnLst>
    <dgm:cxn modelId="{4C1C403D-F927-4221-A3D9-652D28ACD501}" type="presOf" srcId="{F702E6FE-0C19-49AF-83DD-0859427657B4}" destId="{6403A208-BD29-41CD-8988-D0E90E6BC567}" srcOrd="0" destOrd="0" presId="urn:microsoft.com/office/officeart/2005/8/layout/vList2"/>
    <dgm:cxn modelId="{4045B549-46F3-4187-927F-EAF1DECB9C51}" srcId="{684577D0-32AD-4939-995A-6E536317AF74}" destId="{F702E6FE-0C19-49AF-83DD-0859427657B4}" srcOrd="0" destOrd="0" parTransId="{6AE9A347-CC55-40BD-AF40-3F9A2025B56B}" sibTransId="{FFA676BB-3BE4-42F2-87F9-F69041AA0472}"/>
    <dgm:cxn modelId="{B9893F94-861D-4349-91B7-8EB8E660DD6F}" srcId="{684577D0-32AD-4939-995A-6E536317AF74}" destId="{E7ED898F-DC2F-47CA-861A-77C2D71671AD}" srcOrd="1" destOrd="0" parTransId="{1DCAF967-3EEE-4F43-9DFE-7820CB69B0FD}" sibTransId="{F4479CC8-4160-4EAF-9611-12208E3DAA18}"/>
    <dgm:cxn modelId="{451174E5-33AF-497A-A071-F69FA81E3707}" type="presOf" srcId="{684577D0-32AD-4939-995A-6E536317AF74}" destId="{44D4A2BC-2973-495C-B2BF-3F4F6098DC25}" srcOrd="0" destOrd="0" presId="urn:microsoft.com/office/officeart/2005/8/layout/vList2"/>
    <dgm:cxn modelId="{CBC29EF9-9E4A-49AB-AB13-6FFE057C202E}" type="presOf" srcId="{E7ED898F-DC2F-47CA-861A-77C2D71671AD}" destId="{9105C639-5885-44D0-9BC2-0055BB7A4412}" srcOrd="0" destOrd="0" presId="urn:microsoft.com/office/officeart/2005/8/layout/vList2"/>
    <dgm:cxn modelId="{6DA060D8-9A08-4336-9F69-5E73E064F929}" type="presParOf" srcId="{44D4A2BC-2973-495C-B2BF-3F4F6098DC25}" destId="{6403A208-BD29-41CD-8988-D0E90E6BC567}" srcOrd="0" destOrd="0" presId="urn:microsoft.com/office/officeart/2005/8/layout/vList2"/>
    <dgm:cxn modelId="{C9151C5B-02C8-4660-9788-017F931107EE}" type="presParOf" srcId="{44D4A2BC-2973-495C-B2BF-3F4F6098DC25}" destId="{175C8791-1936-41FF-B380-83646C7B66C9}" srcOrd="1" destOrd="0" presId="urn:microsoft.com/office/officeart/2005/8/layout/vList2"/>
    <dgm:cxn modelId="{DA17C8C8-46BA-4B4A-BC7E-F7D24F063E46}" type="presParOf" srcId="{44D4A2BC-2973-495C-B2BF-3F4F6098DC25}" destId="{9105C639-5885-44D0-9BC2-0055BB7A441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CC770-CFEA-47CD-AC12-EB32ED653428}">
      <dsp:nvSpPr>
        <dsp:cNvPr id="0" name=""/>
        <dsp:cNvSpPr/>
      </dsp:nvSpPr>
      <dsp:spPr>
        <a:xfrm>
          <a:off x="0" y="3297755"/>
          <a:ext cx="6409202" cy="21620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New Way: Evidence Based Assessment and Prioritization</a:t>
          </a:r>
        </a:p>
      </dsp:txBody>
      <dsp:txXfrm>
        <a:off x="0" y="3297755"/>
        <a:ext cx="6409202" cy="1167517"/>
      </dsp:txXfrm>
    </dsp:sp>
    <dsp:sp modelId="{6EDA5A72-AA91-4EEC-B78F-0F6A0BFD3259}">
      <dsp:nvSpPr>
        <dsp:cNvPr id="0" name=""/>
        <dsp:cNvSpPr/>
      </dsp:nvSpPr>
      <dsp:spPr>
        <a:xfrm>
          <a:off x="3129" y="4419568"/>
          <a:ext cx="2134314" cy="99455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Referrals based on consistent assessment, comparable across providers</a:t>
          </a:r>
        </a:p>
      </dsp:txBody>
      <dsp:txXfrm>
        <a:off x="3129" y="4419568"/>
        <a:ext cx="2134314" cy="994551"/>
      </dsp:txXfrm>
    </dsp:sp>
    <dsp:sp modelId="{335A4558-80E8-4571-A033-3A203079B504}">
      <dsp:nvSpPr>
        <dsp:cNvPr id="0" name=""/>
        <dsp:cNvSpPr/>
      </dsp:nvSpPr>
      <dsp:spPr>
        <a:xfrm>
          <a:off x="2137443" y="4419568"/>
          <a:ext cx="2134314" cy="994551"/>
        </a:xfrm>
        <a:prstGeom prst="rect">
          <a:avLst/>
        </a:prstGeom>
        <a:solidFill>
          <a:schemeClr val="accent2">
            <a:tint val="40000"/>
            <a:alpha val="90000"/>
            <a:hueOff val="1005164"/>
            <a:satOff val="-876"/>
            <a:lumOff val="-1"/>
            <a:alphaOff val="0"/>
          </a:schemeClr>
        </a:solidFill>
        <a:ln w="25400" cap="flat" cmpd="sng" algn="ctr">
          <a:solidFill>
            <a:schemeClr val="accent2">
              <a:tint val="40000"/>
              <a:alpha val="90000"/>
              <a:hueOff val="1005164"/>
              <a:satOff val="-876"/>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Most in need get served first</a:t>
          </a:r>
        </a:p>
      </dsp:txBody>
      <dsp:txXfrm>
        <a:off x="2137443" y="4419568"/>
        <a:ext cx="2134314" cy="994551"/>
      </dsp:txXfrm>
    </dsp:sp>
    <dsp:sp modelId="{1F5C0BF1-B170-4CB9-B584-4FA879F596DA}">
      <dsp:nvSpPr>
        <dsp:cNvPr id="0" name=""/>
        <dsp:cNvSpPr/>
      </dsp:nvSpPr>
      <dsp:spPr>
        <a:xfrm>
          <a:off x="4271758" y="4419568"/>
          <a:ext cx="2134314" cy="994551"/>
        </a:xfrm>
        <a:prstGeom prst="rect">
          <a:avLst/>
        </a:prstGeom>
        <a:solidFill>
          <a:schemeClr val="accent2">
            <a:tint val="40000"/>
            <a:alpha val="90000"/>
            <a:hueOff val="2010328"/>
            <a:satOff val="-1751"/>
            <a:lumOff val="-2"/>
            <a:alphaOff val="0"/>
          </a:schemeClr>
        </a:solidFill>
        <a:ln w="25400" cap="flat" cmpd="sng" algn="ctr">
          <a:solidFill>
            <a:schemeClr val="accent2">
              <a:tint val="40000"/>
              <a:alpha val="90000"/>
              <a:hueOff val="2010328"/>
              <a:satOff val="-1751"/>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All eligible clients are referred, most vulnerable are prioritized</a:t>
          </a:r>
        </a:p>
      </dsp:txBody>
      <dsp:txXfrm>
        <a:off x="4271758" y="4419568"/>
        <a:ext cx="2134314" cy="994551"/>
      </dsp:txXfrm>
    </dsp:sp>
    <dsp:sp modelId="{A059F830-2252-4CA8-A4EB-6725179F2D96}">
      <dsp:nvSpPr>
        <dsp:cNvPr id="0" name=""/>
        <dsp:cNvSpPr/>
      </dsp:nvSpPr>
      <dsp:spPr>
        <a:xfrm rot="10800000">
          <a:off x="0" y="0"/>
          <a:ext cx="6409202" cy="3325262"/>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Old Way : First Come First Served</a:t>
          </a:r>
        </a:p>
      </dsp:txBody>
      <dsp:txXfrm rot="-10800000">
        <a:off x="0" y="0"/>
        <a:ext cx="6409202" cy="1167166"/>
      </dsp:txXfrm>
    </dsp:sp>
    <dsp:sp modelId="{FE8D8217-EA02-490E-8B1A-83962364F4E1}">
      <dsp:nvSpPr>
        <dsp:cNvPr id="0" name=""/>
        <dsp:cNvSpPr/>
      </dsp:nvSpPr>
      <dsp:spPr>
        <a:xfrm>
          <a:off x="3129" y="1169628"/>
          <a:ext cx="2134314" cy="994253"/>
        </a:xfrm>
        <a:prstGeom prst="rect">
          <a:avLst/>
        </a:prstGeom>
        <a:solidFill>
          <a:schemeClr val="accent2">
            <a:tint val="40000"/>
            <a:alpha val="90000"/>
            <a:hueOff val="3015493"/>
            <a:satOff val="-2627"/>
            <a:lumOff val="-4"/>
            <a:alphaOff val="0"/>
          </a:schemeClr>
        </a:solidFill>
        <a:ln w="25400" cap="flat" cmpd="sng" algn="ctr">
          <a:solidFill>
            <a:schemeClr val="accent2">
              <a:tint val="40000"/>
              <a:alpha val="90000"/>
              <a:hueOff val="3015493"/>
              <a:satOff val="-2627"/>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Solely based on relationship with case manager and program</a:t>
          </a:r>
        </a:p>
      </dsp:txBody>
      <dsp:txXfrm>
        <a:off x="3129" y="1169628"/>
        <a:ext cx="2134314" cy="994253"/>
      </dsp:txXfrm>
    </dsp:sp>
    <dsp:sp modelId="{4067FEE4-B5D3-4FBD-910E-930270ED14A7}">
      <dsp:nvSpPr>
        <dsp:cNvPr id="0" name=""/>
        <dsp:cNvSpPr/>
      </dsp:nvSpPr>
      <dsp:spPr>
        <a:xfrm>
          <a:off x="2137443" y="1169628"/>
          <a:ext cx="2134314" cy="994253"/>
        </a:xfrm>
        <a:prstGeom prst="rect">
          <a:avLst/>
        </a:prstGeom>
        <a:solidFill>
          <a:schemeClr val="accent2">
            <a:tint val="40000"/>
            <a:alpha val="90000"/>
            <a:hueOff val="4020657"/>
            <a:satOff val="-3502"/>
            <a:lumOff val="-5"/>
            <a:alphaOff val="0"/>
          </a:schemeClr>
        </a:solidFill>
        <a:ln w="25400" cap="flat" cmpd="sng" algn="ctr">
          <a:solidFill>
            <a:schemeClr val="accent2">
              <a:tint val="40000"/>
              <a:alpha val="90000"/>
              <a:hueOff val="4020657"/>
              <a:satOff val="-3502"/>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Not designed to serve most in need</a:t>
          </a:r>
        </a:p>
      </dsp:txBody>
      <dsp:txXfrm>
        <a:off x="2137443" y="1169628"/>
        <a:ext cx="2134314" cy="994253"/>
      </dsp:txXfrm>
    </dsp:sp>
    <dsp:sp modelId="{EB164DD2-18B7-47BF-8BAF-9BCDCE44E0CC}">
      <dsp:nvSpPr>
        <dsp:cNvPr id="0" name=""/>
        <dsp:cNvSpPr/>
      </dsp:nvSpPr>
      <dsp:spPr>
        <a:xfrm>
          <a:off x="4271758" y="1169628"/>
          <a:ext cx="2134314" cy="994253"/>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Referral/Acceptance based on unclear, inconsistent rules</a:t>
          </a:r>
        </a:p>
      </dsp:txBody>
      <dsp:txXfrm>
        <a:off x="4271758" y="1169628"/>
        <a:ext cx="2134314" cy="994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3A208-BD29-41CD-8988-D0E90E6BC567}">
      <dsp:nvSpPr>
        <dsp:cNvPr id="0" name=""/>
        <dsp:cNvSpPr/>
      </dsp:nvSpPr>
      <dsp:spPr>
        <a:xfrm>
          <a:off x="0" y="458761"/>
          <a:ext cx="4697730" cy="226190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Self-certification: When no third party can be reached to verify the client’s living situation, the client can self-certify up to 3 months of their 12 months of homelessness. </a:t>
          </a:r>
        </a:p>
      </dsp:txBody>
      <dsp:txXfrm>
        <a:off x="110417" y="569178"/>
        <a:ext cx="4476896" cy="2041068"/>
      </dsp:txXfrm>
    </dsp:sp>
    <dsp:sp modelId="{9105C639-5885-44D0-9BC2-0055BB7A4412}">
      <dsp:nvSpPr>
        <dsp:cNvPr id="0" name=""/>
        <dsp:cNvSpPr/>
      </dsp:nvSpPr>
      <dsp:spPr>
        <a:xfrm>
          <a:off x="0" y="2784024"/>
          <a:ext cx="4697730" cy="226190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Breaks in homelessness: If a person is chronically homeless because they experienced homelessness 4+ times in the last three years, they must attest that they were housed at least 3 times in the last three years. </a:t>
          </a:r>
        </a:p>
      </dsp:txBody>
      <dsp:txXfrm>
        <a:off x="110417" y="2894441"/>
        <a:ext cx="4476896" cy="2041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16" tIns="46658" rIns="93316" bIns="46658" rtlCol="0"/>
          <a:lstStyle>
            <a:lvl1pPr algn="r">
              <a:defRPr sz="1200"/>
            </a:lvl1pPr>
          </a:lstStyle>
          <a:p>
            <a:fld id="{7425A968-62C5-4160-A530-7F478217D567}" type="datetimeFigureOut">
              <a:rPr lang="en-US" smtClean="0"/>
              <a:t>9/17/2021</a:t>
            </a:fld>
            <a:endParaRPr lang="en-US"/>
          </a:p>
        </p:txBody>
      </p:sp>
      <p:sp>
        <p:nvSpPr>
          <p:cNvPr id="4" name="Footer Placeholder 3"/>
          <p:cNvSpPr>
            <a:spLocks noGrp="1"/>
          </p:cNvSpPr>
          <p:nvPr>
            <p:ph type="ftr" sz="quarter" idx="2"/>
          </p:nvPr>
        </p:nvSpPr>
        <p:spPr>
          <a:xfrm>
            <a:off x="1" y="8842029"/>
            <a:ext cx="3043343" cy="465455"/>
          </a:xfrm>
          <a:prstGeom prst="rect">
            <a:avLst/>
          </a:prstGeom>
        </p:spPr>
        <p:txBody>
          <a:bodyPr vert="horz" lIns="93316" tIns="46658" rIns="93316"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29"/>
            <a:ext cx="3043343" cy="465455"/>
          </a:xfrm>
          <a:prstGeom prst="rect">
            <a:avLst/>
          </a:prstGeom>
        </p:spPr>
        <p:txBody>
          <a:bodyPr vert="horz" lIns="93316" tIns="46658" rIns="93316" bIns="46658" rtlCol="0" anchor="b"/>
          <a:lstStyle>
            <a:lvl1pPr algn="r">
              <a:defRPr sz="1200"/>
            </a:lvl1pPr>
          </a:lstStyle>
          <a:p>
            <a:fld id="{67724EB0-7734-489D-998F-E049EF86B40D}" type="slidenum">
              <a:rPr lang="en-US" smtClean="0"/>
              <a:t>‹#›</a:t>
            </a:fld>
            <a:endParaRPr lang="en-US"/>
          </a:p>
        </p:txBody>
      </p:sp>
    </p:spTree>
    <p:extLst>
      <p:ext uri="{BB962C8B-B14F-4D97-AF65-F5344CB8AC3E}">
        <p14:creationId xmlns:p14="http://schemas.microsoft.com/office/powerpoint/2010/main" val="3005426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6" tIns="46658" rIns="93316" bIns="46658" rtlCol="0"/>
          <a:lstStyle>
            <a:lvl1pPr algn="r">
              <a:defRPr sz="1200"/>
            </a:lvl1pPr>
          </a:lstStyle>
          <a:p>
            <a:fld id="{4888F086-A6E4-49D2-99D1-DE89284A6A0D}" type="datetimeFigureOut">
              <a:rPr lang="en-US" smtClean="0"/>
              <a:t>9/17/2021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6" tIns="46658" rIns="93316" bIns="46658"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6" tIns="46658" rIns="93316"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29"/>
            <a:ext cx="3043343" cy="465455"/>
          </a:xfrm>
          <a:prstGeom prst="rect">
            <a:avLst/>
          </a:prstGeom>
        </p:spPr>
        <p:txBody>
          <a:bodyPr vert="horz" lIns="93316" tIns="46658" rIns="93316"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16" tIns="46658" rIns="93316" bIns="46658" rtlCol="0" anchor="b"/>
          <a:lstStyle>
            <a:lvl1pPr algn="r">
              <a:defRPr sz="1200"/>
            </a:lvl1pPr>
          </a:lstStyle>
          <a:p>
            <a:fld id="{B3715355-DA7C-4FEB-9C73-39D558DF7F6B}" type="slidenum">
              <a:rPr lang="en-US" smtClean="0"/>
              <a:t>‹#›</a:t>
            </a:fld>
            <a:endParaRPr lang="en-US"/>
          </a:p>
        </p:txBody>
      </p:sp>
    </p:spTree>
    <p:extLst>
      <p:ext uri="{BB962C8B-B14F-4D97-AF65-F5344CB8AC3E}">
        <p14:creationId xmlns:p14="http://schemas.microsoft.com/office/powerpoint/2010/main" val="395580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udexchange.info/resources/documents/HomelessDefinition_RecordkeepingRequirementsandCriteria.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sz="1200" dirty="0"/>
              <a:t>Source:</a:t>
            </a:r>
          </a:p>
          <a:p>
            <a:pPr marL="457200" lvl="1" indent="0">
              <a:buNone/>
            </a:pPr>
            <a:r>
              <a:rPr lang="en-US" sz="1200" dirty="0">
                <a:hlinkClick r:id="rId3"/>
              </a:rPr>
              <a:t>https://www.hudexchange.info/resources/documents/HomelessDefinition_RecordkeepingRequirementsandCriteria.pdf</a:t>
            </a:r>
            <a:endParaRPr lang="en-US" sz="1200" dirty="0"/>
          </a:p>
          <a:p>
            <a:endParaRPr lang="en-US" dirty="0"/>
          </a:p>
        </p:txBody>
      </p:sp>
      <p:sp>
        <p:nvSpPr>
          <p:cNvPr id="4" name="Slide Number Placeholder 3"/>
          <p:cNvSpPr>
            <a:spLocks noGrp="1"/>
          </p:cNvSpPr>
          <p:nvPr>
            <p:ph type="sldNum" sz="quarter" idx="5"/>
          </p:nvPr>
        </p:nvSpPr>
        <p:spPr/>
        <p:txBody>
          <a:bodyPr/>
          <a:lstStyle/>
          <a:p>
            <a:fld id="{B3715355-DA7C-4FEB-9C73-39D558DF7F6B}" type="slidenum">
              <a:rPr lang="en-US" smtClean="0"/>
              <a:t>4</a:t>
            </a:fld>
            <a:endParaRPr lang="en-US"/>
          </a:p>
        </p:txBody>
      </p:sp>
    </p:spTree>
    <p:extLst>
      <p:ext uri="{BB962C8B-B14F-4D97-AF65-F5344CB8AC3E}">
        <p14:creationId xmlns:p14="http://schemas.microsoft.com/office/powerpoint/2010/main" val="165287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81813-3059-47BA-8310-58A62904FB64}" type="slidenum">
              <a:rPr lang="en-US" smtClean="0"/>
              <a:t>5</a:t>
            </a:fld>
            <a:endParaRPr lang="en-US"/>
          </a:p>
        </p:txBody>
      </p:sp>
    </p:spTree>
    <p:extLst>
      <p:ext uri="{BB962C8B-B14F-4D97-AF65-F5344CB8AC3E}">
        <p14:creationId xmlns:p14="http://schemas.microsoft.com/office/powerpoint/2010/main" val="368769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5355-DA7C-4FEB-9C73-39D558DF7F6B}" type="slidenum">
              <a:rPr lang="en-US" smtClean="0"/>
              <a:t>6</a:t>
            </a:fld>
            <a:endParaRPr lang="en-US"/>
          </a:p>
        </p:txBody>
      </p:sp>
    </p:spTree>
    <p:extLst>
      <p:ext uri="{BB962C8B-B14F-4D97-AF65-F5344CB8AC3E}">
        <p14:creationId xmlns:p14="http://schemas.microsoft.com/office/powerpoint/2010/main" val="186067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5355-DA7C-4FEB-9C73-39D558DF7F6B}" type="slidenum">
              <a:rPr lang="en-US" smtClean="0"/>
              <a:t>9</a:t>
            </a:fld>
            <a:endParaRPr lang="en-US"/>
          </a:p>
        </p:txBody>
      </p:sp>
    </p:spTree>
    <p:extLst>
      <p:ext uri="{BB962C8B-B14F-4D97-AF65-F5344CB8AC3E}">
        <p14:creationId xmlns:p14="http://schemas.microsoft.com/office/powerpoint/2010/main" val="220306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81813-3059-47BA-8310-58A62904FB64}" type="slidenum">
              <a:rPr lang="en-US" smtClean="0"/>
              <a:t>23</a:t>
            </a:fld>
            <a:endParaRPr lang="en-US"/>
          </a:p>
        </p:txBody>
      </p:sp>
    </p:spTree>
    <p:extLst>
      <p:ext uri="{BB962C8B-B14F-4D97-AF65-F5344CB8AC3E}">
        <p14:creationId xmlns:p14="http://schemas.microsoft.com/office/powerpoint/2010/main" val="330118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81813-3059-47BA-8310-58A62904FB64}" type="slidenum">
              <a:rPr lang="en-US" smtClean="0"/>
              <a:t>24</a:t>
            </a:fld>
            <a:endParaRPr lang="en-US"/>
          </a:p>
        </p:txBody>
      </p:sp>
    </p:spTree>
    <p:extLst>
      <p:ext uri="{BB962C8B-B14F-4D97-AF65-F5344CB8AC3E}">
        <p14:creationId xmlns:p14="http://schemas.microsoft.com/office/powerpoint/2010/main" val="362101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FY2020 system performance measures</a:t>
            </a:r>
          </a:p>
        </p:txBody>
      </p:sp>
      <p:sp>
        <p:nvSpPr>
          <p:cNvPr id="4" name="Slide Number Placeholder 3"/>
          <p:cNvSpPr>
            <a:spLocks noGrp="1"/>
          </p:cNvSpPr>
          <p:nvPr>
            <p:ph type="sldNum" sz="quarter" idx="5"/>
          </p:nvPr>
        </p:nvSpPr>
        <p:spPr/>
        <p:txBody>
          <a:bodyPr/>
          <a:lstStyle/>
          <a:p>
            <a:fld id="{B3715355-DA7C-4FEB-9C73-39D558DF7F6B}" type="slidenum">
              <a:rPr lang="en-US" smtClean="0"/>
              <a:t>39</a:t>
            </a:fld>
            <a:endParaRPr lang="en-US"/>
          </a:p>
        </p:txBody>
      </p:sp>
    </p:spTree>
    <p:extLst>
      <p:ext uri="{BB962C8B-B14F-4D97-AF65-F5344CB8AC3E}">
        <p14:creationId xmlns:p14="http://schemas.microsoft.com/office/powerpoint/2010/main" val="35139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28E5A6-B526-4A32-B348-39ADBB34C09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66726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28E5A6-B526-4A32-B348-39ADBB34C09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156267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28E5A6-B526-4A32-B348-39ADBB34C09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190568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28E5A6-B526-4A32-B348-39ADBB34C09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94166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28E5A6-B526-4A32-B348-39ADBB34C09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367816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28E5A6-B526-4A32-B348-39ADBB34C09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86499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28E5A6-B526-4A32-B348-39ADBB34C091}"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132995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28E5A6-B526-4A32-B348-39ADBB34C091}"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133700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E5A6-B526-4A32-B348-39ADBB34C091}"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209959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28E5A6-B526-4A32-B348-39ADBB34C09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269048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28E5A6-B526-4A32-B348-39ADBB34C09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394078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8E5A6-B526-4A32-B348-39ADBB34C091}" type="datetimeFigureOut">
              <a:rPr lang="en-US" smtClean="0"/>
              <a:t>9/17/2021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8B090-02E0-452B-B63B-7FD9FBEE926C}" type="slidenum">
              <a:rPr lang="en-US" smtClean="0"/>
              <a:t>‹#›</a:t>
            </a:fld>
            <a:endParaRPr lang="en-US"/>
          </a:p>
        </p:txBody>
      </p:sp>
    </p:spTree>
    <p:extLst>
      <p:ext uri="{BB962C8B-B14F-4D97-AF65-F5344CB8AC3E}">
        <p14:creationId xmlns:p14="http://schemas.microsoft.com/office/powerpoint/2010/main" val="2656590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www.surveymonkey.com/r/HHCCNY_CE_Train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x0tqszsLdAhVGmuAKHeZDBJ0QjRx6BAgBEAU&amp;url=https://www.realtor.com/advice/buy/buying-a-house-questions-to-ask/&amp;psig=AOvVaw0jDjhYd_fen1PPfeUPu_J0&amp;ust=153729339851414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google.com/url?sa=i&amp;rct=j&amp;q=&amp;esrc=s&amp;source=images&amp;cd=&amp;cad=rja&amp;uact=8&amp;ved=2ahUKEwjhoKXSy8LdAhUPU98KHcX5DUsQjRx6BAgBEAU&amp;url=https://www.nybusinessdivorce.com/2016/11/articles/deadlock/shes-tie-breaker-shes-risk-taker/&amp;psig=AOvVaw30_B0-4WCtVd3Eniqy8ano&amp;ust=1537292661664455"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google.com/url?sa=i&amp;rct=j&amp;q=&amp;esrc=s&amp;source=images&amp;cd=&amp;cad=rja&amp;uact=8&amp;ved=2ahUKEwi-rNaT0cLdAhVHGt8KHdTYBp8QjRx6BAgBEAU&amp;url=http://www.newdesignfile.com/post_back-and-forth-arrow-icon_99266/&amp;psig=AOvVaw0xoZK5RY6h4D-KrJwRRW36&amp;ust=1537294076882816"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google.com/url?sa=i&amp;rct=j&amp;q=&amp;esrc=s&amp;source=images&amp;cd=&amp;cad=rja&amp;uact=8&amp;ved=&amp;url=https://openclipart.org/tags/computer&amp;psig=AOvVaw1l9cWHn3BiU4fb7IblczV4&amp;ust=1537295043977857"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wdq2VWavtc&amp;t=37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 y="0"/>
            <a:ext cx="9315450" cy="7452360"/>
          </a:xfrm>
          <a:prstGeom prst="rect">
            <a:avLst/>
          </a:prstGeom>
        </p:spPr>
      </p:pic>
      <p:sp>
        <p:nvSpPr>
          <p:cNvPr id="6" name="Rectangle 5"/>
          <p:cNvSpPr/>
          <p:nvPr/>
        </p:nvSpPr>
        <p:spPr>
          <a:xfrm>
            <a:off x="4916" y="0"/>
            <a:ext cx="9315450" cy="7162800"/>
          </a:xfrm>
          <a:prstGeom prst="rect">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71600" y="4648200"/>
            <a:ext cx="6400800" cy="1752600"/>
          </a:xfrm>
          <a:solidFill>
            <a:schemeClr val="bg1"/>
          </a:solidFill>
        </p:spPr>
        <p:txBody>
          <a:bodyPr/>
          <a:lstStyle/>
          <a:p>
            <a:r>
              <a:rPr lang="en-US" dirty="0"/>
              <a:t>Housing and Homeless Coalition of Central New York</a:t>
            </a:r>
          </a:p>
        </p:txBody>
      </p:sp>
      <p:sp>
        <p:nvSpPr>
          <p:cNvPr id="5" name="TextBox 4"/>
          <p:cNvSpPr txBox="1"/>
          <p:nvPr/>
        </p:nvSpPr>
        <p:spPr>
          <a:xfrm>
            <a:off x="1676400" y="838200"/>
            <a:ext cx="5791200" cy="1446550"/>
          </a:xfrm>
          <a:prstGeom prst="rect">
            <a:avLst/>
          </a:prstGeom>
          <a:solidFill>
            <a:schemeClr val="bg1"/>
          </a:solidFill>
        </p:spPr>
        <p:txBody>
          <a:bodyPr wrap="square" rtlCol="0">
            <a:spAutoFit/>
          </a:bodyPr>
          <a:lstStyle/>
          <a:p>
            <a:pPr algn="ctr"/>
            <a:r>
              <a:rPr lang="en-US" sz="4400" dirty="0"/>
              <a:t>Coordinated Entry Training</a:t>
            </a:r>
          </a:p>
        </p:txBody>
      </p:sp>
    </p:spTree>
    <p:extLst>
      <p:ext uri="{BB962C8B-B14F-4D97-AF65-F5344CB8AC3E}">
        <p14:creationId xmlns:p14="http://schemas.microsoft.com/office/powerpoint/2010/main" val="10977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8634-66E7-4687-AF7C-DF21B5AF2F64}"/>
              </a:ext>
            </a:extLst>
          </p:cNvPr>
          <p:cNvSpPr>
            <a:spLocks noGrp="1"/>
          </p:cNvSpPr>
          <p:nvPr>
            <p:ph type="title"/>
          </p:nvPr>
        </p:nvSpPr>
        <p:spPr/>
        <p:txBody>
          <a:bodyPr/>
          <a:lstStyle/>
          <a:p>
            <a:r>
              <a:rPr lang="en-US" dirty="0"/>
              <a:t>Why Housing First?</a:t>
            </a:r>
          </a:p>
        </p:txBody>
      </p:sp>
      <p:sp>
        <p:nvSpPr>
          <p:cNvPr id="3" name="Content Placeholder 2">
            <a:extLst>
              <a:ext uri="{FF2B5EF4-FFF2-40B4-BE49-F238E27FC236}">
                <a16:creationId xmlns:a16="http://schemas.microsoft.com/office/drawing/2014/main" id="{36FBDA9F-4CED-430B-95A9-2180D70702C3}"/>
              </a:ext>
            </a:extLst>
          </p:cNvPr>
          <p:cNvSpPr>
            <a:spLocks noGrp="1"/>
          </p:cNvSpPr>
          <p:nvPr>
            <p:ph idx="1"/>
          </p:nvPr>
        </p:nvSpPr>
        <p:spPr/>
        <p:txBody>
          <a:bodyPr/>
          <a:lstStyle/>
          <a:p>
            <a:r>
              <a:rPr lang="en-US" dirty="0"/>
              <a:t>Evidence shows that there are no reliable predictors of success in Housing First programs. </a:t>
            </a:r>
          </a:p>
          <a:p>
            <a:r>
              <a:rPr lang="en-US" dirty="0"/>
              <a:t>Housing First respects client choices and autonomy. </a:t>
            </a:r>
          </a:p>
        </p:txBody>
      </p:sp>
    </p:spTree>
    <p:extLst>
      <p:ext uri="{BB962C8B-B14F-4D97-AF65-F5344CB8AC3E}">
        <p14:creationId xmlns:p14="http://schemas.microsoft.com/office/powerpoint/2010/main" val="13617679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ED1C-E952-4E70-AC7E-99872545B6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AD33EA-5042-4366-B727-252F296C565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1AF6B31-33A0-40E6-8389-F804EE6ACCD0}"/>
              </a:ext>
            </a:extLst>
          </p:cNvPr>
          <p:cNvPicPr>
            <a:picLocks noChangeAspect="1"/>
          </p:cNvPicPr>
          <p:nvPr/>
        </p:nvPicPr>
        <p:blipFill>
          <a:blip r:embed="rId2"/>
          <a:stretch>
            <a:fillRect/>
          </a:stretch>
        </p:blipFill>
        <p:spPr>
          <a:xfrm>
            <a:off x="28575" y="-36825"/>
            <a:ext cx="9144000" cy="6761475"/>
          </a:xfrm>
          <a:prstGeom prst="rect">
            <a:avLst/>
          </a:prstGeom>
        </p:spPr>
      </p:pic>
      <p:sp>
        <p:nvSpPr>
          <p:cNvPr id="5" name="&quot;Not Allowed&quot; Symbol 4">
            <a:extLst>
              <a:ext uri="{FF2B5EF4-FFF2-40B4-BE49-F238E27FC236}">
                <a16:creationId xmlns:a16="http://schemas.microsoft.com/office/drawing/2014/main" id="{C84D9B20-29A4-467B-B76F-40C0AA3060CC}"/>
              </a:ext>
            </a:extLst>
          </p:cNvPr>
          <p:cNvSpPr/>
          <p:nvPr/>
        </p:nvSpPr>
        <p:spPr>
          <a:xfrm>
            <a:off x="228600" y="152400"/>
            <a:ext cx="8763000" cy="3886200"/>
          </a:xfrm>
          <a:prstGeom prst="noSmoking">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a:extLst>
              <a:ext uri="{FF2B5EF4-FFF2-40B4-BE49-F238E27FC236}">
                <a16:creationId xmlns:a16="http://schemas.microsoft.com/office/drawing/2014/main" id="{A1C493E9-43A9-477E-9B02-E43272E8A390}"/>
              </a:ext>
            </a:extLst>
          </p:cNvPr>
          <p:cNvCxnSpPr>
            <a:cxnSpLocks/>
            <a:stCxn id="8" idx="1"/>
          </p:cNvCxnSpPr>
          <p:nvPr/>
        </p:nvCxnSpPr>
        <p:spPr>
          <a:xfrm flipH="1">
            <a:off x="3962400" y="4799916"/>
            <a:ext cx="2362200" cy="4388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B07C0D4-B2E7-45C9-8B74-5441C8992512}"/>
              </a:ext>
            </a:extLst>
          </p:cNvPr>
          <p:cNvSpPr txBox="1"/>
          <p:nvPr/>
        </p:nvSpPr>
        <p:spPr>
          <a:xfrm>
            <a:off x="6324600" y="4476750"/>
            <a:ext cx="2705100" cy="646331"/>
          </a:xfrm>
          <a:prstGeom prst="rect">
            <a:avLst/>
          </a:prstGeom>
          <a:noFill/>
        </p:spPr>
        <p:txBody>
          <a:bodyPr wrap="none" rtlCol="0">
            <a:spAutoFit/>
          </a:bodyPr>
          <a:lstStyle/>
          <a:p>
            <a:r>
              <a:rPr lang="en-US" dirty="0"/>
              <a:t>Edit this section and below</a:t>
            </a:r>
          </a:p>
          <a:p>
            <a:r>
              <a:rPr lang="en-US" dirty="0"/>
              <a:t>not the sections on top. </a:t>
            </a:r>
          </a:p>
        </p:txBody>
      </p:sp>
    </p:spTree>
    <p:extLst>
      <p:ext uri="{BB962C8B-B14F-4D97-AF65-F5344CB8AC3E}">
        <p14:creationId xmlns:p14="http://schemas.microsoft.com/office/powerpoint/2010/main" val="39436857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87F8-48A5-495B-9825-46386D3FE296}"/>
              </a:ext>
            </a:extLst>
          </p:cNvPr>
          <p:cNvSpPr>
            <a:spLocks noGrp="1"/>
          </p:cNvSpPr>
          <p:nvPr>
            <p:ph type="title"/>
          </p:nvPr>
        </p:nvSpPr>
        <p:spPr/>
        <p:txBody>
          <a:bodyPr/>
          <a:lstStyle/>
          <a:p>
            <a:r>
              <a:rPr lang="en-US" dirty="0"/>
              <a:t>Updating CE Assessments</a:t>
            </a:r>
          </a:p>
        </p:txBody>
      </p:sp>
      <p:sp>
        <p:nvSpPr>
          <p:cNvPr id="3" name="Content Placeholder 2">
            <a:extLst>
              <a:ext uri="{FF2B5EF4-FFF2-40B4-BE49-F238E27FC236}">
                <a16:creationId xmlns:a16="http://schemas.microsoft.com/office/drawing/2014/main" id="{18282E90-C806-47F9-8677-164A3F661EF9}"/>
              </a:ext>
            </a:extLst>
          </p:cNvPr>
          <p:cNvSpPr>
            <a:spLocks noGrp="1"/>
          </p:cNvSpPr>
          <p:nvPr>
            <p:ph idx="1"/>
          </p:nvPr>
        </p:nvSpPr>
        <p:spPr/>
        <p:txBody>
          <a:bodyPr/>
          <a:lstStyle/>
          <a:p>
            <a:r>
              <a:rPr lang="en-US" dirty="0"/>
              <a:t>When does information need to be updated? </a:t>
            </a:r>
          </a:p>
          <a:p>
            <a:pPr lvl="1"/>
            <a:r>
              <a:rPr lang="en-US" dirty="0"/>
              <a:t>PSH Referrals: once a month, to keep months accurate. </a:t>
            </a:r>
          </a:p>
          <a:p>
            <a:pPr lvl="1"/>
            <a:r>
              <a:rPr lang="en-US" dirty="0"/>
              <a:t>If a new VISPDAT has been performed</a:t>
            </a:r>
          </a:p>
          <a:p>
            <a:pPr lvl="1"/>
            <a:r>
              <a:rPr lang="en-US" dirty="0"/>
              <a:t>If the client’s geographic or program preferences have changed</a:t>
            </a:r>
          </a:p>
        </p:txBody>
      </p:sp>
    </p:spTree>
    <p:extLst>
      <p:ext uri="{BB962C8B-B14F-4D97-AF65-F5344CB8AC3E}">
        <p14:creationId xmlns:p14="http://schemas.microsoft.com/office/powerpoint/2010/main" val="8953967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F32D-443D-48F7-AFEB-7797FD4D2888}"/>
              </a:ext>
            </a:extLst>
          </p:cNvPr>
          <p:cNvSpPr>
            <a:spLocks noGrp="1"/>
          </p:cNvSpPr>
          <p:nvPr>
            <p:ph type="title"/>
          </p:nvPr>
        </p:nvSpPr>
        <p:spPr/>
        <p:txBody>
          <a:bodyPr/>
          <a:lstStyle/>
          <a:p>
            <a:r>
              <a:rPr lang="en-US" dirty="0"/>
              <a:t>For PSH/ RRH Providers</a:t>
            </a:r>
          </a:p>
        </p:txBody>
      </p:sp>
      <p:sp>
        <p:nvSpPr>
          <p:cNvPr id="3" name="Content Placeholder 2">
            <a:extLst>
              <a:ext uri="{FF2B5EF4-FFF2-40B4-BE49-F238E27FC236}">
                <a16:creationId xmlns:a16="http://schemas.microsoft.com/office/drawing/2014/main" id="{F3D98D06-4262-4C6B-ADCB-00302943D47A}"/>
              </a:ext>
            </a:extLst>
          </p:cNvPr>
          <p:cNvSpPr>
            <a:spLocks noGrp="1"/>
          </p:cNvSpPr>
          <p:nvPr>
            <p:ph idx="1"/>
          </p:nvPr>
        </p:nvSpPr>
        <p:spPr/>
        <p:txBody>
          <a:bodyPr/>
          <a:lstStyle/>
          <a:p>
            <a:r>
              <a:rPr lang="en-US" dirty="0"/>
              <a:t>Add an interim review</a:t>
            </a:r>
          </a:p>
          <a:p>
            <a:r>
              <a:rPr lang="en-US" dirty="0"/>
              <a:t>Record contacts with clients</a:t>
            </a:r>
          </a:p>
        </p:txBody>
      </p:sp>
    </p:spTree>
    <p:extLst>
      <p:ext uri="{BB962C8B-B14F-4D97-AF65-F5344CB8AC3E}">
        <p14:creationId xmlns:p14="http://schemas.microsoft.com/office/powerpoint/2010/main" val="35360212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F32D-443D-48F7-AFEB-7797FD4D2888}"/>
              </a:ext>
            </a:extLst>
          </p:cNvPr>
          <p:cNvSpPr>
            <a:spLocks noGrp="1"/>
          </p:cNvSpPr>
          <p:nvPr>
            <p:ph type="title"/>
          </p:nvPr>
        </p:nvSpPr>
        <p:spPr/>
        <p:txBody>
          <a:bodyPr/>
          <a:lstStyle/>
          <a:p>
            <a:r>
              <a:rPr lang="en-US" dirty="0"/>
              <a:t>For PSH/ RRH Providers</a:t>
            </a:r>
          </a:p>
        </p:txBody>
      </p:sp>
      <p:sp>
        <p:nvSpPr>
          <p:cNvPr id="3" name="Content Placeholder 2">
            <a:extLst>
              <a:ext uri="{FF2B5EF4-FFF2-40B4-BE49-F238E27FC236}">
                <a16:creationId xmlns:a16="http://schemas.microsoft.com/office/drawing/2014/main" id="{F3D98D06-4262-4C6B-ADCB-00302943D47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A61122B-297C-4C9F-9AB4-452A4648E96E}"/>
              </a:ext>
            </a:extLst>
          </p:cNvPr>
          <p:cNvPicPr>
            <a:picLocks noChangeAspect="1"/>
          </p:cNvPicPr>
          <p:nvPr/>
        </p:nvPicPr>
        <p:blipFill>
          <a:blip r:embed="rId2"/>
          <a:stretch>
            <a:fillRect/>
          </a:stretch>
        </p:blipFill>
        <p:spPr>
          <a:xfrm>
            <a:off x="-76200" y="0"/>
            <a:ext cx="9144000" cy="6761475"/>
          </a:xfrm>
          <a:prstGeom prst="rect">
            <a:avLst/>
          </a:prstGeom>
        </p:spPr>
      </p:pic>
      <p:sp>
        <p:nvSpPr>
          <p:cNvPr id="4" name="Rectangle 3">
            <a:extLst>
              <a:ext uri="{FF2B5EF4-FFF2-40B4-BE49-F238E27FC236}">
                <a16:creationId xmlns:a16="http://schemas.microsoft.com/office/drawing/2014/main" id="{0D28DD34-4AA4-4DEF-94BA-DB831F13F597}"/>
              </a:ext>
            </a:extLst>
          </p:cNvPr>
          <p:cNvSpPr/>
          <p:nvPr/>
        </p:nvSpPr>
        <p:spPr>
          <a:xfrm>
            <a:off x="-76200" y="2438399"/>
            <a:ext cx="9220200" cy="1874837"/>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E71714-D699-4445-9B92-73082947899C}"/>
              </a:ext>
            </a:extLst>
          </p:cNvPr>
          <p:cNvSpPr/>
          <p:nvPr/>
        </p:nvSpPr>
        <p:spPr>
          <a:xfrm>
            <a:off x="-76200" y="4323075"/>
            <a:ext cx="9220200" cy="2438400"/>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7E96B12-59CC-4B2B-A4FF-84835CF0EAEA}"/>
              </a:ext>
            </a:extLst>
          </p:cNvPr>
          <p:cNvCxnSpPr>
            <a:cxnSpLocks/>
          </p:cNvCxnSpPr>
          <p:nvPr/>
        </p:nvCxnSpPr>
        <p:spPr>
          <a:xfrm flipH="1">
            <a:off x="1066800" y="1101169"/>
            <a:ext cx="1905000" cy="10324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286E0B8-7806-4ECD-994D-0EE9D70FE8FD}"/>
              </a:ext>
            </a:extLst>
          </p:cNvPr>
          <p:cNvSpPr txBox="1"/>
          <p:nvPr/>
        </p:nvSpPr>
        <p:spPr>
          <a:xfrm>
            <a:off x="2971800" y="868560"/>
            <a:ext cx="5373394" cy="369332"/>
          </a:xfrm>
          <a:prstGeom prst="rect">
            <a:avLst/>
          </a:prstGeom>
          <a:noFill/>
        </p:spPr>
        <p:txBody>
          <a:bodyPr wrap="none" rtlCol="0">
            <a:spAutoFit/>
          </a:bodyPr>
          <a:lstStyle/>
          <a:p>
            <a:r>
              <a:rPr lang="en-US" dirty="0">
                <a:solidFill>
                  <a:srgbClr val="FF0000"/>
                </a:solidFill>
              </a:rPr>
              <a:t>Your project will be listed here. Do not edit this section </a:t>
            </a:r>
          </a:p>
        </p:txBody>
      </p:sp>
    </p:spTree>
    <p:extLst>
      <p:ext uri="{BB962C8B-B14F-4D97-AF65-F5344CB8AC3E}">
        <p14:creationId xmlns:p14="http://schemas.microsoft.com/office/powerpoint/2010/main" val="12982110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F32D-443D-48F7-AFEB-7797FD4D2888}"/>
              </a:ext>
            </a:extLst>
          </p:cNvPr>
          <p:cNvSpPr>
            <a:spLocks noGrp="1"/>
          </p:cNvSpPr>
          <p:nvPr>
            <p:ph type="title"/>
          </p:nvPr>
        </p:nvSpPr>
        <p:spPr/>
        <p:txBody>
          <a:bodyPr/>
          <a:lstStyle/>
          <a:p>
            <a:r>
              <a:rPr lang="en-US" dirty="0"/>
              <a:t>For PSH/ RRH Providers</a:t>
            </a:r>
          </a:p>
        </p:txBody>
      </p:sp>
      <p:sp>
        <p:nvSpPr>
          <p:cNvPr id="3" name="Content Placeholder 2">
            <a:extLst>
              <a:ext uri="{FF2B5EF4-FFF2-40B4-BE49-F238E27FC236}">
                <a16:creationId xmlns:a16="http://schemas.microsoft.com/office/drawing/2014/main" id="{F3D98D06-4262-4C6B-ADCB-00302943D47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A61122B-297C-4C9F-9AB4-452A4648E96E}"/>
              </a:ext>
            </a:extLst>
          </p:cNvPr>
          <p:cNvPicPr>
            <a:picLocks noChangeAspect="1"/>
          </p:cNvPicPr>
          <p:nvPr/>
        </p:nvPicPr>
        <p:blipFill>
          <a:blip r:embed="rId2"/>
          <a:stretch>
            <a:fillRect/>
          </a:stretch>
        </p:blipFill>
        <p:spPr>
          <a:xfrm>
            <a:off x="-76200" y="0"/>
            <a:ext cx="9144000" cy="6761475"/>
          </a:xfrm>
          <a:prstGeom prst="rect">
            <a:avLst/>
          </a:prstGeom>
        </p:spPr>
      </p:pic>
      <p:sp>
        <p:nvSpPr>
          <p:cNvPr id="4" name="Rectangle 3">
            <a:extLst>
              <a:ext uri="{FF2B5EF4-FFF2-40B4-BE49-F238E27FC236}">
                <a16:creationId xmlns:a16="http://schemas.microsoft.com/office/drawing/2014/main" id="{0D28DD34-4AA4-4DEF-94BA-DB831F13F597}"/>
              </a:ext>
            </a:extLst>
          </p:cNvPr>
          <p:cNvSpPr/>
          <p:nvPr/>
        </p:nvSpPr>
        <p:spPr>
          <a:xfrm>
            <a:off x="-76200" y="0"/>
            <a:ext cx="9220200" cy="2438400"/>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E71714-D699-4445-9B92-73082947899C}"/>
              </a:ext>
            </a:extLst>
          </p:cNvPr>
          <p:cNvSpPr/>
          <p:nvPr/>
        </p:nvSpPr>
        <p:spPr>
          <a:xfrm>
            <a:off x="-76200" y="4323075"/>
            <a:ext cx="9220200" cy="2438400"/>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7E96B12-59CC-4B2B-A4FF-84835CF0EAEA}"/>
              </a:ext>
            </a:extLst>
          </p:cNvPr>
          <p:cNvCxnSpPr/>
          <p:nvPr/>
        </p:nvCxnSpPr>
        <p:spPr>
          <a:xfrm flipH="1">
            <a:off x="990600" y="2819400"/>
            <a:ext cx="381000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5612781-6B0D-4DC0-9BAD-E39FC4C6B604}"/>
              </a:ext>
            </a:extLst>
          </p:cNvPr>
          <p:cNvSpPr txBox="1"/>
          <p:nvPr/>
        </p:nvSpPr>
        <p:spPr>
          <a:xfrm>
            <a:off x="4800600" y="2572977"/>
            <a:ext cx="2804037" cy="369332"/>
          </a:xfrm>
          <a:prstGeom prst="rect">
            <a:avLst/>
          </a:prstGeom>
          <a:noFill/>
        </p:spPr>
        <p:txBody>
          <a:bodyPr wrap="none" rtlCol="0">
            <a:spAutoFit/>
          </a:bodyPr>
          <a:lstStyle/>
          <a:p>
            <a:r>
              <a:rPr lang="en-US" dirty="0">
                <a:solidFill>
                  <a:srgbClr val="FF0000"/>
                </a:solidFill>
              </a:rPr>
              <a:t>Record Client Contacts Here</a:t>
            </a:r>
          </a:p>
        </p:txBody>
      </p:sp>
    </p:spTree>
    <p:extLst>
      <p:ext uri="{BB962C8B-B14F-4D97-AF65-F5344CB8AC3E}">
        <p14:creationId xmlns:p14="http://schemas.microsoft.com/office/powerpoint/2010/main" val="31847929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F075-452A-4023-AAEC-4C359AC237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C65B72-3962-41C0-A3FD-70B3EC56084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E64790E-40DC-430D-904E-2B707182FFC2}"/>
              </a:ext>
            </a:extLst>
          </p:cNvPr>
          <p:cNvPicPr>
            <a:picLocks noChangeAspect="1"/>
          </p:cNvPicPr>
          <p:nvPr/>
        </p:nvPicPr>
        <p:blipFill>
          <a:blip r:embed="rId2"/>
          <a:stretch>
            <a:fillRect/>
          </a:stretch>
        </p:blipFill>
        <p:spPr>
          <a:xfrm>
            <a:off x="304800" y="255588"/>
            <a:ext cx="8124825" cy="4362450"/>
          </a:xfrm>
          <a:prstGeom prst="rect">
            <a:avLst/>
          </a:prstGeom>
        </p:spPr>
      </p:pic>
    </p:spTree>
    <p:extLst>
      <p:ext uri="{BB962C8B-B14F-4D97-AF65-F5344CB8AC3E}">
        <p14:creationId xmlns:p14="http://schemas.microsoft.com/office/powerpoint/2010/main" val="31884055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04CC-9EC1-408C-9142-DBB2EE0075B8}"/>
              </a:ext>
            </a:extLst>
          </p:cNvPr>
          <p:cNvSpPr>
            <a:spLocks noGrp="1"/>
          </p:cNvSpPr>
          <p:nvPr>
            <p:ph type="title"/>
          </p:nvPr>
        </p:nvSpPr>
        <p:spPr/>
        <p:txBody>
          <a:bodyPr/>
          <a:lstStyle/>
          <a:p>
            <a:r>
              <a:rPr lang="en-US" dirty="0"/>
              <a:t>Closing clients</a:t>
            </a:r>
          </a:p>
        </p:txBody>
      </p:sp>
      <p:sp>
        <p:nvSpPr>
          <p:cNvPr id="3" name="Content Placeholder 2">
            <a:extLst>
              <a:ext uri="{FF2B5EF4-FFF2-40B4-BE49-F238E27FC236}">
                <a16:creationId xmlns:a16="http://schemas.microsoft.com/office/drawing/2014/main" id="{B64B51F4-6E18-4686-BCE2-5E55B5653912}"/>
              </a:ext>
            </a:extLst>
          </p:cNvPr>
          <p:cNvSpPr>
            <a:spLocks noGrp="1"/>
          </p:cNvSpPr>
          <p:nvPr>
            <p:ph idx="1"/>
          </p:nvPr>
        </p:nvSpPr>
        <p:spPr/>
        <p:txBody>
          <a:bodyPr/>
          <a:lstStyle/>
          <a:p>
            <a:r>
              <a:rPr lang="en-US" dirty="0"/>
              <a:t>When a client has moved into housing or has not been in contact for &gt;90 days, remove them from the CE project. </a:t>
            </a:r>
          </a:p>
          <a:p>
            <a:r>
              <a:rPr lang="en-US" dirty="0"/>
              <a:t>Exit the client or household from Coordinated Entry with their appropriate destination</a:t>
            </a:r>
          </a:p>
        </p:txBody>
      </p:sp>
    </p:spTree>
    <p:extLst>
      <p:ext uri="{BB962C8B-B14F-4D97-AF65-F5344CB8AC3E}">
        <p14:creationId xmlns:p14="http://schemas.microsoft.com/office/powerpoint/2010/main" val="28233733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E53A-C15E-4412-A64C-CF7F15FE48A6}"/>
              </a:ext>
            </a:extLst>
          </p:cNvPr>
          <p:cNvSpPr>
            <a:spLocks noGrp="1"/>
          </p:cNvSpPr>
          <p:nvPr>
            <p:ph type="title"/>
          </p:nvPr>
        </p:nvSpPr>
        <p:spPr/>
        <p:txBody>
          <a:bodyPr/>
          <a:lstStyle/>
          <a:p>
            <a:r>
              <a:rPr lang="en-US" dirty="0"/>
              <a:t>Destinations</a:t>
            </a:r>
          </a:p>
        </p:txBody>
      </p:sp>
      <p:sp>
        <p:nvSpPr>
          <p:cNvPr id="3" name="Content Placeholder 2">
            <a:extLst>
              <a:ext uri="{FF2B5EF4-FFF2-40B4-BE49-F238E27FC236}">
                <a16:creationId xmlns:a16="http://schemas.microsoft.com/office/drawing/2014/main" id="{8AF3637E-5CCD-40CE-9585-BF79F2138FCB}"/>
              </a:ext>
            </a:extLst>
          </p:cNvPr>
          <p:cNvSpPr>
            <a:spLocks noGrp="1"/>
          </p:cNvSpPr>
          <p:nvPr>
            <p:ph idx="1"/>
          </p:nvPr>
        </p:nvSpPr>
        <p:spPr/>
        <p:txBody>
          <a:bodyPr/>
          <a:lstStyle/>
          <a:p>
            <a:r>
              <a:rPr lang="en-US" dirty="0"/>
              <a:t>PSH : “Permanent Housing for Formerly Homeless Persons, other than RRH”</a:t>
            </a:r>
          </a:p>
          <a:p>
            <a:r>
              <a:rPr lang="en-US" dirty="0"/>
              <a:t>RRH: “Rental By Client, with RRH or equivalent Subsidy”</a:t>
            </a:r>
          </a:p>
          <a:p>
            <a:endParaRPr lang="en-US" dirty="0"/>
          </a:p>
        </p:txBody>
      </p:sp>
    </p:spTree>
    <p:extLst>
      <p:ext uri="{BB962C8B-B14F-4D97-AF65-F5344CB8AC3E}">
        <p14:creationId xmlns:p14="http://schemas.microsoft.com/office/powerpoint/2010/main" val="4291840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p>
        </p:txBody>
      </p:sp>
      <p:sp>
        <p:nvSpPr>
          <p:cNvPr id="3" name="Content Placeholder 2"/>
          <p:cNvSpPr>
            <a:spLocks noGrp="1"/>
          </p:cNvSpPr>
          <p:nvPr>
            <p:ph idx="1"/>
          </p:nvPr>
        </p:nvSpPr>
        <p:spPr/>
        <p:txBody>
          <a:bodyPr/>
          <a:lstStyle/>
          <a:p>
            <a:r>
              <a:rPr lang="en-US" dirty="0"/>
              <a:t>Please give us your feedback: </a:t>
            </a:r>
          </a:p>
          <a:p>
            <a:r>
              <a:rPr lang="en-US" dirty="0">
                <a:hlinkClick r:id="rId2"/>
              </a:rPr>
              <a:t>surveymonkey.com/r/</a:t>
            </a:r>
            <a:r>
              <a:rPr lang="en-US" dirty="0" err="1">
                <a:hlinkClick r:id="rId2"/>
              </a:rPr>
              <a:t>HHCCNY_CE_Training</a:t>
            </a:r>
            <a:endParaRPr lang="en-US" dirty="0"/>
          </a:p>
          <a:p>
            <a:r>
              <a:rPr lang="en-US" dirty="0"/>
              <a:t>Or link on the HHC website’s Coordinated Entry page</a:t>
            </a:r>
          </a:p>
        </p:txBody>
      </p:sp>
    </p:spTree>
    <p:extLst>
      <p:ext uri="{BB962C8B-B14F-4D97-AF65-F5344CB8AC3E}">
        <p14:creationId xmlns:p14="http://schemas.microsoft.com/office/powerpoint/2010/main" val="383363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F197-CAC6-4D6A-AD4A-BF7315315072}"/>
              </a:ext>
            </a:extLst>
          </p:cNvPr>
          <p:cNvSpPr>
            <a:spLocks noGrp="1"/>
          </p:cNvSpPr>
          <p:nvPr>
            <p:ph type="title"/>
          </p:nvPr>
        </p:nvSpPr>
        <p:spPr/>
        <p:txBody>
          <a:bodyPr>
            <a:normAutofit fontScale="90000"/>
          </a:bodyPr>
          <a:lstStyle/>
          <a:p>
            <a:r>
              <a:rPr lang="en-US"/>
              <a:t>What is the purpose of CE assessment?</a:t>
            </a:r>
            <a:endParaRPr lang="en-US" dirty="0"/>
          </a:p>
        </p:txBody>
      </p:sp>
      <p:sp>
        <p:nvSpPr>
          <p:cNvPr id="3" name="Content Placeholder 2">
            <a:extLst>
              <a:ext uri="{FF2B5EF4-FFF2-40B4-BE49-F238E27FC236}">
                <a16:creationId xmlns:a16="http://schemas.microsoft.com/office/drawing/2014/main" id="{EB022BA1-7656-48ED-A50C-9F58E264B5FF}"/>
              </a:ext>
            </a:extLst>
          </p:cNvPr>
          <p:cNvSpPr>
            <a:spLocks noGrp="1"/>
          </p:cNvSpPr>
          <p:nvPr>
            <p:ph idx="1"/>
          </p:nvPr>
        </p:nvSpPr>
        <p:spPr/>
        <p:txBody>
          <a:bodyPr/>
          <a:lstStyle/>
          <a:p>
            <a:r>
              <a:rPr lang="en-US" dirty="0"/>
              <a:t>Triage vs. Comprehensive Case Planning</a:t>
            </a:r>
          </a:p>
          <a:p>
            <a:r>
              <a:rPr lang="en-US" dirty="0"/>
              <a:t>Target clients to achieve community goals (e.g. ending youth, family, and chronic homelessness)</a:t>
            </a:r>
          </a:p>
          <a:p>
            <a:r>
              <a:rPr lang="en-US" dirty="0"/>
              <a:t>Aid in </a:t>
            </a:r>
            <a:r>
              <a:rPr lang="en-US" i="1" dirty="0"/>
              <a:t>prioritizing </a:t>
            </a:r>
            <a:r>
              <a:rPr lang="en-US" dirty="0"/>
              <a:t>program referral</a:t>
            </a:r>
          </a:p>
          <a:p>
            <a:pPr marL="0" indent="0">
              <a:buNone/>
            </a:pPr>
            <a:endParaRPr lang="en-US" dirty="0"/>
          </a:p>
          <a:p>
            <a:endParaRPr lang="en-US" dirty="0"/>
          </a:p>
        </p:txBody>
      </p:sp>
    </p:spTree>
    <p:extLst>
      <p:ext uri="{BB962C8B-B14F-4D97-AF65-F5344CB8AC3E}">
        <p14:creationId xmlns:p14="http://schemas.microsoft.com/office/powerpoint/2010/main" val="372108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809D-68DD-4BAB-8788-78DCB7F489CD}"/>
              </a:ext>
            </a:extLst>
          </p:cNvPr>
          <p:cNvSpPr>
            <a:spLocks noGrp="1"/>
          </p:cNvSpPr>
          <p:nvPr>
            <p:ph type="title"/>
          </p:nvPr>
        </p:nvSpPr>
        <p:spPr>
          <a:xfrm>
            <a:off x="647272" y="1616253"/>
            <a:ext cx="2562119" cy="3596556"/>
          </a:xfrm>
        </p:spPr>
        <p:txBody>
          <a:bodyPr>
            <a:normAutofit/>
          </a:bodyPr>
          <a:lstStyle/>
          <a:p>
            <a:r>
              <a:rPr lang="en-US">
                <a:solidFill>
                  <a:srgbClr val="FFFFFF"/>
                </a:solidFill>
              </a:rPr>
              <a:t>Prioritization</a:t>
            </a:r>
          </a:p>
        </p:txBody>
      </p:sp>
      <p:graphicFrame>
        <p:nvGraphicFramePr>
          <p:cNvPr id="5" name="Content Placeholder 2">
            <a:extLst>
              <a:ext uri="{FF2B5EF4-FFF2-40B4-BE49-F238E27FC236}">
                <a16:creationId xmlns:a16="http://schemas.microsoft.com/office/drawing/2014/main" id="{04F04ABC-CE78-43A9-B8AA-E5D2C0643919}"/>
              </a:ext>
            </a:extLst>
          </p:cNvPr>
          <p:cNvGraphicFramePr>
            <a:graphicFrameLocks noGrp="1"/>
          </p:cNvGraphicFramePr>
          <p:nvPr>
            <p:ph idx="1"/>
          </p:nvPr>
        </p:nvGraphicFramePr>
        <p:xfrm>
          <a:off x="1367399" y="457200"/>
          <a:ext cx="6409202" cy="5459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21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5853F-56BE-469D-83DE-34B93B08C327}"/>
              </a:ext>
            </a:extLst>
          </p:cNvPr>
          <p:cNvSpPr>
            <a:spLocks noGrp="1"/>
          </p:cNvSpPr>
          <p:nvPr>
            <p:ph type="title"/>
          </p:nvPr>
        </p:nvSpPr>
        <p:spPr/>
        <p:txBody>
          <a:bodyPr>
            <a:normAutofit fontScale="90000"/>
          </a:bodyPr>
          <a:lstStyle/>
          <a:p>
            <a:r>
              <a:rPr lang="en-US" dirty="0"/>
              <a:t>What the vulnerability index </a:t>
            </a:r>
            <a:r>
              <a:rPr lang="en-US" i="1" dirty="0"/>
              <a:t>doesn’t do:</a:t>
            </a:r>
            <a:r>
              <a:rPr lang="en-US" dirty="0"/>
              <a:t>	</a:t>
            </a:r>
          </a:p>
        </p:txBody>
      </p:sp>
      <p:sp>
        <p:nvSpPr>
          <p:cNvPr id="3" name="Content Placeholder 2">
            <a:extLst>
              <a:ext uri="{FF2B5EF4-FFF2-40B4-BE49-F238E27FC236}">
                <a16:creationId xmlns:a16="http://schemas.microsoft.com/office/drawing/2014/main" id="{C53DDE3E-737B-4FBB-B2BC-290397082D56}"/>
              </a:ext>
            </a:extLst>
          </p:cNvPr>
          <p:cNvSpPr>
            <a:spLocks noGrp="1"/>
          </p:cNvSpPr>
          <p:nvPr>
            <p:ph idx="1"/>
          </p:nvPr>
        </p:nvSpPr>
        <p:spPr/>
        <p:txBody>
          <a:bodyPr/>
          <a:lstStyle/>
          <a:p>
            <a:r>
              <a:rPr lang="en-US" dirty="0"/>
              <a:t>The tool DOESN’T Make decisions</a:t>
            </a:r>
          </a:p>
          <a:p>
            <a:r>
              <a:rPr lang="en-US" dirty="0"/>
              <a:t>It DOESN’T provide a diagnosis</a:t>
            </a:r>
          </a:p>
          <a:p>
            <a:r>
              <a:rPr lang="en-US" dirty="0"/>
              <a:t>It DOESN’T take the place of professional clinical assessment</a:t>
            </a:r>
          </a:p>
        </p:txBody>
      </p:sp>
    </p:spTree>
    <p:extLst>
      <p:ext uri="{BB962C8B-B14F-4D97-AF65-F5344CB8AC3E}">
        <p14:creationId xmlns:p14="http://schemas.microsoft.com/office/powerpoint/2010/main" val="210281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27F2-120B-4EDA-97C2-2ED9EA5CC550}"/>
              </a:ext>
            </a:extLst>
          </p:cNvPr>
          <p:cNvSpPr>
            <a:spLocks noGrp="1"/>
          </p:cNvSpPr>
          <p:nvPr>
            <p:ph type="title"/>
          </p:nvPr>
        </p:nvSpPr>
        <p:spPr/>
        <p:txBody>
          <a:bodyPr/>
          <a:lstStyle/>
          <a:p>
            <a:r>
              <a:rPr lang="en-US" dirty="0"/>
              <a:t>Not a prediction of Success</a:t>
            </a:r>
          </a:p>
        </p:txBody>
      </p:sp>
      <p:sp>
        <p:nvSpPr>
          <p:cNvPr id="3" name="Content Placeholder 2">
            <a:extLst>
              <a:ext uri="{FF2B5EF4-FFF2-40B4-BE49-F238E27FC236}">
                <a16:creationId xmlns:a16="http://schemas.microsoft.com/office/drawing/2014/main" id="{D07F178E-F644-46C1-AEE3-9ABA907B4B1D}"/>
              </a:ext>
            </a:extLst>
          </p:cNvPr>
          <p:cNvSpPr>
            <a:spLocks noGrp="1"/>
          </p:cNvSpPr>
          <p:nvPr>
            <p:ph idx="1"/>
          </p:nvPr>
        </p:nvSpPr>
        <p:spPr/>
        <p:txBody>
          <a:bodyPr>
            <a:normAutofit/>
          </a:bodyPr>
          <a:lstStyle/>
          <a:p>
            <a:r>
              <a:rPr lang="en-US" dirty="0"/>
              <a:t>“Everyone’s very focused on  - ‘let’s predict who </a:t>
            </a:r>
            <a:r>
              <a:rPr lang="en-US" i="1" dirty="0"/>
              <a:t>can’t</a:t>
            </a:r>
            <a:r>
              <a:rPr lang="en-US" dirty="0"/>
              <a:t> make it’, but in fact we can’t predict who </a:t>
            </a:r>
            <a:r>
              <a:rPr lang="en-US" i="1" dirty="0"/>
              <a:t>can </a:t>
            </a:r>
            <a:r>
              <a:rPr lang="en-US" dirty="0"/>
              <a:t>make it. We really don’t know. So we have to give every single person a chance to demonstrate what they can do in that new environment.”</a:t>
            </a:r>
          </a:p>
          <a:p>
            <a:pPr marL="0" indent="0">
              <a:buNone/>
            </a:pPr>
            <a:r>
              <a:rPr lang="en-US" dirty="0"/>
              <a:t>-Dr. Sam Tsemberis, creator of the first Housing First program in the US</a:t>
            </a:r>
          </a:p>
        </p:txBody>
      </p:sp>
    </p:spTree>
    <p:extLst>
      <p:ext uri="{BB962C8B-B14F-4D97-AF65-F5344CB8AC3E}">
        <p14:creationId xmlns:p14="http://schemas.microsoft.com/office/powerpoint/2010/main" val="94181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C64A-F8E9-4C3E-85A3-229A94014393}"/>
              </a:ext>
            </a:extLst>
          </p:cNvPr>
          <p:cNvSpPr>
            <a:spLocks noGrp="1"/>
          </p:cNvSpPr>
          <p:nvPr>
            <p:ph type="title"/>
          </p:nvPr>
        </p:nvSpPr>
        <p:spPr/>
        <p:txBody>
          <a:bodyPr/>
          <a:lstStyle/>
          <a:p>
            <a:r>
              <a:rPr lang="en-US" dirty="0"/>
              <a:t>2 components of assessment</a:t>
            </a:r>
          </a:p>
        </p:txBody>
      </p:sp>
      <p:sp>
        <p:nvSpPr>
          <p:cNvPr id="3" name="Content Placeholder 2">
            <a:extLst>
              <a:ext uri="{FF2B5EF4-FFF2-40B4-BE49-F238E27FC236}">
                <a16:creationId xmlns:a16="http://schemas.microsoft.com/office/drawing/2014/main" id="{7E586D7F-EDF2-4393-9954-9AAF7B74433E}"/>
              </a:ext>
            </a:extLst>
          </p:cNvPr>
          <p:cNvSpPr>
            <a:spLocks noGrp="1"/>
          </p:cNvSpPr>
          <p:nvPr>
            <p:ph idx="1"/>
          </p:nvPr>
        </p:nvSpPr>
        <p:spPr/>
        <p:txBody>
          <a:bodyPr/>
          <a:lstStyle/>
          <a:p>
            <a:r>
              <a:rPr lang="en-US" dirty="0"/>
              <a:t>The VI-SPDAT </a:t>
            </a:r>
          </a:p>
          <a:p>
            <a:r>
              <a:rPr lang="en-US" dirty="0"/>
              <a:t>Client Preferences</a:t>
            </a:r>
          </a:p>
          <a:p>
            <a:r>
              <a:rPr lang="en-US" dirty="0"/>
              <a:t>Verifying History of Homelessness</a:t>
            </a:r>
          </a:p>
        </p:txBody>
      </p:sp>
    </p:spTree>
    <p:extLst>
      <p:ext uri="{BB962C8B-B14F-4D97-AF65-F5344CB8AC3E}">
        <p14:creationId xmlns:p14="http://schemas.microsoft.com/office/powerpoint/2010/main" val="333431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a:t>VI-SPDAT</a:t>
            </a:r>
            <a:br>
              <a:rPr lang="en-US" dirty="0"/>
            </a:br>
            <a:r>
              <a:rPr lang="en-US" sz="2400" dirty="0"/>
              <a:t>(</a:t>
            </a:r>
            <a:r>
              <a:rPr lang="en-US" sz="2700" dirty="0"/>
              <a:t>Vulnerability Index – </a:t>
            </a:r>
            <a:br>
              <a:rPr lang="en-US" sz="2700" dirty="0"/>
            </a:br>
            <a:r>
              <a:rPr lang="en-US" sz="2700" dirty="0"/>
              <a:t>Service Prioritization Decision Assistance Tool)</a:t>
            </a:r>
          </a:p>
        </p:txBody>
      </p:sp>
      <p:sp>
        <p:nvSpPr>
          <p:cNvPr id="3" name="Content Placeholder 2"/>
          <p:cNvSpPr>
            <a:spLocks noGrp="1"/>
          </p:cNvSpPr>
          <p:nvPr>
            <p:ph idx="1"/>
          </p:nvPr>
        </p:nvSpPr>
        <p:spPr/>
        <p:txBody>
          <a:bodyPr>
            <a:normAutofit lnSpcReduction="10000"/>
          </a:bodyPr>
          <a:lstStyle/>
          <a:p>
            <a:r>
              <a:rPr lang="en-US" dirty="0"/>
              <a:t>Standardized Interview </a:t>
            </a:r>
          </a:p>
          <a:p>
            <a:r>
              <a:rPr lang="en-US" dirty="0"/>
              <a:t>Numerical rating of vulnerability</a:t>
            </a:r>
          </a:p>
          <a:p>
            <a:r>
              <a:rPr lang="en-US" dirty="0"/>
              <a:t>Based on client self-report</a:t>
            </a:r>
          </a:p>
          <a:p>
            <a:r>
              <a:rPr lang="en-US" dirty="0"/>
              <a:t>Different domains of vulnerability</a:t>
            </a:r>
          </a:p>
          <a:p>
            <a:r>
              <a:rPr lang="en-US" dirty="0"/>
              <a:t>Recommends an intervention</a:t>
            </a:r>
          </a:p>
          <a:p>
            <a:r>
              <a:rPr lang="en-US" dirty="0"/>
              <a:t>Score out of 17</a:t>
            </a:r>
          </a:p>
          <a:p>
            <a:r>
              <a:rPr lang="en-US" dirty="0"/>
              <a:t>Use TAY-VI-SPDAT for Youth</a:t>
            </a:r>
          </a:p>
          <a:p>
            <a:r>
              <a:rPr lang="en-US" dirty="0"/>
              <a:t>Use VI-F-SPDAT for Families</a:t>
            </a:r>
          </a:p>
        </p:txBody>
      </p:sp>
    </p:spTree>
    <p:extLst>
      <p:ext uri="{BB962C8B-B14F-4D97-AF65-F5344CB8AC3E}">
        <p14:creationId xmlns:p14="http://schemas.microsoft.com/office/powerpoint/2010/main" val="1708430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FA02E-5F13-4702-A729-9432DEB561E2}"/>
              </a:ext>
            </a:extLst>
          </p:cNvPr>
          <p:cNvSpPr>
            <a:spLocks noGrp="1"/>
          </p:cNvSpPr>
          <p:nvPr>
            <p:ph type="title"/>
          </p:nvPr>
        </p:nvSpPr>
        <p:spPr/>
        <p:txBody>
          <a:bodyPr/>
          <a:lstStyle/>
          <a:p>
            <a:r>
              <a:rPr lang="en-US" dirty="0"/>
              <a:t>VI-SPDAT Musts</a:t>
            </a:r>
          </a:p>
        </p:txBody>
      </p:sp>
      <p:sp>
        <p:nvSpPr>
          <p:cNvPr id="3" name="Content Placeholder 2">
            <a:extLst>
              <a:ext uri="{FF2B5EF4-FFF2-40B4-BE49-F238E27FC236}">
                <a16:creationId xmlns:a16="http://schemas.microsoft.com/office/drawing/2014/main" id="{6BC1559F-BFFB-4689-B4F3-21E7A6B881F1}"/>
              </a:ext>
            </a:extLst>
          </p:cNvPr>
          <p:cNvSpPr>
            <a:spLocks noGrp="1"/>
          </p:cNvSpPr>
          <p:nvPr>
            <p:ph idx="1"/>
          </p:nvPr>
        </p:nvSpPr>
        <p:spPr/>
        <p:txBody>
          <a:bodyPr>
            <a:normAutofit fontScale="92500" lnSpcReduction="10000"/>
          </a:bodyPr>
          <a:lstStyle/>
          <a:p>
            <a:r>
              <a:rPr lang="en-US" dirty="0"/>
              <a:t>Conduct the interview in a private room or confidential setting</a:t>
            </a:r>
          </a:p>
          <a:p>
            <a:r>
              <a:rPr lang="en-US" dirty="0"/>
              <a:t>Store data securely – Paper copies should be locked in a cabinet. Files should only be saved in password-protected accounts or folders. </a:t>
            </a:r>
          </a:p>
          <a:p>
            <a:r>
              <a:rPr lang="en-US" dirty="0"/>
              <a:t>Information about VI-SPDAT scores or that was learned through the course of the interview should only be shared if the sharing takes place in the course of coordinating or providing services to the client. </a:t>
            </a:r>
          </a:p>
        </p:txBody>
      </p:sp>
    </p:spTree>
    <p:extLst>
      <p:ext uri="{BB962C8B-B14F-4D97-AF65-F5344CB8AC3E}">
        <p14:creationId xmlns:p14="http://schemas.microsoft.com/office/powerpoint/2010/main" val="119888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Rules of thumb for administering </a:t>
            </a:r>
            <a:br>
              <a:rPr lang="en-US" dirty="0"/>
            </a:br>
            <a:r>
              <a:rPr lang="en-US" dirty="0"/>
              <a:t>the VI-SPDAT</a:t>
            </a:r>
          </a:p>
        </p:txBody>
      </p:sp>
      <p:sp>
        <p:nvSpPr>
          <p:cNvPr id="3" name="Content Placeholder 2"/>
          <p:cNvSpPr>
            <a:spLocks noGrp="1"/>
          </p:cNvSpPr>
          <p:nvPr>
            <p:ph idx="1"/>
          </p:nvPr>
        </p:nvSpPr>
        <p:spPr/>
        <p:txBody>
          <a:bodyPr>
            <a:normAutofit lnSpcReduction="10000"/>
          </a:bodyPr>
          <a:lstStyle/>
          <a:p>
            <a:r>
              <a:rPr lang="en-US" dirty="0"/>
              <a:t>Allow clients to stop or not answer when they choose</a:t>
            </a:r>
          </a:p>
          <a:p>
            <a:r>
              <a:rPr lang="en-US" dirty="0"/>
              <a:t>Do not promise clients housing services based on their VISPDAT results. </a:t>
            </a:r>
          </a:p>
          <a:p>
            <a:r>
              <a:rPr lang="en-US" dirty="0"/>
              <a:t>Do not tell clients that they cannot access a certain service based on their VISPDAT results.</a:t>
            </a:r>
          </a:p>
          <a:p>
            <a:r>
              <a:rPr lang="en-US" dirty="0"/>
              <a:t>Be attentive to power dynamics – Workers who administer beds, food, etc. should not also conduct the VI-SPDAT if possible. </a:t>
            </a:r>
          </a:p>
        </p:txBody>
      </p:sp>
    </p:spTree>
    <p:extLst>
      <p:ext uri="{BB962C8B-B14F-4D97-AF65-F5344CB8AC3E}">
        <p14:creationId xmlns:p14="http://schemas.microsoft.com/office/powerpoint/2010/main" val="272121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4FDE-9803-44D3-B4DA-CA310F1510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BBF59C-6BDE-4B41-9E7E-A039E2061CA7}"/>
              </a:ext>
            </a:extLst>
          </p:cNvPr>
          <p:cNvSpPr>
            <a:spLocks noGrp="1"/>
          </p:cNvSpPr>
          <p:nvPr>
            <p:ph idx="1"/>
          </p:nvPr>
        </p:nvSpPr>
        <p:spPr/>
        <p:txBody>
          <a:bodyPr/>
          <a:lstStyle/>
          <a:p>
            <a:r>
              <a:rPr lang="en-US" dirty="0"/>
              <a:t>If a client’s safety is in danger, talk to them about how they would like to proceed, what supports they would need in order to feel safer, and what strategies they could use to keep themselves safe. Attempt to do a “warm handoff” to services like DV shelter, EMS, or other services. </a:t>
            </a:r>
          </a:p>
        </p:txBody>
      </p:sp>
    </p:spTree>
    <p:extLst>
      <p:ext uri="{BB962C8B-B14F-4D97-AF65-F5344CB8AC3E}">
        <p14:creationId xmlns:p14="http://schemas.microsoft.com/office/powerpoint/2010/main" val="72677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62500" lnSpcReduction="20000"/>
          </a:bodyPr>
          <a:lstStyle/>
          <a:p>
            <a:r>
              <a:rPr lang="en-US" dirty="0"/>
              <a:t>Introductions</a:t>
            </a:r>
          </a:p>
          <a:p>
            <a:r>
              <a:rPr lang="en-US" dirty="0"/>
              <a:t>Key Terms </a:t>
            </a:r>
          </a:p>
          <a:p>
            <a:r>
              <a:rPr lang="en-US" dirty="0"/>
              <a:t>Progressive Engagement and Housing First</a:t>
            </a:r>
          </a:p>
          <a:p>
            <a:r>
              <a:rPr lang="en-US" dirty="0"/>
              <a:t>Assessment: </a:t>
            </a:r>
          </a:p>
          <a:p>
            <a:pPr lvl="1"/>
            <a:r>
              <a:rPr lang="en-US" dirty="0"/>
              <a:t>VI-SPDAT</a:t>
            </a:r>
          </a:p>
          <a:p>
            <a:pPr lvl="1"/>
            <a:r>
              <a:rPr lang="en-US" dirty="0"/>
              <a:t>Client Preference</a:t>
            </a:r>
          </a:p>
          <a:p>
            <a:pPr lvl="1"/>
            <a:r>
              <a:rPr lang="en-US" dirty="0"/>
              <a:t>Assessing Chronic Homelessness</a:t>
            </a:r>
          </a:p>
          <a:p>
            <a:r>
              <a:rPr lang="en-US" dirty="0"/>
              <a:t>Project Types (breakout activity)</a:t>
            </a:r>
          </a:p>
          <a:p>
            <a:r>
              <a:rPr lang="en-US" dirty="0"/>
              <a:t>Overview of Coordinated Entry System, roles and responsibilities</a:t>
            </a:r>
          </a:p>
          <a:p>
            <a:r>
              <a:rPr lang="en-US" dirty="0"/>
              <a:t>Prioritization </a:t>
            </a:r>
          </a:p>
          <a:p>
            <a:r>
              <a:rPr lang="en-US" dirty="0"/>
              <a:t>The List</a:t>
            </a:r>
          </a:p>
          <a:p>
            <a:pPr lvl="1"/>
            <a:r>
              <a:rPr lang="en-US" dirty="0"/>
              <a:t>Break</a:t>
            </a:r>
          </a:p>
          <a:p>
            <a:r>
              <a:rPr lang="en-US" dirty="0"/>
              <a:t>Entering Assessments in HMIS </a:t>
            </a:r>
          </a:p>
          <a:p>
            <a:r>
              <a:rPr lang="en-US" dirty="0"/>
              <a:t>Recording Contacts in HMIS</a:t>
            </a:r>
          </a:p>
        </p:txBody>
      </p:sp>
    </p:spTree>
    <p:extLst>
      <p:ext uri="{BB962C8B-B14F-4D97-AF65-F5344CB8AC3E}">
        <p14:creationId xmlns:p14="http://schemas.microsoft.com/office/powerpoint/2010/main" val="552803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59D0-D04F-4709-846F-279E0E7B26F8}"/>
              </a:ext>
            </a:extLst>
          </p:cNvPr>
          <p:cNvSpPr>
            <a:spLocks noGrp="1"/>
          </p:cNvSpPr>
          <p:nvPr>
            <p:ph type="title"/>
          </p:nvPr>
        </p:nvSpPr>
        <p:spPr/>
        <p:txBody>
          <a:bodyPr/>
          <a:lstStyle/>
          <a:p>
            <a:r>
              <a:rPr lang="en-US" dirty="0"/>
              <a:t>What DOES the tool do:</a:t>
            </a:r>
          </a:p>
        </p:txBody>
      </p:sp>
      <p:sp>
        <p:nvSpPr>
          <p:cNvPr id="3" name="Content Placeholder 2">
            <a:extLst>
              <a:ext uri="{FF2B5EF4-FFF2-40B4-BE49-F238E27FC236}">
                <a16:creationId xmlns:a16="http://schemas.microsoft.com/office/drawing/2014/main" id="{46278B10-3DEA-493C-9564-2445C99F123D}"/>
              </a:ext>
            </a:extLst>
          </p:cNvPr>
          <p:cNvSpPr>
            <a:spLocks noGrp="1"/>
          </p:cNvSpPr>
          <p:nvPr>
            <p:ph idx="1"/>
          </p:nvPr>
        </p:nvSpPr>
        <p:spPr/>
        <p:txBody>
          <a:bodyPr/>
          <a:lstStyle/>
          <a:p>
            <a:r>
              <a:rPr lang="en-US" dirty="0"/>
              <a:t>Helps prioritize who gets served in housing services next</a:t>
            </a:r>
          </a:p>
          <a:p>
            <a:r>
              <a:rPr lang="en-US" dirty="0"/>
              <a:t>Prompt conversations around barriers to housing</a:t>
            </a:r>
          </a:p>
          <a:p>
            <a:endParaRPr lang="en-US" dirty="0"/>
          </a:p>
          <a:p>
            <a:endParaRPr lang="en-US" dirty="0"/>
          </a:p>
        </p:txBody>
      </p:sp>
    </p:spTree>
    <p:extLst>
      <p:ext uri="{BB962C8B-B14F-4D97-AF65-F5344CB8AC3E}">
        <p14:creationId xmlns:p14="http://schemas.microsoft.com/office/powerpoint/2010/main" val="4269218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media.graphcms.com/resize=f:crop,w:700,h:390/dQgPGlDhRcqEOqOpG45E">
            <a:extLst>
              <a:ext uri="{FF2B5EF4-FFF2-40B4-BE49-F238E27FC236}">
                <a16:creationId xmlns:a16="http://schemas.microsoft.com/office/drawing/2014/main" id="{E1B88302-3200-46E2-B195-9B2FDD258BE1}"/>
              </a:ext>
            </a:extLst>
          </p:cNvPr>
          <p:cNvPicPr>
            <a:picLocks noChangeAspect="1" noChangeArrowheads="1"/>
          </p:cNvPicPr>
          <p:nvPr/>
        </p:nvPicPr>
        <p:blipFill rotWithShape="1">
          <a:blip r:embed="rId2">
            <a:alphaModFix amt="30000"/>
            <a:extLst>
              <a:ext uri="{28A0092B-C50C-407E-A947-70E740481C1C}">
                <a14:useLocalDpi xmlns:a14="http://schemas.microsoft.com/office/drawing/2010/main" val="0"/>
              </a:ext>
            </a:extLst>
          </a:blip>
          <a:srcRect r="20119"/>
          <a:stretch/>
        </p:blipFill>
        <p:spPr bwMode="auto">
          <a:xfrm>
            <a:off x="-457200" y="-228600"/>
            <a:ext cx="10269738" cy="7162800"/>
          </a:xfrm>
          <a:prstGeom prst="rect">
            <a:avLst/>
          </a:prstGeom>
          <a:solidFill>
            <a:schemeClr val="bg1">
              <a:alpha val="64000"/>
            </a:schemeClr>
          </a:solidFill>
        </p:spPr>
      </p:pic>
      <p:sp>
        <p:nvSpPr>
          <p:cNvPr id="5" name="Rectangle 4">
            <a:extLst>
              <a:ext uri="{FF2B5EF4-FFF2-40B4-BE49-F238E27FC236}">
                <a16:creationId xmlns:a16="http://schemas.microsoft.com/office/drawing/2014/main" id="{E591DD19-3631-4464-94E8-DB2D8AF46F5B}"/>
              </a:ext>
            </a:extLst>
          </p:cNvPr>
          <p:cNvSpPr/>
          <p:nvPr/>
        </p:nvSpPr>
        <p:spPr>
          <a:xfrm>
            <a:off x="152400" y="381000"/>
            <a:ext cx="8077200" cy="5867400"/>
          </a:xfrm>
          <a:prstGeom prst="rect">
            <a:avLst/>
          </a:prstGeom>
          <a:solidFill>
            <a:schemeClr val="bg1">
              <a:alpha val="56000"/>
            </a:schemeClr>
          </a:solidFill>
          <a:effectLst>
            <a:softEdge rad="558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B1914-8FE5-45ED-95ED-7930C647BFC9}"/>
              </a:ext>
            </a:extLst>
          </p:cNvPr>
          <p:cNvSpPr>
            <a:spLocks noGrp="1"/>
          </p:cNvSpPr>
          <p:nvPr>
            <p:ph type="title"/>
          </p:nvPr>
        </p:nvSpPr>
        <p:spPr/>
        <p:txBody>
          <a:bodyPr/>
          <a:lstStyle/>
          <a:p>
            <a:r>
              <a:rPr lang="en-US" dirty="0"/>
              <a:t>The tool is not perfect</a:t>
            </a:r>
          </a:p>
        </p:txBody>
      </p:sp>
      <p:sp>
        <p:nvSpPr>
          <p:cNvPr id="3" name="Content Placeholder 2">
            <a:extLst>
              <a:ext uri="{FF2B5EF4-FFF2-40B4-BE49-F238E27FC236}">
                <a16:creationId xmlns:a16="http://schemas.microsoft.com/office/drawing/2014/main" id="{40395EC7-EE7E-4766-97D7-ABCBE5C6544E}"/>
              </a:ext>
            </a:extLst>
          </p:cNvPr>
          <p:cNvSpPr>
            <a:spLocks noGrp="1"/>
          </p:cNvSpPr>
          <p:nvPr>
            <p:ph idx="1"/>
          </p:nvPr>
        </p:nvSpPr>
        <p:spPr/>
        <p:txBody>
          <a:bodyPr/>
          <a:lstStyle/>
          <a:p>
            <a:r>
              <a:rPr lang="en-US" dirty="0"/>
              <a:t>There are instances when the tool will recommend an outcome/score that isn’t appropriate</a:t>
            </a:r>
          </a:p>
          <a:p>
            <a:pPr lvl="1"/>
            <a:r>
              <a:rPr lang="en-US" dirty="0"/>
              <a:t>Reasons: </a:t>
            </a:r>
          </a:p>
          <a:p>
            <a:pPr lvl="2"/>
            <a:r>
              <a:rPr lang="en-US" dirty="0"/>
              <a:t>Misunderstanding questions</a:t>
            </a:r>
          </a:p>
          <a:p>
            <a:pPr lvl="2"/>
            <a:r>
              <a:rPr lang="en-US" dirty="0"/>
              <a:t>Language barriers</a:t>
            </a:r>
          </a:p>
          <a:p>
            <a:pPr lvl="2"/>
            <a:r>
              <a:rPr lang="en-US" dirty="0"/>
              <a:t>Recalling history</a:t>
            </a:r>
          </a:p>
          <a:p>
            <a:pPr lvl="2"/>
            <a:r>
              <a:rPr lang="en-US" dirty="0"/>
              <a:t>Sensitive questions</a:t>
            </a:r>
          </a:p>
          <a:p>
            <a:pPr lvl="2"/>
            <a:r>
              <a:rPr lang="en-US" dirty="0"/>
              <a:t>Other vulnerabilities not assessed</a:t>
            </a:r>
          </a:p>
          <a:p>
            <a:endParaRPr lang="en-US" dirty="0"/>
          </a:p>
        </p:txBody>
      </p:sp>
    </p:spTree>
    <p:extLst>
      <p:ext uri="{BB962C8B-B14F-4D97-AF65-F5344CB8AC3E}">
        <p14:creationId xmlns:p14="http://schemas.microsoft.com/office/powerpoint/2010/main" val="1595343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enter a new VISPDAT</a:t>
            </a:r>
          </a:p>
        </p:txBody>
      </p:sp>
      <p:sp>
        <p:nvSpPr>
          <p:cNvPr id="3" name="Content Placeholder 2"/>
          <p:cNvSpPr>
            <a:spLocks noGrp="1"/>
          </p:cNvSpPr>
          <p:nvPr>
            <p:ph idx="1"/>
          </p:nvPr>
        </p:nvSpPr>
        <p:spPr>
          <a:xfrm>
            <a:off x="457200" y="1600201"/>
            <a:ext cx="8229600" cy="2514600"/>
          </a:xfrm>
        </p:spPr>
        <p:txBody>
          <a:bodyPr>
            <a:normAutofit fontScale="92500" lnSpcReduction="10000"/>
          </a:bodyPr>
          <a:lstStyle/>
          <a:p>
            <a:r>
              <a:rPr lang="en-US" dirty="0"/>
              <a:t>Enter a new VI-SPDAT if significant changes have occurred that would affect the client’s vulnerability.</a:t>
            </a:r>
          </a:p>
          <a:p>
            <a:pPr lvl="1"/>
            <a:r>
              <a:rPr lang="en-US" dirty="0"/>
              <a:t>Examples: substantially increased history of homelessness, new medical issues, loss of income, etc.</a:t>
            </a:r>
          </a:p>
        </p:txBody>
      </p:sp>
      <p:pic>
        <p:nvPicPr>
          <p:cNvPr id="13314" name="Picture 2" descr="Image result for ass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14800"/>
            <a:ext cx="3240281" cy="26003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4114800"/>
            <a:ext cx="4572000" cy="1692771"/>
          </a:xfrm>
          <a:prstGeom prst="rect">
            <a:avLst/>
          </a:prstGeom>
        </p:spPr>
        <p:txBody>
          <a:bodyPr>
            <a:spAutoFit/>
          </a:bodyPr>
          <a:lstStyle/>
          <a:p>
            <a:r>
              <a:rPr lang="en-US" sz="2600" dirty="0"/>
              <a:t>—If it appears that the client did not fully disclose all of the accurate information on the original survey. </a:t>
            </a:r>
          </a:p>
        </p:txBody>
      </p:sp>
    </p:spTree>
    <p:extLst>
      <p:ext uri="{BB962C8B-B14F-4D97-AF65-F5344CB8AC3E}">
        <p14:creationId xmlns:p14="http://schemas.microsoft.com/office/powerpoint/2010/main" val="330818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Homelessness</a:t>
            </a:r>
          </a:p>
        </p:txBody>
      </p:sp>
      <p:sp>
        <p:nvSpPr>
          <p:cNvPr id="3" name="Content Placeholder 2"/>
          <p:cNvSpPr>
            <a:spLocks noGrp="1"/>
          </p:cNvSpPr>
          <p:nvPr>
            <p:ph idx="1"/>
          </p:nvPr>
        </p:nvSpPr>
        <p:spPr/>
        <p:txBody>
          <a:bodyPr>
            <a:normAutofit lnSpcReduction="10000"/>
          </a:bodyPr>
          <a:lstStyle/>
          <a:p>
            <a:pPr marL="0" indent="0" algn="ctr">
              <a:buNone/>
            </a:pPr>
            <a:r>
              <a:rPr lang="en-US" dirty="0"/>
              <a:t>Individual who has a disabling condition</a:t>
            </a:r>
          </a:p>
          <a:p>
            <a:pPr marL="0" indent="0" algn="ctr">
              <a:buNone/>
            </a:pPr>
            <a:r>
              <a:rPr lang="en-US" dirty="0"/>
              <a:t>AND</a:t>
            </a:r>
          </a:p>
          <a:p>
            <a:pPr marL="0" indent="0" algn="ctr">
              <a:buNone/>
            </a:pPr>
            <a:r>
              <a:rPr lang="en-US" dirty="0"/>
              <a:t>Has been continuously homeless for a year or more</a:t>
            </a:r>
          </a:p>
          <a:p>
            <a:pPr marL="0" indent="0" algn="ctr">
              <a:buNone/>
            </a:pPr>
            <a:r>
              <a:rPr lang="en-US" dirty="0"/>
              <a:t>OR</a:t>
            </a:r>
          </a:p>
          <a:p>
            <a:pPr marL="0" indent="0" algn="ctr">
              <a:buNone/>
            </a:pPr>
            <a:r>
              <a:rPr lang="en-US" dirty="0"/>
              <a:t>Has had 4 or more episodes of homelessness in the last 3 years, adding up to 12 months. </a:t>
            </a:r>
          </a:p>
          <a:p>
            <a:endParaRPr lang="en-US" dirty="0"/>
          </a:p>
          <a:p>
            <a:r>
              <a:rPr lang="en-US" sz="1300" dirty="0"/>
              <a:t>Source: https://www.hudexchange.info/resources/documents/DefiningChronicHomeless.pdf</a:t>
            </a:r>
          </a:p>
        </p:txBody>
      </p:sp>
      <p:sp>
        <p:nvSpPr>
          <p:cNvPr id="4" name="Rectangle 3"/>
          <p:cNvSpPr/>
          <p:nvPr/>
        </p:nvSpPr>
        <p:spPr>
          <a:xfrm>
            <a:off x="609600" y="2590800"/>
            <a:ext cx="80010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0110" y="1447800"/>
            <a:ext cx="8001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521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normAutofit lnSpcReduction="10000"/>
          </a:bodyPr>
          <a:lstStyle/>
          <a:p>
            <a:r>
              <a:rPr lang="en-US" dirty="0"/>
              <a:t>Episodes of homelessness must be separated by 7 days or more in a “non-homeless” housing situation (transitional housing, RRH, PSH, or living/ staying with friends or family). </a:t>
            </a:r>
          </a:p>
          <a:p>
            <a:r>
              <a:rPr lang="en-US" dirty="0"/>
              <a:t>Documentation required for Chronic-dedicated Permanent Supportive Housing projects</a:t>
            </a:r>
          </a:p>
          <a:p>
            <a:r>
              <a:rPr lang="en-US" dirty="0"/>
              <a:t>A small percentage of time can be self-reported.</a:t>
            </a:r>
          </a:p>
        </p:txBody>
      </p:sp>
      <p:pic>
        <p:nvPicPr>
          <p:cNvPr id="4098" name="Picture 2" descr="Image result for 1,2,3, 4.."/>
          <p:cNvPicPr>
            <a:picLocks noChangeAspect="1" noChangeArrowheads="1"/>
          </p:cNvPicPr>
          <p:nvPr/>
        </p:nvPicPr>
        <p:blipFill rotWithShape="1">
          <a:blip r:embed="rId3">
            <a:extLst>
              <a:ext uri="{28A0092B-C50C-407E-A947-70E740481C1C}">
                <a14:useLocalDpi xmlns:a14="http://schemas.microsoft.com/office/drawing/2010/main" val="0"/>
              </a:ext>
            </a:extLst>
          </a:blip>
          <a:srcRect r="22613"/>
          <a:stretch/>
        </p:blipFill>
        <p:spPr bwMode="auto">
          <a:xfrm>
            <a:off x="990600" y="0"/>
            <a:ext cx="3302267" cy="206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42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DC96-7B96-46A5-810F-7B593AFA44FF}"/>
              </a:ext>
            </a:extLst>
          </p:cNvPr>
          <p:cNvSpPr>
            <a:spLocks noGrp="1"/>
          </p:cNvSpPr>
          <p:nvPr>
            <p:ph type="title"/>
          </p:nvPr>
        </p:nvSpPr>
        <p:spPr/>
        <p:txBody>
          <a:bodyPr/>
          <a:lstStyle/>
          <a:p>
            <a:r>
              <a:rPr lang="en-US" dirty="0"/>
              <a:t>Assessing Chronic Homelessness</a:t>
            </a:r>
          </a:p>
        </p:txBody>
      </p:sp>
      <p:sp>
        <p:nvSpPr>
          <p:cNvPr id="3" name="Content Placeholder 2">
            <a:extLst>
              <a:ext uri="{FF2B5EF4-FFF2-40B4-BE49-F238E27FC236}">
                <a16:creationId xmlns:a16="http://schemas.microsoft.com/office/drawing/2014/main" id="{C9E7F900-D41A-4A68-BA8E-7DE59F05E31E}"/>
              </a:ext>
            </a:extLst>
          </p:cNvPr>
          <p:cNvSpPr>
            <a:spLocks noGrp="1"/>
          </p:cNvSpPr>
          <p:nvPr>
            <p:ph idx="1"/>
          </p:nvPr>
        </p:nvSpPr>
        <p:spPr/>
        <p:txBody>
          <a:bodyPr>
            <a:normAutofit fontScale="85000" lnSpcReduction="10000"/>
          </a:bodyPr>
          <a:lstStyle/>
          <a:p>
            <a:r>
              <a:rPr lang="en-US" dirty="0"/>
              <a:t>Step 1: Do your homework. </a:t>
            </a:r>
          </a:p>
          <a:p>
            <a:pPr lvl="1"/>
            <a:r>
              <a:rPr lang="en-US" dirty="0"/>
              <a:t>Find all of the client’s shelter stays and count up the number of months and episodes of homelessness in the last three years </a:t>
            </a:r>
            <a:r>
              <a:rPr lang="en-US" i="1" dirty="0"/>
              <a:t>before</a:t>
            </a:r>
            <a:r>
              <a:rPr lang="en-US" dirty="0"/>
              <a:t> meeting with the client, if possible. </a:t>
            </a:r>
          </a:p>
          <a:p>
            <a:r>
              <a:rPr lang="en-US" dirty="0"/>
              <a:t>Step 2: Meet with your client and ask where they were during their gaps in shelter stays.</a:t>
            </a:r>
          </a:p>
          <a:p>
            <a:r>
              <a:rPr lang="en-US" dirty="0"/>
              <a:t>Step 3: Document this information using the standardized PSH packet forms. </a:t>
            </a:r>
          </a:p>
          <a:p>
            <a:r>
              <a:rPr lang="en-US" dirty="0"/>
              <a:t>Step 4: Collect disability documentation, self-certification, and third-party verification forms if necessary. </a:t>
            </a:r>
          </a:p>
        </p:txBody>
      </p:sp>
    </p:spTree>
    <p:extLst>
      <p:ext uri="{BB962C8B-B14F-4D97-AF65-F5344CB8AC3E}">
        <p14:creationId xmlns:p14="http://schemas.microsoft.com/office/powerpoint/2010/main" val="3056803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0858-68E9-46DB-ACBB-45DE413B67BB}"/>
              </a:ext>
            </a:extLst>
          </p:cNvPr>
          <p:cNvSpPr>
            <a:spLocks noGrp="1"/>
          </p:cNvSpPr>
          <p:nvPr>
            <p:ph type="title"/>
          </p:nvPr>
        </p:nvSpPr>
        <p:spPr/>
        <p:txBody>
          <a:bodyPr/>
          <a:lstStyle/>
          <a:p>
            <a:r>
              <a:rPr lang="en-US" dirty="0"/>
              <a:t>PSH Assessment Packet</a:t>
            </a:r>
          </a:p>
        </p:txBody>
      </p:sp>
      <p:sp>
        <p:nvSpPr>
          <p:cNvPr id="3" name="Content Placeholder 2">
            <a:extLst>
              <a:ext uri="{FF2B5EF4-FFF2-40B4-BE49-F238E27FC236}">
                <a16:creationId xmlns:a16="http://schemas.microsoft.com/office/drawing/2014/main" id="{41FE50B9-4E0D-491A-8DA3-DA96ED1274E9}"/>
              </a:ext>
            </a:extLst>
          </p:cNvPr>
          <p:cNvSpPr>
            <a:spLocks noGrp="1"/>
          </p:cNvSpPr>
          <p:nvPr>
            <p:ph idx="1"/>
          </p:nvPr>
        </p:nvSpPr>
        <p:spPr/>
        <p:txBody>
          <a:bodyPr>
            <a:normAutofit fontScale="92500"/>
          </a:bodyPr>
          <a:lstStyle/>
          <a:p>
            <a:r>
              <a:rPr lang="en-US" dirty="0"/>
              <a:t>Disability Documentation</a:t>
            </a:r>
          </a:p>
          <a:p>
            <a:pPr lvl="1"/>
            <a:r>
              <a:rPr lang="en-US" dirty="0"/>
              <a:t>HHC Disability Verification form</a:t>
            </a:r>
          </a:p>
          <a:p>
            <a:pPr lvl="1"/>
            <a:r>
              <a:rPr lang="en-US" dirty="0"/>
              <a:t>SSA Award Letter</a:t>
            </a:r>
          </a:p>
          <a:p>
            <a:pPr lvl="1"/>
            <a:r>
              <a:rPr lang="en-US" dirty="0"/>
              <a:t>Other documentation signed by a health professional qualified to diagnose that disability in NYS</a:t>
            </a:r>
          </a:p>
          <a:p>
            <a:r>
              <a:rPr lang="en-US" dirty="0"/>
              <a:t>Length of Time Documentation</a:t>
            </a:r>
          </a:p>
          <a:p>
            <a:pPr lvl="1"/>
            <a:r>
              <a:rPr lang="en-US" dirty="0"/>
              <a:t>HMIS Entry/Exit Page</a:t>
            </a:r>
          </a:p>
          <a:p>
            <a:pPr lvl="1"/>
            <a:r>
              <a:rPr lang="en-US" dirty="0"/>
              <a:t>Third-Party Verification</a:t>
            </a:r>
          </a:p>
          <a:p>
            <a:pPr lvl="1"/>
            <a:r>
              <a:rPr lang="en-US" dirty="0"/>
              <a:t>Self-Certification</a:t>
            </a:r>
          </a:p>
          <a:p>
            <a:endParaRPr lang="en-US" dirty="0"/>
          </a:p>
          <a:p>
            <a:endParaRPr lang="en-US" dirty="0"/>
          </a:p>
        </p:txBody>
      </p:sp>
    </p:spTree>
    <p:extLst>
      <p:ext uri="{BB962C8B-B14F-4D97-AF65-F5344CB8AC3E}">
        <p14:creationId xmlns:p14="http://schemas.microsoft.com/office/powerpoint/2010/main" val="3902160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D95B-82F4-4B46-BA3E-2FD07F01DC3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A8B627-1362-4CDA-AE29-F7682E62C90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13B676A-7BEF-43BE-967F-70884F170659}"/>
              </a:ext>
            </a:extLst>
          </p:cNvPr>
          <p:cNvPicPr>
            <a:picLocks noChangeAspect="1"/>
          </p:cNvPicPr>
          <p:nvPr/>
        </p:nvPicPr>
        <p:blipFill>
          <a:blip r:embed="rId2"/>
          <a:stretch>
            <a:fillRect/>
          </a:stretch>
        </p:blipFill>
        <p:spPr>
          <a:xfrm>
            <a:off x="148188" y="1274619"/>
            <a:ext cx="8847623" cy="4851544"/>
          </a:xfrm>
          <a:prstGeom prst="rect">
            <a:avLst/>
          </a:prstGeom>
        </p:spPr>
      </p:pic>
      <p:cxnSp>
        <p:nvCxnSpPr>
          <p:cNvPr id="7" name="Straight Arrow Connector 6">
            <a:extLst>
              <a:ext uri="{FF2B5EF4-FFF2-40B4-BE49-F238E27FC236}">
                <a16:creationId xmlns:a16="http://schemas.microsoft.com/office/drawing/2014/main" id="{48BC8CFB-2DAC-4DD7-897C-3194242AF396}"/>
              </a:ext>
            </a:extLst>
          </p:cNvPr>
          <p:cNvCxnSpPr>
            <a:cxnSpLocks/>
          </p:cNvCxnSpPr>
          <p:nvPr/>
        </p:nvCxnSpPr>
        <p:spPr>
          <a:xfrm flipH="1">
            <a:off x="4038600" y="3276600"/>
            <a:ext cx="533400" cy="1371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CE7DB3F-D32A-4E2E-8654-31FBD8234226}"/>
              </a:ext>
            </a:extLst>
          </p:cNvPr>
          <p:cNvSpPr txBox="1"/>
          <p:nvPr/>
        </p:nvSpPr>
        <p:spPr>
          <a:xfrm>
            <a:off x="4593770" y="2630269"/>
            <a:ext cx="2950030" cy="954107"/>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800" dirty="0"/>
              <a:t>Your information goes here</a:t>
            </a:r>
          </a:p>
        </p:txBody>
      </p:sp>
    </p:spTree>
    <p:extLst>
      <p:ext uri="{BB962C8B-B14F-4D97-AF65-F5344CB8AC3E}">
        <p14:creationId xmlns:p14="http://schemas.microsoft.com/office/powerpoint/2010/main" val="239121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0F2B9-E6C7-4758-9E20-77B8F037CE8F}"/>
              </a:ext>
            </a:extLst>
          </p:cNvPr>
          <p:cNvPicPr>
            <a:picLocks noChangeAspect="1"/>
          </p:cNvPicPr>
          <p:nvPr/>
        </p:nvPicPr>
        <p:blipFill>
          <a:blip r:embed="rId2"/>
          <a:stretch>
            <a:fillRect/>
          </a:stretch>
        </p:blipFill>
        <p:spPr>
          <a:xfrm>
            <a:off x="1981200" y="173733"/>
            <a:ext cx="6934200" cy="6402702"/>
          </a:xfrm>
          <a:prstGeom prst="rect">
            <a:avLst/>
          </a:prstGeom>
        </p:spPr>
      </p:pic>
      <p:sp>
        <p:nvSpPr>
          <p:cNvPr id="6" name="Left Brace 5">
            <a:extLst>
              <a:ext uri="{FF2B5EF4-FFF2-40B4-BE49-F238E27FC236}">
                <a16:creationId xmlns:a16="http://schemas.microsoft.com/office/drawing/2014/main" id="{EFF97D37-BCCF-4A25-AC47-61843A6A66F4}"/>
              </a:ext>
            </a:extLst>
          </p:cNvPr>
          <p:cNvSpPr/>
          <p:nvPr/>
        </p:nvSpPr>
        <p:spPr>
          <a:xfrm>
            <a:off x="1828800" y="609600"/>
            <a:ext cx="1524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C4B874AA-2F7D-4B26-8583-E5A7C57B5354}"/>
              </a:ext>
            </a:extLst>
          </p:cNvPr>
          <p:cNvSpPr txBox="1">
            <a:spLocks/>
          </p:cNvSpPr>
          <p:nvPr/>
        </p:nvSpPr>
        <p:spPr>
          <a:xfrm>
            <a:off x="209550" y="3429000"/>
            <a:ext cx="1600200" cy="4884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t>Ensure at least one is checked</a:t>
            </a:r>
          </a:p>
        </p:txBody>
      </p:sp>
      <p:sp>
        <p:nvSpPr>
          <p:cNvPr id="9" name="Left Brace 8">
            <a:extLst>
              <a:ext uri="{FF2B5EF4-FFF2-40B4-BE49-F238E27FC236}">
                <a16:creationId xmlns:a16="http://schemas.microsoft.com/office/drawing/2014/main" id="{B3D4A5C7-03E3-4E1C-8DE7-3717AF31BB4F}"/>
              </a:ext>
            </a:extLst>
          </p:cNvPr>
          <p:cNvSpPr/>
          <p:nvPr/>
        </p:nvSpPr>
        <p:spPr>
          <a:xfrm>
            <a:off x="1676400" y="3429000"/>
            <a:ext cx="342900" cy="1371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AA5EC462-7AD0-4E26-B33A-70DB76CC47D3}"/>
              </a:ext>
            </a:extLst>
          </p:cNvPr>
          <p:cNvSpPr/>
          <p:nvPr/>
        </p:nvSpPr>
        <p:spPr>
          <a:xfrm>
            <a:off x="1638300" y="5004190"/>
            <a:ext cx="342900" cy="1371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A7E2DE8-D912-4D6D-838F-2BFAB626A881}"/>
              </a:ext>
            </a:extLst>
          </p:cNvPr>
          <p:cNvSpPr txBox="1">
            <a:spLocks/>
          </p:cNvSpPr>
          <p:nvPr/>
        </p:nvSpPr>
        <p:spPr>
          <a:xfrm>
            <a:off x="247650" y="1324066"/>
            <a:ext cx="1600200" cy="4884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t>Ensure at least one is checked</a:t>
            </a:r>
          </a:p>
        </p:txBody>
      </p:sp>
      <p:sp>
        <p:nvSpPr>
          <p:cNvPr id="14" name="TextBox 13">
            <a:extLst>
              <a:ext uri="{FF2B5EF4-FFF2-40B4-BE49-F238E27FC236}">
                <a16:creationId xmlns:a16="http://schemas.microsoft.com/office/drawing/2014/main" id="{7D3825AA-5036-46A5-8314-3E05D62681BF}"/>
              </a:ext>
            </a:extLst>
          </p:cNvPr>
          <p:cNvSpPr txBox="1"/>
          <p:nvPr/>
        </p:nvSpPr>
        <p:spPr>
          <a:xfrm>
            <a:off x="209550" y="5105400"/>
            <a:ext cx="1466850" cy="1323439"/>
          </a:xfrm>
          <a:prstGeom prst="rect">
            <a:avLst/>
          </a:prstGeom>
          <a:noFill/>
        </p:spPr>
        <p:txBody>
          <a:bodyPr wrap="square" rtlCol="0">
            <a:spAutoFit/>
          </a:bodyPr>
          <a:lstStyle/>
          <a:p>
            <a:r>
              <a:rPr lang="en-US" sz="2000" dirty="0"/>
              <a:t>Health Care Provider Information Here</a:t>
            </a:r>
          </a:p>
        </p:txBody>
      </p:sp>
    </p:spTree>
    <p:extLst>
      <p:ext uri="{BB962C8B-B14F-4D97-AF65-F5344CB8AC3E}">
        <p14:creationId xmlns:p14="http://schemas.microsoft.com/office/powerpoint/2010/main" val="1143919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B6A5-6B5B-45C9-A6FD-E0F27F09ACB7}"/>
              </a:ext>
            </a:extLst>
          </p:cNvPr>
          <p:cNvSpPr>
            <a:spLocks noGrp="1"/>
          </p:cNvSpPr>
          <p:nvPr>
            <p:ph type="title"/>
          </p:nvPr>
        </p:nvSpPr>
        <p:spPr/>
        <p:txBody>
          <a:bodyPr>
            <a:normAutofit fontScale="90000"/>
          </a:bodyPr>
          <a:lstStyle/>
          <a:p>
            <a:r>
              <a:rPr lang="en-US"/>
              <a:t>Third-Party Verification Of Homelessness</a:t>
            </a:r>
            <a:endParaRPr lang="en-US" dirty="0"/>
          </a:p>
        </p:txBody>
      </p:sp>
      <p:sp>
        <p:nvSpPr>
          <p:cNvPr id="3" name="Content Placeholder 2">
            <a:extLst>
              <a:ext uri="{FF2B5EF4-FFF2-40B4-BE49-F238E27FC236}">
                <a16:creationId xmlns:a16="http://schemas.microsoft.com/office/drawing/2014/main" id="{4E48F6AA-3D40-4855-BA2D-43F22FB5F78D}"/>
              </a:ext>
            </a:extLst>
          </p:cNvPr>
          <p:cNvSpPr>
            <a:spLocks noGrp="1"/>
          </p:cNvSpPr>
          <p:nvPr>
            <p:ph idx="1"/>
          </p:nvPr>
        </p:nvSpPr>
        <p:spPr>
          <a:xfrm>
            <a:off x="419100" y="1676400"/>
            <a:ext cx="8305800" cy="4449763"/>
          </a:xfrm>
        </p:spPr>
        <p:txBody>
          <a:bodyPr>
            <a:normAutofit fontScale="70000" lnSpcReduction="20000"/>
          </a:bodyPr>
          <a:lstStyle/>
          <a:p>
            <a:r>
              <a:rPr lang="en-US" dirty="0"/>
              <a:t>“Third party” means not the client or the PSH project. </a:t>
            </a:r>
          </a:p>
          <a:p>
            <a:r>
              <a:rPr lang="en-US" dirty="0"/>
              <a:t>Should be able to describe instances where the person was seen in a literally homeless situation at least once in each month verified. </a:t>
            </a:r>
          </a:p>
          <a:p>
            <a:r>
              <a:rPr lang="en-US" dirty="0"/>
              <a:t>Acceptable: “The Helpers Outreach team visited Bill’s encampment next to the railroad crossing at West Genesee St and Erie Boulevard West on the following dates: 1/9/2020, 4/7/2020, 7/1/2020”</a:t>
            </a:r>
          </a:p>
          <a:p>
            <a:r>
              <a:rPr lang="en-US" dirty="0"/>
              <a:t>Unacceptable: “I, Fred Hintz, attendant at West Genesee Byrne Dairy, have known Bill to be continuously homeless in the west side of Syracuse for the last 5 years from 2016 to the present.” </a:t>
            </a:r>
          </a:p>
          <a:p>
            <a:pPr lvl="1"/>
            <a:r>
              <a:rPr lang="en-US" dirty="0"/>
              <a:t>Why? No specific location, No specific dates (gas station attendants or other community members are OK, if they saw the client’s nighttime sleeping location). </a:t>
            </a:r>
          </a:p>
        </p:txBody>
      </p:sp>
    </p:spTree>
    <p:extLst>
      <p:ext uri="{BB962C8B-B14F-4D97-AF65-F5344CB8AC3E}">
        <p14:creationId xmlns:p14="http://schemas.microsoft.com/office/powerpoint/2010/main" val="279439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5A0C-8359-4798-BD73-DF172CC71835}"/>
              </a:ext>
            </a:extLst>
          </p:cNvPr>
          <p:cNvSpPr>
            <a:spLocks noGrp="1"/>
          </p:cNvSpPr>
          <p:nvPr>
            <p:ph type="title"/>
          </p:nvPr>
        </p:nvSpPr>
        <p:spPr/>
        <p:txBody>
          <a:bodyPr/>
          <a:lstStyle/>
          <a:p>
            <a:r>
              <a:rPr lang="en-US" dirty="0"/>
              <a:t>What is Coordinated Entry?</a:t>
            </a:r>
          </a:p>
        </p:txBody>
      </p:sp>
      <p:sp>
        <p:nvSpPr>
          <p:cNvPr id="3" name="Content Placeholder 2">
            <a:extLst>
              <a:ext uri="{FF2B5EF4-FFF2-40B4-BE49-F238E27FC236}">
                <a16:creationId xmlns:a16="http://schemas.microsoft.com/office/drawing/2014/main" id="{E1B6EBAB-6B28-4D72-9414-C7561FDD7DE3}"/>
              </a:ext>
            </a:extLst>
          </p:cNvPr>
          <p:cNvSpPr>
            <a:spLocks noGrp="1"/>
          </p:cNvSpPr>
          <p:nvPr>
            <p:ph idx="1"/>
          </p:nvPr>
        </p:nvSpPr>
        <p:spPr/>
        <p:txBody>
          <a:bodyPr/>
          <a:lstStyle/>
          <a:p>
            <a:r>
              <a:rPr lang="en-US" dirty="0"/>
              <a:t>Coordinated Entry describes how our community </a:t>
            </a:r>
          </a:p>
          <a:p>
            <a:pPr lvl="1"/>
            <a:r>
              <a:rPr lang="en-US" dirty="0"/>
              <a:t>Assesses</a:t>
            </a:r>
          </a:p>
          <a:p>
            <a:pPr marL="457200" lvl="1" indent="0">
              <a:buNone/>
            </a:pPr>
            <a:endParaRPr lang="en-US" dirty="0"/>
          </a:p>
          <a:p>
            <a:pPr lvl="1"/>
            <a:r>
              <a:rPr lang="en-US" dirty="0"/>
              <a:t>Prioritizes</a:t>
            </a:r>
          </a:p>
          <a:p>
            <a:pPr marL="457200" lvl="1" indent="0">
              <a:buNone/>
            </a:pPr>
            <a:endParaRPr lang="en-US" dirty="0"/>
          </a:p>
          <a:p>
            <a:pPr lvl="1"/>
            <a:r>
              <a:rPr lang="en-US" dirty="0"/>
              <a:t>Refers </a:t>
            </a:r>
          </a:p>
          <a:p>
            <a:pPr lvl="2"/>
            <a:r>
              <a:rPr lang="en-US" dirty="0"/>
              <a:t>People experiencing homelessness to </a:t>
            </a:r>
          </a:p>
          <a:p>
            <a:pPr lvl="2"/>
            <a:r>
              <a:rPr lang="en-US" dirty="0"/>
              <a:t>Housing assistance resources. </a:t>
            </a:r>
          </a:p>
        </p:txBody>
      </p:sp>
      <p:pic>
        <p:nvPicPr>
          <p:cNvPr id="5" name="Graphic 4" descr="Magnifying glass with solid fill">
            <a:extLst>
              <a:ext uri="{FF2B5EF4-FFF2-40B4-BE49-F238E27FC236}">
                <a16:creationId xmlns:a16="http://schemas.microsoft.com/office/drawing/2014/main" id="{F7F52515-47A9-4893-952E-DFF989D85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4242" y="2606675"/>
            <a:ext cx="914400" cy="914400"/>
          </a:xfrm>
          <a:prstGeom prst="rect">
            <a:avLst/>
          </a:prstGeom>
        </p:spPr>
      </p:pic>
      <p:pic>
        <p:nvPicPr>
          <p:cNvPr id="7" name="Graphic 6" descr="Priorities with solid fill">
            <a:extLst>
              <a:ext uri="{FF2B5EF4-FFF2-40B4-BE49-F238E27FC236}">
                <a16:creationId xmlns:a16="http://schemas.microsoft.com/office/drawing/2014/main" id="{B183F824-C624-45E7-B028-27AD9D61EB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4948" y="3486547"/>
            <a:ext cx="914400" cy="914400"/>
          </a:xfrm>
          <a:prstGeom prst="rect">
            <a:avLst/>
          </a:prstGeom>
        </p:spPr>
      </p:pic>
      <p:pic>
        <p:nvPicPr>
          <p:cNvPr id="9" name="Graphic 8" descr="Priorities with solid fill">
            <a:extLst>
              <a:ext uri="{FF2B5EF4-FFF2-40B4-BE49-F238E27FC236}">
                <a16:creationId xmlns:a16="http://schemas.microsoft.com/office/drawing/2014/main" id="{07399EF5-57DE-479A-8158-FABFBFF4AD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745853" y="3486547"/>
            <a:ext cx="914400" cy="914400"/>
          </a:xfrm>
          <a:prstGeom prst="rect">
            <a:avLst/>
          </a:prstGeom>
        </p:spPr>
      </p:pic>
      <p:pic>
        <p:nvPicPr>
          <p:cNvPr id="11" name="Graphic 10" descr="Email with solid fill">
            <a:extLst>
              <a:ext uri="{FF2B5EF4-FFF2-40B4-BE49-F238E27FC236}">
                <a16:creationId xmlns:a16="http://schemas.microsoft.com/office/drawing/2014/main" id="{170E5434-0B3A-458D-B5CA-7C61DF4875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99595" y="4366419"/>
            <a:ext cx="914400" cy="914400"/>
          </a:xfrm>
          <a:prstGeom prst="rect">
            <a:avLst/>
          </a:prstGeom>
        </p:spPr>
      </p:pic>
      <p:pic>
        <p:nvPicPr>
          <p:cNvPr id="13" name="Graphic 12" descr="Home with solid fill">
            <a:extLst>
              <a:ext uri="{FF2B5EF4-FFF2-40B4-BE49-F238E27FC236}">
                <a16:creationId xmlns:a16="http://schemas.microsoft.com/office/drawing/2014/main" id="{8A8AD967-C5C3-4876-A71C-061794DE9F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0400" y="5177559"/>
            <a:ext cx="914400" cy="914400"/>
          </a:xfrm>
          <a:prstGeom prst="rect">
            <a:avLst/>
          </a:prstGeom>
        </p:spPr>
      </p:pic>
    </p:spTree>
    <p:extLst>
      <p:ext uri="{BB962C8B-B14F-4D97-AF65-F5344CB8AC3E}">
        <p14:creationId xmlns:p14="http://schemas.microsoft.com/office/powerpoint/2010/main" val="3073832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290290-ADA3-46C9-9D23-DA47B9812521}"/>
              </a:ext>
            </a:extLst>
          </p:cNvPr>
          <p:cNvPicPr>
            <a:picLocks noChangeAspect="1"/>
          </p:cNvPicPr>
          <p:nvPr/>
        </p:nvPicPr>
        <p:blipFill>
          <a:blip r:embed="rId2"/>
          <a:stretch>
            <a:fillRect/>
          </a:stretch>
        </p:blipFill>
        <p:spPr>
          <a:xfrm>
            <a:off x="2514600" y="76200"/>
            <a:ext cx="5921754" cy="6858000"/>
          </a:xfrm>
          <a:prstGeom prst="rect">
            <a:avLst/>
          </a:prstGeom>
        </p:spPr>
      </p:pic>
      <p:sp>
        <p:nvSpPr>
          <p:cNvPr id="8" name="TextBox 7">
            <a:extLst>
              <a:ext uri="{FF2B5EF4-FFF2-40B4-BE49-F238E27FC236}">
                <a16:creationId xmlns:a16="http://schemas.microsoft.com/office/drawing/2014/main" id="{BCA26426-8938-4316-840F-3B00004EF7F5}"/>
              </a:ext>
            </a:extLst>
          </p:cNvPr>
          <p:cNvSpPr txBox="1"/>
          <p:nvPr/>
        </p:nvSpPr>
        <p:spPr>
          <a:xfrm>
            <a:off x="152400" y="609600"/>
            <a:ext cx="1828800" cy="923330"/>
          </a:xfrm>
          <a:prstGeom prst="rect">
            <a:avLst/>
          </a:prstGeom>
          <a:noFill/>
        </p:spPr>
        <p:txBody>
          <a:bodyPr wrap="square" rtlCol="0">
            <a:spAutoFit/>
          </a:bodyPr>
          <a:lstStyle/>
          <a:p>
            <a:r>
              <a:rPr lang="en-US" dirty="0"/>
              <a:t>Time Periods Requested by case manager</a:t>
            </a:r>
          </a:p>
        </p:txBody>
      </p:sp>
      <p:sp>
        <p:nvSpPr>
          <p:cNvPr id="9" name="TextBox 8">
            <a:extLst>
              <a:ext uri="{FF2B5EF4-FFF2-40B4-BE49-F238E27FC236}">
                <a16:creationId xmlns:a16="http://schemas.microsoft.com/office/drawing/2014/main" id="{FB9061BD-9281-48AB-9708-15B595E8BAA3}"/>
              </a:ext>
            </a:extLst>
          </p:cNvPr>
          <p:cNvSpPr txBox="1"/>
          <p:nvPr/>
        </p:nvSpPr>
        <p:spPr>
          <a:xfrm>
            <a:off x="152400" y="3886200"/>
            <a:ext cx="1828800" cy="923330"/>
          </a:xfrm>
          <a:prstGeom prst="rect">
            <a:avLst/>
          </a:prstGeom>
          <a:noFill/>
        </p:spPr>
        <p:txBody>
          <a:bodyPr wrap="square" rtlCol="0">
            <a:spAutoFit/>
          </a:bodyPr>
          <a:lstStyle/>
          <a:p>
            <a:r>
              <a:rPr lang="en-US" dirty="0"/>
              <a:t>Living situations verified by Third Party</a:t>
            </a:r>
          </a:p>
        </p:txBody>
      </p:sp>
      <p:sp>
        <p:nvSpPr>
          <p:cNvPr id="10" name="Left Brace 9">
            <a:extLst>
              <a:ext uri="{FF2B5EF4-FFF2-40B4-BE49-F238E27FC236}">
                <a16:creationId xmlns:a16="http://schemas.microsoft.com/office/drawing/2014/main" id="{DB2551BC-FF37-46FF-AB0C-F723C802E6D3}"/>
              </a:ext>
            </a:extLst>
          </p:cNvPr>
          <p:cNvSpPr/>
          <p:nvPr/>
        </p:nvSpPr>
        <p:spPr>
          <a:xfrm>
            <a:off x="1981200" y="2667000"/>
            <a:ext cx="533400" cy="3733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8C07C03D-86E2-44AD-A221-7D7A487477CC}"/>
              </a:ext>
            </a:extLst>
          </p:cNvPr>
          <p:cNvSpPr/>
          <p:nvPr/>
        </p:nvSpPr>
        <p:spPr>
          <a:xfrm>
            <a:off x="2062843" y="76200"/>
            <a:ext cx="533400" cy="2133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93727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0EDB-AE62-40D5-B86F-20CD66AD9F1C}"/>
              </a:ext>
            </a:extLst>
          </p:cNvPr>
          <p:cNvSpPr>
            <a:spLocks noGrp="1"/>
          </p:cNvSpPr>
          <p:nvPr>
            <p:ph type="title"/>
          </p:nvPr>
        </p:nvSpPr>
        <p:spPr>
          <a:xfrm>
            <a:off x="320587" y="274638"/>
            <a:ext cx="8229600" cy="1143000"/>
          </a:xfrm>
        </p:spPr>
        <p:txBody>
          <a:bodyPr/>
          <a:lstStyle/>
          <a:p>
            <a:r>
              <a:rPr lang="en-US" dirty="0"/>
              <a:t>Should be filled out completely</a:t>
            </a:r>
          </a:p>
        </p:txBody>
      </p:sp>
      <p:sp>
        <p:nvSpPr>
          <p:cNvPr id="3" name="Content Placeholder 2">
            <a:extLst>
              <a:ext uri="{FF2B5EF4-FFF2-40B4-BE49-F238E27FC236}">
                <a16:creationId xmlns:a16="http://schemas.microsoft.com/office/drawing/2014/main" id="{F0BB3C70-E06E-4D6D-91FA-7EFA9FF06CD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2BD6753-CE55-480F-9932-FE81631B988F}"/>
              </a:ext>
            </a:extLst>
          </p:cNvPr>
          <p:cNvPicPr>
            <a:picLocks noChangeAspect="1"/>
          </p:cNvPicPr>
          <p:nvPr/>
        </p:nvPicPr>
        <p:blipFill>
          <a:blip r:embed="rId2"/>
          <a:stretch>
            <a:fillRect/>
          </a:stretch>
        </p:blipFill>
        <p:spPr>
          <a:xfrm>
            <a:off x="320587" y="1249362"/>
            <a:ext cx="8502825" cy="5334000"/>
          </a:xfrm>
          <a:prstGeom prst="rect">
            <a:avLst/>
          </a:prstGeom>
        </p:spPr>
      </p:pic>
    </p:spTree>
    <p:extLst>
      <p:ext uri="{BB962C8B-B14F-4D97-AF65-F5344CB8AC3E}">
        <p14:creationId xmlns:p14="http://schemas.microsoft.com/office/powerpoint/2010/main" val="661849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F15EAC-560F-487D-95D0-E87FAB6C6C85}"/>
              </a:ext>
            </a:extLst>
          </p:cNvPr>
          <p:cNvSpPr>
            <a:spLocks noGrp="1"/>
          </p:cNvSpPr>
          <p:nvPr>
            <p:ph type="title"/>
          </p:nvPr>
        </p:nvSpPr>
        <p:spPr>
          <a:xfrm>
            <a:off x="393555" y="620392"/>
            <a:ext cx="2856201" cy="5504688"/>
          </a:xfrm>
        </p:spPr>
        <p:txBody>
          <a:bodyPr>
            <a:normAutofit/>
          </a:bodyPr>
          <a:lstStyle/>
          <a:p>
            <a:r>
              <a:rPr lang="en-US" sz="4000">
                <a:solidFill>
                  <a:schemeClr val="bg1"/>
                </a:solidFill>
              </a:rPr>
              <a:t>Self-Certification / Breaks</a:t>
            </a:r>
          </a:p>
        </p:txBody>
      </p:sp>
      <p:graphicFrame>
        <p:nvGraphicFramePr>
          <p:cNvPr id="5" name="Content Placeholder 2">
            <a:extLst>
              <a:ext uri="{FF2B5EF4-FFF2-40B4-BE49-F238E27FC236}">
                <a16:creationId xmlns:a16="http://schemas.microsoft.com/office/drawing/2014/main" id="{C77054B5-A553-46AC-AE7B-E69548AED7B0}"/>
              </a:ext>
            </a:extLst>
          </p:cNvPr>
          <p:cNvGraphicFramePr>
            <a:graphicFrameLocks noGrp="1"/>
          </p:cNvGraphicFramePr>
          <p:nvPr>
            <p:ph idx="1"/>
            <p:extLst>
              <p:ext uri="{D42A27DB-BD31-4B8C-83A1-F6EECF244321}">
                <p14:modId xmlns:p14="http://schemas.microsoft.com/office/powerpoint/2010/main" val="2603567604"/>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725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D648F0-25C9-4A6D-AC4D-5C47A0993194}"/>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nSpc>
                <a:spcPct val="90000"/>
              </a:lnSpc>
            </a:pPr>
            <a:r>
              <a:rPr lang="en-US" sz="2600" kern="1200">
                <a:solidFill>
                  <a:srgbClr val="FFFFFF"/>
                </a:solidFill>
                <a:latin typeface="+mj-lt"/>
                <a:ea typeface="+mj-ea"/>
                <a:cs typeface="+mj-cs"/>
              </a:rPr>
              <a:t>Self-statement certification</a:t>
            </a:r>
          </a:p>
        </p:txBody>
      </p:sp>
      <p:pic>
        <p:nvPicPr>
          <p:cNvPr id="5" name="Content Placeholder 4">
            <a:extLst>
              <a:ext uri="{FF2B5EF4-FFF2-40B4-BE49-F238E27FC236}">
                <a16:creationId xmlns:a16="http://schemas.microsoft.com/office/drawing/2014/main" id="{40909AFB-440B-4E94-B343-9A7F4F316520}"/>
              </a:ext>
            </a:extLst>
          </p:cNvPr>
          <p:cNvPicPr>
            <a:picLocks noGrp="1" noChangeAspect="1"/>
          </p:cNvPicPr>
          <p:nvPr>
            <p:ph idx="1"/>
          </p:nvPr>
        </p:nvPicPr>
        <p:blipFill>
          <a:blip r:embed="rId2"/>
          <a:stretch>
            <a:fillRect/>
          </a:stretch>
        </p:blipFill>
        <p:spPr>
          <a:xfrm>
            <a:off x="4211495" y="643466"/>
            <a:ext cx="3828508" cy="5568739"/>
          </a:xfrm>
          <a:prstGeom prst="rect">
            <a:avLst/>
          </a:prstGeom>
        </p:spPr>
      </p:pic>
    </p:spTree>
    <p:extLst>
      <p:ext uri="{BB962C8B-B14F-4D97-AF65-F5344CB8AC3E}">
        <p14:creationId xmlns:p14="http://schemas.microsoft.com/office/powerpoint/2010/main" val="3500565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77F65-8900-41D8-B1F6-36B87CF17C3E}"/>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nSpc>
                <a:spcPct val="90000"/>
              </a:lnSpc>
            </a:pPr>
            <a:r>
              <a:rPr lang="en-US" sz="2400" kern="1200">
                <a:solidFill>
                  <a:srgbClr val="FFFFFF"/>
                </a:solidFill>
                <a:latin typeface="+mj-lt"/>
                <a:ea typeface="+mj-ea"/>
                <a:cs typeface="+mj-cs"/>
              </a:rPr>
              <a:t>Breaks in homelessness certification</a:t>
            </a:r>
          </a:p>
        </p:txBody>
      </p:sp>
      <p:pic>
        <p:nvPicPr>
          <p:cNvPr id="5" name="Content Placeholder 4">
            <a:extLst>
              <a:ext uri="{FF2B5EF4-FFF2-40B4-BE49-F238E27FC236}">
                <a16:creationId xmlns:a16="http://schemas.microsoft.com/office/drawing/2014/main" id="{742DF5E1-04E9-4405-8F60-906901E2A549}"/>
              </a:ext>
            </a:extLst>
          </p:cNvPr>
          <p:cNvPicPr>
            <a:picLocks noGrp="1" noChangeAspect="1"/>
          </p:cNvPicPr>
          <p:nvPr>
            <p:ph idx="1"/>
          </p:nvPr>
        </p:nvPicPr>
        <p:blipFill>
          <a:blip r:embed="rId2"/>
          <a:stretch>
            <a:fillRect/>
          </a:stretch>
        </p:blipFill>
        <p:spPr>
          <a:xfrm>
            <a:off x="3729324" y="358253"/>
            <a:ext cx="4114800" cy="6141494"/>
          </a:xfrm>
          <a:prstGeom prst="rect">
            <a:avLst/>
          </a:prstGeom>
        </p:spPr>
      </p:pic>
      <p:sp>
        <p:nvSpPr>
          <p:cNvPr id="6" name="Oval 5">
            <a:extLst>
              <a:ext uri="{FF2B5EF4-FFF2-40B4-BE49-F238E27FC236}">
                <a16:creationId xmlns:a16="http://schemas.microsoft.com/office/drawing/2014/main" id="{6250933B-DBE0-4A93-A40F-8C10723941F6}"/>
              </a:ext>
            </a:extLst>
          </p:cNvPr>
          <p:cNvSpPr/>
          <p:nvPr/>
        </p:nvSpPr>
        <p:spPr>
          <a:xfrm>
            <a:off x="5029200" y="522027"/>
            <a:ext cx="1371600"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4EC5247-913D-4F08-B2D3-8D54DC663898}"/>
              </a:ext>
            </a:extLst>
          </p:cNvPr>
          <p:cNvSpPr/>
          <p:nvPr/>
        </p:nvSpPr>
        <p:spPr>
          <a:xfrm>
            <a:off x="3277472" y="1752600"/>
            <a:ext cx="4533805"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48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9A0F0-3882-4E2C-9CB9-2E414884E535}"/>
              </a:ext>
            </a:extLst>
          </p:cNvPr>
          <p:cNvSpPr>
            <a:spLocks noGrp="1"/>
          </p:cNvSpPr>
          <p:nvPr>
            <p:ph type="title"/>
          </p:nvPr>
        </p:nvSpPr>
        <p:spPr/>
        <p:txBody>
          <a:bodyPr/>
          <a:lstStyle/>
          <a:p>
            <a:r>
              <a:rPr lang="en-US" dirty="0"/>
              <a:t>Client Preferences</a:t>
            </a:r>
          </a:p>
        </p:txBody>
      </p:sp>
      <p:sp>
        <p:nvSpPr>
          <p:cNvPr id="3" name="Content Placeholder 2">
            <a:extLst>
              <a:ext uri="{FF2B5EF4-FFF2-40B4-BE49-F238E27FC236}">
                <a16:creationId xmlns:a16="http://schemas.microsoft.com/office/drawing/2014/main" id="{782D8799-F422-442E-8695-D78082A06F79}"/>
              </a:ext>
            </a:extLst>
          </p:cNvPr>
          <p:cNvSpPr>
            <a:spLocks noGrp="1"/>
          </p:cNvSpPr>
          <p:nvPr>
            <p:ph idx="1"/>
          </p:nvPr>
        </p:nvSpPr>
        <p:spPr/>
        <p:txBody>
          <a:bodyPr>
            <a:normAutofit/>
          </a:bodyPr>
          <a:lstStyle/>
          <a:p>
            <a:r>
              <a:rPr lang="en-US" dirty="0"/>
              <a:t>Project Type (Question in HMIS)</a:t>
            </a:r>
          </a:p>
          <a:p>
            <a:pPr lvl="1"/>
            <a:r>
              <a:rPr lang="en-US" dirty="0"/>
              <a:t>Which project type is the client interested in? </a:t>
            </a:r>
          </a:p>
          <a:p>
            <a:pPr lvl="1"/>
            <a:r>
              <a:rPr lang="en-US" dirty="0"/>
              <a:t>ESG RRH, CoC RRH, or Permanent Supportive Housing</a:t>
            </a:r>
          </a:p>
          <a:p>
            <a:pPr lvl="1"/>
            <a:r>
              <a:rPr lang="en-US" dirty="0"/>
              <a:t>Primary way clients are sorted into referral lists.</a:t>
            </a:r>
          </a:p>
          <a:p>
            <a:pPr lvl="1"/>
            <a:r>
              <a:rPr lang="en-US" dirty="0"/>
              <a:t>Clients can choose multiple project types. </a:t>
            </a:r>
          </a:p>
        </p:txBody>
      </p:sp>
    </p:spTree>
    <p:extLst>
      <p:ext uri="{BB962C8B-B14F-4D97-AF65-F5344CB8AC3E}">
        <p14:creationId xmlns:p14="http://schemas.microsoft.com/office/powerpoint/2010/main" val="1148101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le of money&#10;&#10;Description automatically generated with low confidence">
            <a:extLst>
              <a:ext uri="{FF2B5EF4-FFF2-40B4-BE49-F238E27FC236}">
                <a16:creationId xmlns:a16="http://schemas.microsoft.com/office/drawing/2014/main" id="{0DB41A6E-F62B-4F5F-B84F-5442050353AF}"/>
              </a:ext>
            </a:extLst>
          </p:cNvPr>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0" y="0"/>
            <a:ext cx="10297056" cy="6858000"/>
          </a:xfrm>
          <a:prstGeom prst="rect">
            <a:avLst/>
          </a:prstGeom>
        </p:spPr>
      </p:pic>
      <p:sp>
        <p:nvSpPr>
          <p:cNvPr id="2" name="Title 1">
            <a:extLst>
              <a:ext uri="{FF2B5EF4-FFF2-40B4-BE49-F238E27FC236}">
                <a16:creationId xmlns:a16="http://schemas.microsoft.com/office/drawing/2014/main" id="{1B8B811D-3F88-4AC1-A67A-75C7A6DD0304}"/>
              </a:ext>
            </a:extLst>
          </p:cNvPr>
          <p:cNvSpPr>
            <a:spLocks noGrp="1"/>
          </p:cNvSpPr>
          <p:nvPr>
            <p:ph type="title"/>
          </p:nvPr>
        </p:nvSpPr>
        <p:spPr>
          <a:xfrm>
            <a:off x="457200" y="609600"/>
            <a:ext cx="8229600" cy="1143000"/>
          </a:xfrm>
        </p:spPr>
        <p:txBody>
          <a:bodyPr>
            <a:normAutofit fontScale="90000"/>
          </a:bodyPr>
          <a:lstStyle/>
          <a:p>
            <a:r>
              <a:rPr lang="en-US" dirty="0"/>
              <a:t>Which housing assistance programs accept referrals through coordinated entry?</a:t>
            </a:r>
          </a:p>
        </p:txBody>
      </p:sp>
      <p:sp>
        <p:nvSpPr>
          <p:cNvPr id="3" name="Content Placeholder 2">
            <a:extLst>
              <a:ext uri="{FF2B5EF4-FFF2-40B4-BE49-F238E27FC236}">
                <a16:creationId xmlns:a16="http://schemas.microsoft.com/office/drawing/2014/main" id="{379C9A7E-7814-444F-9D24-1C3042D02B91}"/>
              </a:ext>
            </a:extLst>
          </p:cNvPr>
          <p:cNvSpPr>
            <a:spLocks noGrp="1"/>
          </p:cNvSpPr>
          <p:nvPr>
            <p:ph idx="1"/>
          </p:nvPr>
        </p:nvSpPr>
        <p:spPr>
          <a:xfrm>
            <a:off x="457200" y="2133600"/>
            <a:ext cx="8229600" cy="4525963"/>
          </a:xfrm>
        </p:spPr>
        <p:txBody>
          <a:bodyPr/>
          <a:lstStyle/>
          <a:p>
            <a:r>
              <a:rPr lang="en-US" dirty="0"/>
              <a:t>Rapid Re-Housing</a:t>
            </a:r>
          </a:p>
          <a:p>
            <a:pPr lvl="1"/>
            <a:r>
              <a:rPr lang="en-US" dirty="0"/>
              <a:t>ESG/STEHP</a:t>
            </a:r>
          </a:p>
          <a:p>
            <a:pPr lvl="1"/>
            <a:r>
              <a:rPr lang="en-US" dirty="0"/>
              <a:t>CoC</a:t>
            </a:r>
          </a:p>
          <a:p>
            <a:r>
              <a:rPr lang="en-US" dirty="0"/>
              <a:t>Transitional Housing</a:t>
            </a:r>
          </a:p>
          <a:p>
            <a:r>
              <a:rPr lang="en-US" dirty="0"/>
              <a:t>Permanent Supportive Housing</a:t>
            </a:r>
          </a:p>
        </p:txBody>
      </p:sp>
    </p:spTree>
    <p:extLst>
      <p:ext uri="{BB962C8B-B14F-4D97-AF65-F5344CB8AC3E}">
        <p14:creationId xmlns:p14="http://schemas.microsoft.com/office/powerpoint/2010/main" val="3208940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3E23-6048-45AB-B829-7D27735C822E}"/>
              </a:ext>
            </a:extLst>
          </p:cNvPr>
          <p:cNvSpPr>
            <a:spLocks noGrp="1"/>
          </p:cNvSpPr>
          <p:nvPr>
            <p:ph type="title"/>
          </p:nvPr>
        </p:nvSpPr>
        <p:spPr/>
        <p:txBody>
          <a:bodyPr/>
          <a:lstStyle/>
          <a:p>
            <a:r>
              <a:rPr lang="en-US" dirty="0"/>
              <a:t>Project Types: Breakout activity</a:t>
            </a:r>
          </a:p>
        </p:txBody>
      </p:sp>
      <p:sp>
        <p:nvSpPr>
          <p:cNvPr id="3" name="Content Placeholder 2">
            <a:extLst>
              <a:ext uri="{FF2B5EF4-FFF2-40B4-BE49-F238E27FC236}">
                <a16:creationId xmlns:a16="http://schemas.microsoft.com/office/drawing/2014/main" id="{BFAD7018-D62B-4502-847D-FD9DA1C0B53B}"/>
              </a:ext>
            </a:extLst>
          </p:cNvPr>
          <p:cNvSpPr>
            <a:spLocks noGrp="1"/>
          </p:cNvSpPr>
          <p:nvPr>
            <p:ph idx="1"/>
          </p:nvPr>
        </p:nvSpPr>
        <p:spPr/>
        <p:txBody>
          <a:bodyPr>
            <a:normAutofit fontScale="92500" lnSpcReduction="20000"/>
          </a:bodyPr>
          <a:lstStyle/>
          <a:p>
            <a:r>
              <a:rPr lang="en-US" dirty="0"/>
              <a:t>In a small group, describe each of the types of housing available through coordinated entry</a:t>
            </a:r>
          </a:p>
          <a:p>
            <a:r>
              <a:rPr lang="en-US" dirty="0"/>
              <a:t>Write out the following for your assigned project type:</a:t>
            </a:r>
          </a:p>
          <a:p>
            <a:pPr lvl="1"/>
            <a:r>
              <a:rPr lang="en-US" dirty="0"/>
              <a:t>Who is eligible for this project?</a:t>
            </a:r>
          </a:p>
          <a:p>
            <a:pPr lvl="1"/>
            <a:r>
              <a:rPr lang="en-US" dirty="0"/>
              <a:t>What kind of assistance is available? </a:t>
            </a:r>
          </a:p>
          <a:p>
            <a:pPr lvl="1"/>
            <a:r>
              <a:rPr lang="en-US" dirty="0"/>
              <a:t>How long can someone receive this assistance?</a:t>
            </a:r>
          </a:p>
          <a:p>
            <a:pPr lvl="1"/>
            <a:r>
              <a:rPr lang="en-US" dirty="0"/>
              <a:t>Where can you live if you sign up for this program?</a:t>
            </a:r>
          </a:p>
          <a:p>
            <a:pPr lvl="1"/>
            <a:r>
              <a:rPr lang="en-US" dirty="0"/>
              <a:t>(For PSH) How is PSH different from HUD RAP? </a:t>
            </a:r>
          </a:p>
          <a:p>
            <a:pPr lvl="1"/>
            <a:r>
              <a:rPr lang="en-US" dirty="0"/>
              <a:t>Other questions clients have asked you about this project type</a:t>
            </a:r>
          </a:p>
        </p:txBody>
      </p:sp>
    </p:spTree>
    <p:extLst>
      <p:ext uri="{BB962C8B-B14F-4D97-AF65-F5344CB8AC3E}">
        <p14:creationId xmlns:p14="http://schemas.microsoft.com/office/powerpoint/2010/main" val="594280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915" y="1828800"/>
            <a:ext cx="8229600" cy="4525963"/>
          </a:xfrm>
          <a:noFill/>
        </p:spPr>
        <p:txBody>
          <a:bodyPr>
            <a:normAutofit/>
          </a:bodyPr>
          <a:lstStyle/>
          <a:p>
            <a:r>
              <a:rPr lang="en-US" dirty="0"/>
              <a:t>ESG/STEHP Rapid Re-Housing </a:t>
            </a:r>
          </a:p>
          <a:p>
            <a:r>
              <a:rPr lang="en-US" dirty="0"/>
              <a:t>CoC Rapid Re-Housing</a:t>
            </a:r>
          </a:p>
          <a:p>
            <a:r>
              <a:rPr lang="en-US" dirty="0"/>
              <a:t>Transitional Housing</a:t>
            </a:r>
          </a:p>
          <a:p>
            <a:r>
              <a:rPr lang="en-US" dirty="0"/>
              <a:t>Permanent Supportive Housing</a:t>
            </a:r>
          </a:p>
        </p:txBody>
      </p:sp>
      <p:sp>
        <p:nvSpPr>
          <p:cNvPr id="4" name="AutoShape 2" descr="Image result for littl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1200" y="304800"/>
            <a:ext cx="8229600" cy="1143000"/>
          </a:xfrm>
        </p:spPr>
        <p:txBody>
          <a:bodyPr/>
          <a:lstStyle/>
          <a:p>
            <a:r>
              <a:rPr lang="en-US" dirty="0"/>
              <a:t>Types of Projects</a:t>
            </a:r>
          </a:p>
        </p:txBody>
      </p:sp>
    </p:spTree>
    <p:extLst>
      <p:ext uri="{BB962C8B-B14F-4D97-AF65-F5344CB8AC3E}">
        <p14:creationId xmlns:p14="http://schemas.microsoft.com/office/powerpoint/2010/main" val="1007166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ADCD-4634-4397-B6E3-00E5BD4C5AF4}"/>
              </a:ext>
            </a:extLst>
          </p:cNvPr>
          <p:cNvSpPr>
            <a:spLocks noGrp="1"/>
          </p:cNvSpPr>
          <p:nvPr>
            <p:ph type="title"/>
          </p:nvPr>
        </p:nvSpPr>
        <p:spPr/>
        <p:txBody>
          <a:bodyPr/>
          <a:lstStyle/>
          <a:p>
            <a:r>
              <a:rPr lang="en-US" dirty="0"/>
              <a:t>“Set up for failure”</a:t>
            </a:r>
          </a:p>
        </p:txBody>
      </p:sp>
      <p:sp>
        <p:nvSpPr>
          <p:cNvPr id="3" name="Content Placeholder 2">
            <a:extLst>
              <a:ext uri="{FF2B5EF4-FFF2-40B4-BE49-F238E27FC236}">
                <a16:creationId xmlns:a16="http://schemas.microsoft.com/office/drawing/2014/main" id="{41BCF0D7-4F05-44BD-8A88-38037E0D79BC}"/>
              </a:ext>
            </a:extLst>
          </p:cNvPr>
          <p:cNvSpPr>
            <a:spLocks noGrp="1"/>
          </p:cNvSpPr>
          <p:nvPr>
            <p:ph idx="1"/>
          </p:nvPr>
        </p:nvSpPr>
        <p:spPr/>
        <p:txBody>
          <a:bodyPr>
            <a:normAutofit/>
          </a:bodyPr>
          <a:lstStyle/>
          <a:p>
            <a:r>
              <a:rPr lang="en-US" dirty="0"/>
              <a:t>What percentage of people who enroll in Rapid Rehousing exit to permanent housing destinations in our </a:t>
            </a:r>
            <a:r>
              <a:rPr lang="en-US" dirty="0" err="1"/>
              <a:t>CoC</a:t>
            </a:r>
            <a:r>
              <a:rPr lang="en-US" dirty="0"/>
              <a:t>?</a:t>
            </a:r>
          </a:p>
          <a:p>
            <a:r>
              <a:rPr lang="en-US" dirty="0"/>
              <a:t>88%</a:t>
            </a:r>
          </a:p>
          <a:p>
            <a:r>
              <a:rPr lang="en-US" dirty="0"/>
              <a:t>What percentage return to homelessness within 6 months after a successful exit?</a:t>
            </a:r>
          </a:p>
          <a:p>
            <a:r>
              <a:rPr lang="en-US" dirty="0"/>
              <a:t>17% in 6 months</a:t>
            </a:r>
          </a:p>
          <a:p>
            <a:r>
              <a:rPr lang="en-US" dirty="0"/>
              <a:t>28% in 2 years</a:t>
            </a:r>
          </a:p>
        </p:txBody>
      </p:sp>
    </p:spTree>
    <p:extLst>
      <p:ext uri="{BB962C8B-B14F-4D97-AF65-F5344CB8AC3E}">
        <p14:creationId xmlns:p14="http://schemas.microsoft.com/office/powerpoint/2010/main" val="337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971800"/>
            <a:ext cx="8229600" cy="3154363"/>
          </a:xfrm>
        </p:spPr>
        <p:txBody>
          <a:bodyPr>
            <a:normAutofit/>
          </a:bodyPr>
          <a:lstStyle/>
          <a:p>
            <a:r>
              <a:rPr lang="en-US" dirty="0"/>
              <a:t>Literally Homeless</a:t>
            </a:r>
          </a:p>
          <a:p>
            <a:pPr lvl="1"/>
            <a:r>
              <a:rPr lang="en-US" dirty="0"/>
              <a:t>Individual or family who lacks a </a:t>
            </a:r>
            <a:r>
              <a:rPr lang="en-US" b="1" dirty="0"/>
              <a:t>fixed, regular, and adequate</a:t>
            </a:r>
            <a:r>
              <a:rPr lang="en-US" dirty="0"/>
              <a:t> nighttime residence</a:t>
            </a:r>
          </a:p>
          <a:p>
            <a:pPr lvl="1"/>
            <a:r>
              <a:rPr lang="en-US" dirty="0" err="1"/>
              <a:t>CoC</a:t>
            </a:r>
            <a:r>
              <a:rPr lang="en-US" dirty="0"/>
              <a:t> and ESG PSH and RRH programs are for these people</a:t>
            </a:r>
          </a:p>
          <a:p>
            <a:pPr marL="457200" lvl="1" indent="0">
              <a:buNone/>
            </a:pPr>
            <a:endParaRPr lang="en-US" dirty="0"/>
          </a:p>
          <a:p>
            <a:endParaRPr lang="en-US" dirty="0"/>
          </a:p>
        </p:txBody>
      </p:sp>
      <p:pic>
        <p:nvPicPr>
          <p:cNvPr id="3080" name="Picture 8" descr="Image result for hou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04800"/>
            <a:ext cx="4086225" cy="229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11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endParaRPr lang="en-US" dirty="0"/>
          </a:p>
        </p:txBody>
      </p:sp>
      <p:pic>
        <p:nvPicPr>
          <p:cNvPr id="1028" name="Picture 4">
            <a:extLst>
              <a:ext uri="{FF2B5EF4-FFF2-40B4-BE49-F238E27FC236}">
                <a16:creationId xmlns:a16="http://schemas.microsoft.com/office/drawing/2014/main" id="{EB839C71-803D-442E-B2D5-E56873222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9982200" cy="998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3A1ED9-EB48-48E7-9287-D1BEA2FF4BA1}"/>
              </a:ext>
            </a:extLst>
          </p:cNvPr>
          <p:cNvSpPr txBox="1"/>
          <p:nvPr/>
        </p:nvSpPr>
        <p:spPr>
          <a:xfrm>
            <a:off x="1504167" y="609600"/>
            <a:ext cx="6934200" cy="830997"/>
          </a:xfrm>
          <a:prstGeom prst="rect">
            <a:avLst/>
          </a:prstGeom>
          <a:noFill/>
        </p:spPr>
        <p:txBody>
          <a:bodyPr wrap="square" rtlCol="0">
            <a:spAutoFit/>
          </a:bodyPr>
          <a:lstStyle/>
          <a:p>
            <a:pPr algn="ctr"/>
            <a:r>
              <a:rPr lang="en-US" sz="4800" dirty="0">
                <a:solidFill>
                  <a:schemeClr val="bg1"/>
                </a:solidFill>
              </a:rPr>
              <a:t>Quiz</a:t>
            </a:r>
          </a:p>
        </p:txBody>
      </p:sp>
    </p:spTree>
    <p:extLst>
      <p:ext uri="{BB962C8B-B14F-4D97-AF65-F5344CB8AC3E}">
        <p14:creationId xmlns:p14="http://schemas.microsoft.com/office/powerpoint/2010/main" val="2786048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51D3-A75D-407F-9C78-8B05CB64222A}"/>
              </a:ext>
            </a:extLst>
          </p:cNvPr>
          <p:cNvSpPr>
            <a:spLocks noGrp="1"/>
          </p:cNvSpPr>
          <p:nvPr>
            <p:ph type="title"/>
          </p:nvPr>
        </p:nvSpPr>
        <p:spPr/>
        <p:txBody>
          <a:bodyPr/>
          <a:lstStyle/>
          <a:p>
            <a:r>
              <a:rPr lang="en-US" dirty="0"/>
              <a:t>Q1</a:t>
            </a:r>
          </a:p>
        </p:txBody>
      </p:sp>
      <p:sp>
        <p:nvSpPr>
          <p:cNvPr id="3" name="Content Placeholder 2">
            <a:extLst>
              <a:ext uri="{FF2B5EF4-FFF2-40B4-BE49-F238E27FC236}">
                <a16:creationId xmlns:a16="http://schemas.microsoft.com/office/drawing/2014/main" id="{0E22A4E4-4B87-462F-A8B7-3B86059FC96F}"/>
              </a:ext>
            </a:extLst>
          </p:cNvPr>
          <p:cNvSpPr>
            <a:spLocks noGrp="1"/>
          </p:cNvSpPr>
          <p:nvPr>
            <p:ph idx="1"/>
          </p:nvPr>
        </p:nvSpPr>
        <p:spPr/>
        <p:txBody>
          <a:bodyPr/>
          <a:lstStyle/>
          <a:p>
            <a:r>
              <a:rPr lang="en-US" dirty="0"/>
              <a:t>Samantha became homeless in February 2020. She has not had any housing situation since February 2020 for more than 7 days. She was homeless for 13 months from April 2013 to May 2014. She has a severe mental health disorder. </a:t>
            </a:r>
          </a:p>
          <a:p>
            <a:pPr marL="0" indent="0">
              <a:buNone/>
            </a:pPr>
            <a:r>
              <a:rPr lang="en-US" dirty="0"/>
              <a:t>Is she chronically homeless as of December 11, 2020? </a:t>
            </a:r>
          </a:p>
        </p:txBody>
      </p:sp>
    </p:spTree>
    <p:extLst>
      <p:ext uri="{BB962C8B-B14F-4D97-AF65-F5344CB8AC3E}">
        <p14:creationId xmlns:p14="http://schemas.microsoft.com/office/powerpoint/2010/main" val="981424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5DC6-37F2-49E5-8F0C-87964D373AC4}"/>
              </a:ext>
            </a:extLst>
          </p:cNvPr>
          <p:cNvSpPr>
            <a:spLocks noGrp="1"/>
          </p:cNvSpPr>
          <p:nvPr>
            <p:ph type="title"/>
          </p:nvPr>
        </p:nvSpPr>
        <p:spPr/>
        <p:txBody>
          <a:bodyPr/>
          <a:lstStyle/>
          <a:p>
            <a:r>
              <a:rPr lang="en-US" dirty="0"/>
              <a:t>Q2 : Bill’s Shelter History:</a:t>
            </a:r>
          </a:p>
        </p:txBody>
      </p:sp>
      <p:graphicFrame>
        <p:nvGraphicFramePr>
          <p:cNvPr id="4" name="Content Placeholder 3">
            <a:extLst>
              <a:ext uri="{FF2B5EF4-FFF2-40B4-BE49-F238E27FC236}">
                <a16:creationId xmlns:a16="http://schemas.microsoft.com/office/drawing/2014/main" id="{8826BEDA-EEE1-41B9-9385-FC0E1EAB9733}"/>
              </a:ext>
            </a:extLst>
          </p:cNvPr>
          <p:cNvGraphicFramePr>
            <a:graphicFrameLocks noGrp="1"/>
          </p:cNvGraphicFramePr>
          <p:nvPr>
            <p:ph idx="1"/>
            <p:extLst>
              <p:ext uri="{D42A27DB-BD31-4B8C-83A1-F6EECF244321}">
                <p14:modId xmlns:p14="http://schemas.microsoft.com/office/powerpoint/2010/main" val="3129586601"/>
              </p:ext>
            </p:extLst>
          </p:nvPr>
        </p:nvGraphicFramePr>
        <p:xfrm>
          <a:off x="228600" y="2286000"/>
          <a:ext cx="8686800" cy="364477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1842237955"/>
                    </a:ext>
                  </a:extLst>
                </a:gridCol>
                <a:gridCol w="2895600">
                  <a:extLst>
                    <a:ext uri="{9D8B030D-6E8A-4147-A177-3AD203B41FA5}">
                      <a16:colId xmlns:a16="http://schemas.microsoft.com/office/drawing/2014/main" val="735041134"/>
                    </a:ext>
                  </a:extLst>
                </a:gridCol>
                <a:gridCol w="2895600">
                  <a:extLst>
                    <a:ext uri="{9D8B030D-6E8A-4147-A177-3AD203B41FA5}">
                      <a16:colId xmlns:a16="http://schemas.microsoft.com/office/drawing/2014/main" val="1380219218"/>
                    </a:ext>
                  </a:extLst>
                </a:gridCol>
              </a:tblGrid>
              <a:tr h="609600">
                <a:tc>
                  <a:txBody>
                    <a:bodyPr/>
                    <a:lstStyle/>
                    <a:p>
                      <a:pPr marL="0" marR="0" algn="l">
                        <a:lnSpc>
                          <a:spcPct val="115000"/>
                        </a:lnSpc>
                        <a:spcBef>
                          <a:spcPts val="0"/>
                        </a:spcBef>
                        <a:spcAft>
                          <a:spcPts val="0"/>
                        </a:spcAft>
                      </a:pPr>
                      <a:r>
                        <a:rPr lang="en-US" sz="2400" kern="1200">
                          <a:effectLst/>
                        </a:rPr>
                        <a:t>Provider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15000"/>
                        </a:lnSpc>
                        <a:spcBef>
                          <a:spcPts val="0"/>
                        </a:spcBef>
                        <a:spcAft>
                          <a:spcPts val="0"/>
                        </a:spcAft>
                      </a:pPr>
                      <a:r>
                        <a:rPr lang="en-US" sz="2400" kern="1200">
                          <a:effectLst/>
                        </a:rPr>
                        <a:t>Entry Date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15000"/>
                        </a:lnSpc>
                        <a:spcBef>
                          <a:spcPts val="0"/>
                        </a:spcBef>
                        <a:spcAft>
                          <a:spcPts val="0"/>
                        </a:spcAft>
                      </a:pPr>
                      <a:r>
                        <a:rPr lang="en-US" sz="2400" kern="1200" dirty="0">
                          <a:effectLst/>
                        </a:rPr>
                        <a:t>Exit 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658476192"/>
                  </a:ext>
                </a:extLst>
              </a:tr>
              <a:tr h="609600">
                <a:tc>
                  <a:txBody>
                    <a:bodyPr/>
                    <a:lstStyle/>
                    <a:p>
                      <a:pPr marL="0" marR="0" algn="l">
                        <a:lnSpc>
                          <a:spcPct val="115000"/>
                        </a:lnSpc>
                        <a:spcBef>
                          <a:spcPts val="0"/>
                        </a:spcBef>
                        <a:spcAft>
                          <a:spcPts val="0"/>
                        </a:spcAft>
                      </a:pPr>
                      <a:r>
                        <a:rPr lang="en-US" sz="2400" kern="1200">
                          <a:effectLst/>
                        </a:rPr>
                        <a:t>CC Men’s Shelter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15000"/>
                        </a:lnSpc>
                        <a:spcBef>
                          <a:spcPts val="0"/>
                        </a:spcBef>
                        <a:spcAft>
                          <a:spcPts val="0"/>
                        </a:spcAft>
                      </a:pPr>
                      <a:r>
                        <a:rPr lang="en-US" sz="2400" kern="1200" dirty="0">
                          <a:effectLst/>
                        </a:rPr>
                        <a:t>10/1/2017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15000"/>
                        </a:lnSpc>
                        <a:spcBef>
                          <a:spcPts val="0"/>
                        </a:spcBef>
                        <a:spcAft>
                          <a:spcPts val="0"/>
                        </a:spcAft>
                      </a:pPr>
                      <a:r>
                        <a:rPr lang="en-US" sz="2400" kern="1200" dirty="0">
                          <a:effectLst/>
                        </a:rPr>
                        <a:t>2/1/2018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72691597"/>
                  </a:ext>
                </a:extLst>
              </a:tr>
              <a:tr h="609600">
                <a:tc>
                  <a:txBody>
                    <a:bodyPr/>
                    <a:lstStyle/>
                    <a:p>
                      <a:pPr marL="0" marR="0" algn="l">
                        <a:lnSpc>
                          <a:spcPct val="115000"/>
                        </a:lnSpc>
                        <a:spcBef>
                          <a:spcPts val="0"/>
                        </a:spcBef>
                        <a:spcAft>
                          <a:spcPts val="0"/>
                        </a:spcAft>
                      </a:pPr>
                      <a:r>
                        <a:rPr lang="en-US" sz="2400" kern="1200">
                          <a:effectLst/>
                        </a:rPr>
                        <a:t>RM Emergency Shelter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15000"/>
                        </a:lnSpc>
                        <a:spcBef>
                          <a:spcPts val="0"/>
                        </a:spcBef>
                        <a:spcAft>
                          <a:spcPts val="0"/>
                        </a:spcAft>
                      </a:pPr>
                      <a:r>
                        <a:rPr lang="en-US" sz="2400" kern="1200" dirty="0">
                          <a:effectLst/>
                        </a:rPr>
                        <a:t>8/1/2018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15000"/>
                        </a:lnSpc>
                        <a:spcBef>
                          <a:spcPts val="0"/>
                        </a:spcBef>
                        <a:spcAft>
                          <a:spcPts val="0"/>
                        </a:spcAft>
                      </a:pPr>
                      <a:r>
                        <a:rPr lang="en-US" sz="2400" kern="1200" dirty="0">
                          <a:effectLst/>
                        </a:rPr>
                        <a:t>11/15/2018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53552525"/>
                  </a:ext>
                </a:extLst>
              </a:tr>
              <a:tr h="698626">
                <a:tc>
                  <a:txBody>
                    <a:bodyPr/>
                    <a:lstStyle/>
                    <a:p>
                      <a:pPr marL="0" marR="0" algn="l">
                        <a:lnSpc>
                          <a:spcPct val="115000"/>
                        </a:lnSpc>
                        <a:spcBef>
                          <a:spcPts val="0"/>
                        </a:spcBef>
                        <a:spcAft>
                          <a:spcPts val="0"/>
                        </a:spcAft>
                      </a:pPr>
                      <a:r>
                        <a:rPr lang="en-US" sz="2400" kern="1200">
                          <a:effectLst/>
                        </a:rPr>
                        <a:t>RM Emergency Shelter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15000"/>
                        </a:lnSpc>
                        <a:spcBef>
                          <a:spcPts val="0"/>
                        </a:spcBef>
                        <a:spcAft>
                          <a:spcPts val="0"/>
                        </a:spcAft>
                      </a:pPr>
                      <a:r>
                        <a:rPr lang="en-US" sz="2400" kern="1200" dirty="0">
                          <a:effectLst/>
                        </a:rPr>
                        <a:t>3/1/2020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15000"/>
                        </a:lnSpc>
                        <a:spcBef>
                          <a:spcPts val="0"/>
                        </a:spcBef>
                        <a:spcAft>
                          <a:spcPts val="0"/>
                        </a:spcAft>
                      </a:pPr>
                      <a:r>
                        <a:rPr lang="en-US" sz="2400" kern="1200" dirty="0">
                          <a:effectLst/>
                        </a:rPr>
                        <a:t>6/15/2020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47281823"/>
                  </a:ext>
                </a:extLst>
              </a:tr>
              <a:tr h="609600">
                <a:tc>
                  <a:txBody>
                    <a:bodyPr/>
                    <a:lstStyle/>
                    <a:p>
                      <a:pPr marL="0" marR="0" algn="l">
                        <a:lnSpc>
                          <a:spcPct val="115000"/>
                        </a:lnSpc>
                        <a:spcBef>
                          <a:spcPts val="0"/>
                        </a:spcBef>
                        <a:spcAft>
                          <a:spcPts val="0"/>
                        </a:spcAft>
                      </a:pPr>
                      <a:r>
                        <a:rPr lang="en-US" sz="2400" kern="1200">
                          <a:effectLst/>
                        </a:rPr>
                        <a:t>CC Men’s Shelter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15000"/>
                        </a:lnSpc>
                        <a:spcBef>
                          <a:spcPts val="0"/>
                        </a:spcBef>
                        <a:spcAft>
                          <a:spcPts val="0"/>
                        </a:spcAft>
                      </a:pPr>
                      <a:r>
                        <a:rPr lang="en-US" sz="2400" dirty="0">
                          <a:effectLst/>
                        </a:rPr>
                        <a:t>8/2/2020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15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920566"/>
                  </a:ext>
                </a:extLst>
              </a:tr>
            </a:tbl>
          </a:graphicData>
        </a:graphic>
      </p:graphicFrame>
    </p:spTree>
    <p:extLst>
      <p:ext uri="{BB962C8B-B14F-4D97-AF65-F5344CB8AC3E}">
        <p14:creationId xmlns:p14="http://schemas.microsoft.com/office/powerpoint/2010/main" val="890581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9109-4396-4BBE-BE98-3918DEE4F7CE}"/>
              </a:ext>
            </a:extLst>
          </p:cNvPr>
          <p:cNvSpPr>
            <a:spLocks noGrp="1"/>
          </p:cNvSpPr>
          <p:nvPr>
            <p:ph type="title"/>
          </p:nvPr>
        </p:nvSpPr>
        <p:spPr/>
        <p:txBody>
          <a:bodyPr/>
          <a:lstStyle/>
          <a:p>
            <a:r>
              <a:rPr lang="en-US" dirty="0"/>
              <a:t>Q3</a:t>
            </a:r>
          </a:p>
        </p:txBody>
      </p:sp>
      <p:sp>
        <p:nvSpPr>
          <p:cNvPr id="3" name="Content Placeholder 2">
            <a:extLst>
              <a:ext uri="{FF2B5EF4-FFF2-40B4-BE49-F238E27FC236}">
                <a16:creationId xmlns:a16="http://schemas.microsoft.com/office/drawing/2014/main" id="{5B07A2A7-1AB7-43D7-B848-0FE17321F7DD}"/>
              </a:ext>
            </a:extLst>
          </p:cNvPr>
          <p:cNvSpPr>
            <a:spLocks noGrp="1"/>
          </p:cNvSpPr>
          <p:nvPr>
            <p:ph idx="1"/>
          </p:nvPr>
        </p:nvSpPr>
        <p:spPr/>
        <p:txBody>
          <a:bodyPr/>
          <a:lstStyle/>
          <a:p>
            <a:r>
              <a:rPr lang="en-US" dirty="0"/>
              <a:t>What are some challenges that have come up for you during the assessment process? </a:t>
            </a:r>
          </a:p>
          <a:p>
            <a:r>
              <a:rPr lang="en-US" dirty="0"/>
              <a:t>How have you dealt with them? </a:t>
            </a:r>
          </a:p>
        </p:txBody>
      </p:sp>
    </p:spTree>
    <p:extLst>
      <p:ext uri="{BB962C8B-B14F-4D97-AF65-F5344CB8AC3E}">
        <p14:creationId xmlns:p14="http://schemas.microsoft.com/office/powerpoint/2010/main" val="1618215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Coordinated Entry System for </a:t>
            </a:r>
            <a:r>
              <a:rPr lang="en-US" dirty="0" err="1"/>
              <a:t>CoC</a:t>
            </a:r>
            <a:r>
              <a:rPr lang="en-US" dirty="0"/>
              <a:t> housing programs</a:t>
            </a:r>
          </a:p>
        </p:txBody>
      </p:sp>
      <p:sp>
        <p:nvSpPr>
          <p:cNvPr id="4" name="AutoShape 2" descr="data:image/png;base64,iVBORw0KGgoAAAANSUhEUgAAAkAAAAHgCAYAAABNbtJFAAAgAElEQVR4Xu3de5CcV3nn8ec53TPSKLYuoxkBsh0b34ixzYbgWsDmYpvCuW4CITZJWBJSlYWt3El2kxBrbpIMW9RWLRVYNglswiUsiR0CJJWkNrvYBkxYQgIBY1xgG8s4vsgzIyTZljUz3efZelse0RqPpLmcPn3ec779R8Ci+zzP83lea37p7ulW4YYAAggggAACCBQmoIXNy7gIIIAAAggggIAQgLgIEEAAAQQQQKA4AQJQcStnYAQQQAABBBAgAHENIIAAAggggEBxAgSg4lbOwAgggAACCCBAAOIaQAABBBBAAIHiBAhAxa2cgRFAAAEEEECAAMQ1gAACCCCAAALFCRCAils5AyOAAAIIIIAAAYhrAAEEEEAAAQSKEyAAFbdyBkYAAQQQQAABAhDXAAIIIIAAAggUJ0AAKm7lDIwAAggggAACBCCuAQQQQAABBBAoToAAVNzKGRgBBBBAAAEECEBcAwgggAACCCBQnAABqLiVMzACCCCAAAIIEIC4BhBAAAEEEECgOAECUHErZ2AEEEAAAQQQIABxDSCAAAIIIIBAcQIEoOJWzsAIIIAAAgggQADiGkAAAQQQQACB4gQIQMWtnIERQAABBBBAgADENYAAAggggAACxQkQgIpbOQMjgAACCCCAAAGIawABBBBAAAEEihMgABW3cgZGAAEEEEAAAQIQ1wACCCCAAAIIFCdAACpu5QyMAAIIIIAAAgQgrgEEEEAAAQQQKE6AAFTcyhkYAQQQQAABBAhAXAMIIIAAAgggUJwAAai4lTMwAggggAACCBCAuAYQQAABBBBAoDgBAlBxK2dgBBBAAAEEECAAcQ0ggAACCCCAQHECBKDiVs7ACCCAAAIIIEAA4hpAAAEEEEAAgeIECEDFrZyBEUAAAQQQQIAAxDWAAAIIIIAAAsUJEICKWzkDI4AAAggggAABiGsAAQQQQAABBIoTIAAVt3IGRgABBBBAAAECENcAAggggAACCBQnQAAqbuUMjEB/BVpjI7cv10Fzz8zV/e2M6gggUJIAAaikbTMrAqcRsMnt13qvV3mROwZ2z9zWC7DYAWhhfOQaJ/Iy5+xzOjl7ay9m4kwEEKifAAGofjujYwR6ImBjw5d6ddeL2HlVAWvLbab6QOhiTuVdy53pTX4jdC01O1cbcs2xc3WfM3+L7jlwV+g6nIcAAvUTIADVb2d0jEBPBEIGoJZY05ltUSdbxFznP53JkIgMitgNVRoRUff0IL7KWyJys4jMe5WnnMlBU39IvB4yJ9V/ttcyNAFoLWo8BoEyBAhAZeyZKRFYkcBaXwKzCXFHW1vPaWrjgqbq+SKy06ssBpwTa5u9adlmVD+w3J87Ey+qD4nafdLy9002Dzw0NSVVaFrRjZfAVsTEnRAoToAAVNzKGRiBMAL2ZhlYeNaO5zv1z1epQo8NrOjkVQagpWc603lRuWfe2l/fwMtZKyLnTggg8EwBAhBXBQIIrEpgbtf2Swade4EXu2RVD+zJnXXBRL7ZUPuKTs18syclOBQBBLIUIABluVaGQiCswG0T0rzKb3/hgLorvdi2sKeHOc2ZzYhzd4hMf1VX8RJZmOqcggACdRMgANVtY/SLQGQBm9xxpW/7K0XljMil11ruUNvsjsE9s19c6wE8DgEE8hcgAOW/YyZEYE0CT+161nMHnf9xSfQZn9MN5cSmRfXjOjXz8Onuy/+OAALlCRCAyts5EyNwSgGb3Lmp3Zr7IXX6ggyozKl+8d4DWz510bvvnctgHkZAAIFAAgSgQJAcg0AOArZr5Hne2WtEtPrMnmxuzuSw+NbH9KaDwT/YMRskBkGgMAECUGELZ1wElhO4+XppXH/J6HVe7MW5CnU+T6iht8vk9Gf12AcvckMAgYIFCEAFL5/REagEbGLrVvHNn/Yqzy5BxJnu2/+Uu+XZ/3X/kyXMy4wIILC8AAGIKwOBggWemth63kbf+GmvurEoBpPDRxqNPz1zcv9jRc3NsAggcFyAAMTFgEChAnNjw5cOSuO1Xq1ZIoETmzuq7Y8OTR3cV+L8zIxA6QIEoNKvAOYvUmDhxtGXNRv2Kt/5UtJyb06kPW/+L/lKjXKvASYvV6Dov/zKXTuTlyywMDb6cqf2qpINumd3Ijbfan9sw9u/8zVMEECgHAECUDm7ZlIEpHrZq6nueihOFKieCZJ260P8mjxXBgLlCBCAytk1kxYuYLue9Vyv7TeKiiuc4iTj25xzG96nkw/P4IMAAvkLEIDy3zETIiCPTz5rxybv/4OIDcBxCgGTw64x+Ac6+fARnBBAIG8BAlDe+2U6BMQmpOn96C+J2jAcpxcws28198x+uPqIpNPfm3sggEBdBQhAdd0cfRcvYGPDl1YIuufAXafCaI1v/wkVfWHxYKsA8G39vwM3Td9xqoes1H8VZbkrAghEFCAARcSmFAKhBGxy+7Xe6yuq85yzz+jk7K3LnV39kPa86Xn17CZ+zvk/3jR14F+XdV2h/+oL8wgEEIglQACKJU0dBAIKtMdHxkTsgmNH6n2N3TN7lh5/4He2bdky2PxlURsMWLqco0wOfnn/zH+/4o9kYenQK/EvB4pJEainAAGonnuj68IFFsZHrnFiP18xeNEPDuyeuW0piY1t/zmven7hVOsa33v/DwN7D/z90kNW4r+uwjwYAQR6LkAA6jkxBRDojUDrxu2dANS8afaDSyvMjW27vKmN1/WmcjmnVt8gf8TJ+79naubhpVOfyr8cISZFoL4CBKD67o7OCxdY2DVydUUwsHfm9m6K+yfO2/i99vivi+hQ4URhxjd7bLeb/YOpKfHdB57MP0xRTkEAgV4LEIB6Lcz5CPRI4GQ/gBfGd/ygE//SHpUt8lin+gmdmv4XAlCR62foTAUIQJkulrHyF1guANnEeRvFnvwtzwceBr4AdLaxe/o93Z8NxDNAgYk5DoHIAgSgyOCUQyCUwHI/gI+9OVdeGaoG53xXoKX+5g1TB76++CcEIK4OBOotQACq9/7ovmCBpT+AbUIGvd/+m6K6sWCW3o1u9lhjz+x7CUC9I+ZkBGIKEIBialMLgYACSwPQ/Nj2FzdUfzhgCY5aIuC0/cc69Z1vV3/MM0BcHgjUW4AAVO/90X3BAkt/ALfGRt6sKjsLJun56E7kn3X3zF8TgHpOTQEEei5AAOo5MQUQ6I1AdwA6+Ltbtp05OPDrvanEqYsCTmzulrtn33nDLdLmGSCuCwTqLUAAqvf+6L5gge4fwN3fDVYwSZTRW97+fMPe2bsJQFG4KYJAzwQIQD2j5WAEeivQ/QO4PTbyG6KytbcVOb0SMNOvN/dM30wA4npAoN4CBKB674/uCxZY/AHcbDfv8gOtXy6YIu7opvNuz/Q7WrtGOh83sPSTuOM2QzUEEFirAAForXI8DoE+CxwPQGpPeX77K+o2nPr3t9ruQgJQVHaKIRBUgAAUlJPDEIgnsBiA1MlzVOR58SpTybf1VlFzBCCuBQTqK0AAqu/u6LxwgSoAtbzoxoa+1KsNFs4RdXwTu9+8PkAAispOMQSCChCAgnJyGALxBKoApGLD6vQF8apSqRJwogstb58jAHE9IFBfAQJQfXdH54ULVAHI1J/fUPe9hVP0ZXzz8k8m8gRvgu4LP0URWLcAAWjdhByAQH8EOgFI5IUNJ1v600HZVU3kHvPyEAGo7OuA6esrQACq7+7ovHCBKgA51/nmd/497su1YPu917sJQH3BpygC6xbgL851E3IAAv0ReDoA/biIHO5PB2VXdWJPtbx+gQBU9nXA9PUVIADVd3d0XrhAJwCpvF5U9hdO0a/xnfdyKwGoX/zURWB9AgSg9fnxaAT6JtAJQA35GTF5pG9NlFzYZMib/B0BqOSLgNnrLEAAqvP26L1Igfb4yGQ1uHk7zzm93Js8Xv2zqtxeJEjkoc3k6qqkU9vgvXxDne6r/rmxe6azF24IIFAPAQJQPfZElwgcF+gOQOr035jJIQJQvAtkMQCJyveIt7sIQPHsqYRASAECUEhNzkIggsAJAUj1+03kIAEoAvzTJY4/AySy2Zt9lQAUz55KCIQUIACF1OQsBCII8AxQBORTlFgMQKqyxbx9hQDU331QHYG1ChCA1irH4xDok8CS9wBd5k2e4BmgeMvoegboDG/2NQJQPHsqIRBSgAAUUpOzEIggcEIAUn2+FzlCAIoAv+QlMBHZJGZfJwDFs6cSAiEFCEAhNTkLgYgC1a/BN529xot23gPELbKAyRZv8kl+DT6yO+UQCCRAAAoEyTEIxBZ4+pOgf0zk2Etg3OIKOJFNLS9/SwCK6041BEIJEIBCSXIOApEFng5A14qIj1yactXnAIlIy8vtBCAuBwTqKUAAqufe6BoBqQKQqFzhVM6AI76AEznU8vJlAlB8eyoiEEKAABRCkTMQ6INAFYBU5CJ1clYfyhdf0kQfNG/3EYCKvxQAqKkAAaimi6NtBDpvgm74Hd7c89GIL2Def83EzRCA4ttTEYEQAgSgEIqcgUAfBDovgTm3wYl/aR/KF1/Si/uceL9AACr+UgCgpgIEoJoujrYR6AQgEWlWX4gqth2RmAK233u9u6pIAIrpTi0EwgkQgMJZchICUQUWA5CKnKFOrohavPBiXtznxfs5AlDhFwLj11qAAFTr9dF8yQLHnwFq+Me8uRtKtog9u/P6kZZY583nPAMUW596CIQRIACFceQUBKILHA9AT278gj/z6O9Eb6DUgib+bjfzX57XHrmSAFTqRcDcOQgQgHLYIjMUKbAYgKpnIGxs5Be9ytlFQkQe2sy+1dwz+6Fu/8gtUA4BBAIIEIACIHIEAv0Q6P4BPD+2/cUN1R/uRx+l1XSqn9Cp6X8hAJW2eebNTYAAlNtGmacYge4fwA++9eyhs884+p+9dr6hgVuvBExbd7vpd142JfMEoF4hcy4CcQQIQHGcqYJAcIGlP4BtfOQNXuSi4IU48LiAef1ac+/0X1R/QADiwkCg3gIEoHrvj+4LFlj6A3hubNvlTW28rmCSno++4PUjG/dO30MA6jk1BRDouQABqOfEFECgNwLPeAZoQpy3kbeKyJm9qVj2qU50VndPv0dEjABU9rXA9HkIEIDy2CNTFCiw3Esw8zcOv6TRcD9UIEfPR26b+/jgnse+sliIl8B6Tk4BBHoqQADqKS+HI9A7geV+AP/Tm2XgRc/e/ptedKh3lcs72ZkcFDfz+zolngBU3v6ZOE8BAlCee2WqAgRO9gyETY6+wnu7tgCCaCO2zf5mcM/sF7sL8gxQNH4KIdATAQJQT1g5FIHeC5w0AE3IoPcjvyIqm3vfRQkVbNrp7P/ofvanmpoAVMLumTFnAQJQzttltqwFWjdu//lqwOZNsx9cOujRidELB8z+fdYAEYZz1RueVf9Qp6YfXVruVP4RWqMEAgisU4AAtE5AHo5APwQWxkeucWKdAORFPziwe+a2pX3YxOhPebPL+tFfLjVN9AvN3dN/t3SelfjnYsAcCOQqQADKdbPMlbVAe3xkTMQuODak3tfYPbPnGQFocucm8XO/yhui13YpOJFD8ujMe/SPZGHJCdoeH9m1xH/v4q/Hr60aj0IAgdgCBKDY4tRDIICATW6/1nt9RXWUc/YZnZy9dbljj06MXDxg8rMBSpZ2hM217f2bbpp9aLnBV+pfGhrzIlAnAQJQnbZFrwh0CdjY8KWd53/2HLjrVDCtXaM/os7+LXgrF/CmnxrYM/3ZUz1ipf4rr8o9EUAgpgABKKY2tRDog4BdLw3/fdvfIqo7+lC+diWd2P26e/ZDvKRVu9XRMAKrEiAArYqLOyNQTwF725nbZWDwzV50Qz0niNO1E3l8WvUPd0xNPxGnIlUQQKBfAgSgfslTF4HIAnbj1nOl0fw5L9KIXLoW5ZzY3ONuw/s2Tz48U4uGaRIBBNYlQABaFx8PRqBeAnO/t+2ywWbjdV6Ef/dPXF3bafuDOvWdb9dro3SLAAJrFeAvwbXK8TgEaiqwMLbjKqf+1TVtP3jbnQ879PJnunfmG8EP50AEEEhWgACU7GpoDIHeCSzcuOPKZsO/uvRngpxIe978X244zW/S9W4TnIwAAv0SIAD1S566CPRZYG5s+NJBabzWqzX73Epfyjuzo0dd+8+Gpg7u60sDFEUAgb4KEID6yk9xBPorcOTG4XOGnL7Bq27sbyeRq5scfrIx+CHe8BzZnXIIJCRAAEpoGbSCQD8EDv7ulm1bBgdu8CLP6Uf92DVN7L6G2/AxnXz4SOza1EMAgXQECEDp7IJOEOibQPVhie1LRq9TsRf3rYleFzbx3uutAzdN39HrUpyPAALpCxCA0t8RHSIQTcB2jTxPnL0mty9QdSYHn3L+LzZNHfjXaJgUQgCBpAUIQEmvh+YQiC9gnW+Rb/2wF395/OphK7rqF9yd/3///MiB26545re6hy3GaQggUCsBAlCt1kWzCMQTsF07LhD1/86rbI1XNWAlk0ed00/o1PSjAU/lKAQQyESAAJTJIhkDgV4I/NObZeBFzxl9sff+SlHd1Isawc80Odhuy2cG3z7zpeBncyACCGQjQADKZpUMgkDvBGxCmgt++4sGVK/0Ilt6V2ntJzuTR6XRvkMmv3OXVp/uzA0BBBA4hQABiMsDAQRWJWCT2y6TduMyr/J9q3pgD+5cfYGpqN4lbXeX7n3svh6U4EgEEMhUgACU6WIZC4FeC9iEDIrs+D4xf7k3fa6s8BOlzeTq5XpTldtX0nP1Cc6ijXvm1N+5cWrmmyt5DPdBAAEElgoQgLgmEEDguIBNbr/We73Ki9wxsHvmtpXSVJ8jJM971vdKo3WBN73AiTz7ZN8ztoYA1HZi326Z+1bT2X0yNfPIal7iWhgfucaJvMw5+5xOzt660pm4HwII5C1AAMp7v0yHwIoFbGz4Uq/uehE7r3qQteU2U31gxQd03bHZsKaYbRFtbPHetoqTLeJlkxNptkWucirOTDrfQaYiLS/iVeRzIjLv1D/hrXHIvD8kA3LIWnpwLT10zjY7VxtyzbHH6z5n/hbli0/XysnjEMhKgACU1ToZBoG1C4QMQKfqQsXetNz/bqIfWHv3yz+SABRalPMQyEeAAJTPLpkEgXULrPUlsNUUbo+PTC53/8bumWX/fDVnL3dfXgJbryCPRyBPAQJQnntlKgSSFYgdgJKFoDEEEOirAAGor/wURwABBBBAAIF+CBCA+qFOTQQQQAABBBDoqwABqK/8FEcAAQQQQACBfggQgPqhTk0EEEAAAQQQ6KsAAaiv/BRHAAEEEEAAgX4IEID6oU5NBBBAAAEEEOirAAGor/wUR6D3Aqf7tXMbG325V3vV0k6cs8/U/asjnv5co1c8YzbTT+me6c9Wf346n95viAoIINAPAQJQP9SpicBpBOy3R85sb7TXqOl259xf6dRj31or2ul+wBOAwn8wo03sON97/+OmNts4qp/Qd848vtb98TgEEOiNAAGoN66cisC6BFrjo69XsUs638tluuBNPrLWA7u/ekKd7ls8Z/GTl08IQGbbROUpET2a1zNAtlFMhkT1O9X87iTPAJk/9j1o1W09X83hVN4gagPV94+Z6N3N3dN/vtb98TgEEOiNAAGoN66cisC6BNYagFT8SKPR2Oy9bRbzZ4q6M0zslU61YSYDJnL8i0VV5fbOD3qzc0X0udV/V5UtnXxgcn9D9H/pnumb1zVInx9sY6M3mNgbTexcVW17k0NPx5v79ekveu3+dnoV2aoqC96sraKfFvNPiLrHTfSwaPuQeTe7kpEIQCtR4j4I9FeAANRff6ojsKzASl8CO3Lj9rMGGvb8pjXO8SI7Ra3zDevdt+4f8N1/vlwAqv53p6ImstlMDprp3zcbcotOTd9bp1XNj42+cEDttW3RV6nYJhU57E3suzPYsgFoOZ/uP3OiCyLysIj/9pOtxtfOePtj+5dz4SWwOl0t9FqqAAGo1M0zd20F7K1nD7U2zb+w2Wi/0IuOnm6Q1QagxfNU9AERO6pqo23RfU0vf6V7ZzrPGqV4e2xi9IxhLz/SULuubfJsFXlIRDdWz/48s9+1BaBnnGPyaNvblx44vO0rF7373rkUXegJAQSWFyAAcWUgUBOB6d8eOXPrRndl0+xFXm0wbts6omZniYq2Tf+xKf7/SGv+W/qOx1f0klCPetUjE8NnDbX14pZz1zXULhcv86b6kIjN9Kjmssc6s6PSkH+UQ0Of1//2r0/FrE0tBBBYmwABaG1uPAqBqAIL48OvduKuilp02WK2VUR2muk2VXvImXxTtPEN0faD0mrvv/fwyKO9eibk0MTm4c2yYVjED7dNzmqYXOpVLjTTs1TtO17kYSd6/D1OfbEybXmxzw7smfl0X+pTFAEEVixAAFoxFXdEIL6ATYzs9KavE7Ht8aufoqLJ95jKWc7kOVXwUK1ebpIjTz/ikJnsN7X9TS8PS8M/eUQaLT/fXDhj8OjCtAy0Rg9sWdB33ztnb5YBec7wkCw0h44OzA9tbDeGpKFD4t2QqJzRrt7ULTrsxc7pOn+TmZzlRHZ6lUfU5CFReTIlH1e9/OYGP66TD0d9JiolA3pBIHUBAlDqG6K/YgUWdm2/1jl9xof4pQVig2LuLBM7S0Vmjz0LY1tVdZuJ7ZMAz8io2aXVe52cyCETOWoi21X0IVFfvcdnPi2PE7tx5v+37jnw+ZR7pDcEShUgAJW6eeZOVuDA72zbsnmwcb2qnJ1sk89szHVeGhO7VE23mkj1wX9HVOxzop3fnFrr7WwzuVBFdojKgJp+1dTuEhG/1gNjP87E7mu4DR/TyYcXnyGL3QL1EEBgGQECEJcFAgkJHN2144IN2r7eq25MqK0Vt2IiF4vJxaI2V32Ao4r8s2gnDK3xpiNmdtmxDzGUp0zlS07k8BoP69/DTJ5wbfmIvn3mkf41QWUEEOgWIABxPSCQiMDc7+14wWDDv8arVM+m1POmNqBeL/MiW1SrT52uXgZb922nmjzHVB4UkcfWfVrfDtAFp/rR9XytSd9apzACGQoQgDJcKiPVT2BhbPTlbpkvJK3fJIsdV89g2dH69t+7zp01PqZ79t/ZuwqcjAACKxEgAK1Eifsg0EMBmxi5wpv8WA9LcHRCAs7Ei5M/06mZbybUFq0gUJwAAai4lTNwSgJzY9suH9TGT3oR/l1MaTG976Xt2v4DetOB6mU9bggg0AcB/tLtAzolEagEnpwY2bnRyy9Knd/zwyrXLmB29KCz926fOlC/N3WvfWoeiUAyAgSgZFZBIzkJHPsyU/2RaqbGUftbfefMCb8JZRPnbRT/xC95lc05zc0sqxPofGCizvxPnTrx1/pPd/2srgr3RgCB5QQIQFwXCPRAoDW+/Y0qekF1dPU5MM3dsx/uLtMaH3mDilzUg9IcWTMBp/4fdOrA3594fZz6+qnZiLSLQJICBKAk10JTdRdoj438hqh9f2cO039p7Jl51+JM1a+7N5v+J+s+I/2HEXBVRm65P9C3P7Z/8cRTXT9hqnIKAggQgLgGEOiBgE3sON97/7bqaOfcOxY/++WeX71ww/lbv/ProrqpB2U5sqYC1Uthunvm/Z0nDKv/c5Lrp6bj0TYCSQoQgJJcC03lILCwa+Tqao6BvTO3L85j4zt+0It/aQ7zMUNYgXZL/mrw7TNfWjx1uesnbEVOQ6BsAQJQ2ftn+h4KLP0BZpM7N3k//1vV+6J7WJajayrgTA6Lm3nX4huiCUA1XSRt10aAAFSbVdFo3QSW/gBb2DV8nXPuyrrNQb/xBJy6v9Spx75aVSQAxXOnUpkCBKAy987UEQS6f4DZhAx6P/qfRG0wQmlK1FTAmc3ontn3EIBqukDarpUAAahW66LZOgl0B6D5G4df0mi4H6pT//TaH4F5bX1gaOrgPp4B6o8/VcsRIACVs2smjSzQ/QOsPTbyH0Xl2ZFboFwNBZzYl3X37CcJQDVcHi3XSoAAVKt10WydBBZ/gDWbg1/zfv5X6tQ7vfZRwHTeuel3ttojL6u66P4twj52RWkEshMgAGW3UgZKReB4AHLW8KIvT6Uv+khfoOXtz53oswhA6e+KDusrQACq7+7oPHGBxQCkTi5SkbMSb5f2EhIwr/9oYkcIQAkthVayEyAAZbdSBkpFoBOAGtZsml7lRfh3LZXF1KEPs8e86dcJQHVYFj3WVYC/lOu6OfpOXqAKQF7t7Kbqhck3S4PJCXhxnxfv53gPUHKroaFMBAhAmSySMdITqAKQqb6goTacXnd0lLpAqy3fcCqPEIBS3xT91VWAAFTXzdF38gLH3gPkX+6c46svkt9Wgg16ecSLfIMAlOBuaCkLAQJQFmtkiBQFOgHIyY85kSdS7I+e0hZwIk+2vHyRAJT2nuiuvgIEoPrujs4TF6gCkFN5vajsT7xV2ktTwHkvtxKA0lwOXdVfgABU/x0yQWIC7fGRyaol83aeOr3cTB6v/llVbk+sVdpJUMBMrq7acmoD3ss96nRf9c+N3TOd64obAgiEESAAhXHkFASOC3QHIKf6Ai9ymADEBbJSge8GIBny3u4mAK1UjvshsDoBAtDqvLg3AqcVOOEZINXvN5GDBKDTsnGHpwW6AtCZ3tudBCAuDQR6I0AA6o0rpxYssBiAKoLFH2YEoIIviFWOfrJrhpfAVgnJ3RE4jQABiEsEgcACBKDAoIUdRwAqbOGM2zcBAlDf6CmcqwABKNfNxpmLABTHmSoIEIC4BhDooUB3GOphGY7OVICXvTJdLGMlIUAASmINNJGrAAEo183GmYsAFMeZKmUKEIDK3DtTRxIgAEWCzrQMASjTxTJWEgIEoCTWQBO5ChCAct1snLkIQHGcqVKmAAGozL0zdSQBAlAk6EzLEIAyXSxjJSFAAEpiDTSRqwABKNfNxpmLABTHmSplChCAytw7U0cSIABFgs60DAEo08UyVhX6Ye4AABv2SURBVB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DwW6Q4+ZXL1YSlVu72FZjs5E4GTXDGEokwUzRjICBKBkVkEjuQgQgHLZZH/mIAD1x52q5QkQgMrbORP3WIAA1GPgzI8nAGW+YMZLRoAAlMwqaCQXgcUAZN7Oc04v9yaPV7PxElguG+7tHIsByKmc6b3dqU73VRV5Cay37pxengABqLydM3GPBboDkDi9REyeIgD1GD2j448/A6QyJN7uJgBltFxGSUqAAJTUOmgmB4ETngFSvdCLtAhAOWw2zgxdL4E1xexeAlAcd6qUJ0AAKm/nTBxJYGHXyNVO5JXihH/PIpnnVMaJb7e8++zA3hl+ezCnxTJLMgL8xZzMKmgkN4EqADVVLvYqO3ObjXl6L9D28pCK3EMA6r01FcoUIACVuXemjiBQBSBxbkNT/Eu88CxQBPJsSjgT31L3efF+gQCUzVoZJDEBAlBiC6GdfAQ6Aaj67S+nz1Wxc/OZjEl6LWBi95nXB6s6BKBea3N+qQIEoFI3z9w9F1gMQF5sf9Pp63tekALZCDjVP2217WwCUDYrZZAEBQhACS6FluovYDcOn+Mb7m3VJK7t39FuNK5TsXPqPxkT9FrAme4T3/5U9/WjNx3oPBvEDQEEwgkQgMJZchICxwXaY6O/Jup/oPMH5r7k2naLb8pbIELgVAJOxGSh+V7fbP9M9/XT2DP9+8ghgEBYAQJQWE9OQ6Aj0Bof/YXF9/2Y6APN3dN/YuPDr/biroIIgZMJeJPbBvbMfHq56wc1BBAIK0AACuvJaQgce9JnYvOw2MCPdv5BF/5Gpw4fMBFtj4++iTdEc5EsJ+BE7tHdMx852fWDGgIIhBUgAIX15DQETinw4FvPHtp5xtG3iMpWqBBYFHBi06Kz79MpmUcFAQTiCBCA4jhTBYHjAja5c5O053/Wq3R+y4db2QKdNz0f3PJRffe9c2VLMD0CcQUIQHG9qYZAR8Cul0b7ktGfUrFLIClXwIl9eVJn/3pqSny5CkyOQH8ECED9cacqAseC0K7Ri0Ttlcs9G9T1pZgnaKnKst8Ntdr7s4JTC6zWczX3d2L3H/XNzwzt3X8/e0AAgf4IEID6407VwgWqN0m3bcNPqMmZzrc/Lk03JF6u8CoXL9Ks5gdqJ0yZdD55euntZIGp8BWcdvzVeq7k/k7cnaKtL0hL1LvGa03l8YbOfbJ6k/xpG+IOCCAQVIAAFJSTwxBYmYCNb3+jF71AxM4T0SPey83VI9XpkHp/vmvI2W0v1zjVhpkMmMjBxZN5Bmhlxuu910oCTXeN7vs7kc1epe3EWiZymxO9v+XdAyK+8yZn5+QGEdskovuc2H26e/bD6+2XxyOAwOoECECr8+LeCAQROFkA6j5cxd50PPQ43bf43xu7ZyaXa6I9PnL8z7t/GPMM0NpWdjLDFfn7Ktgeu5noB5Z2QABa2054FAIhBQhAITU5C4EVCix9CWy5rzroDjTdx67oB3DXy2EEoBUuZcnd1hOATrevzlel8BLY2hbDoxAIJEAACgTJMQiEFiAAhRZd3Xm9DECr64R7I4BALwQIQL1Q5UwE+ixwsvDU57ZqW/5kz7rVdiAaRwABIQBxESCQoQABKOxS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AQHfoMZOrF49UldsDHF/cESczJAwVdykwcKYCBKBMF8tY5QkQgMLunAAU1pPTEEhNgACU2kboB4E1ChCA1gh3kocRgMJ6choCqQkQgFLbCP0gsEaBxQBk3s5zTi/3Jo9XR/ES2NpAFwOQUznTe7tTne6rTuIlsLV58igEUhMgAKW2EfpBYI0C3QFInF4iJk8RgNaIKSLHnwFSGRJvdxOA1m7JIxFIUYAAlOJW6AmBNQic8AyQ6oVepEUAWgPk0w/pegmsKWb3EoDWbskjEUhRgACU4lboCYF1CCzsGrnaibxSnPDv9zocFx/qxLdb3n12YO8Mv00XwJMjEEhFgL8gU9kEfSAQSKAKQE2Vi73KzkBHFn1M28tDKnIPAajoy4DhMxQgAGW4VEYqW6AKQOLchqb4l3jhWaD1XA3OxLfUfV68XyAArUeSxyKQngABKL2d0BEC6xLoBKDqt7+cPlfFzl3XYYU/2MTuM68PVgwEoMIvBsbPToAAlN1KGah0gcUA5MX2N52+vnSP9czvVP+01bazCUDrUeSxCKQpQABKcy90hcCaBOzG4XN8w72terBr+3e0G43rVOycNR1W+IOc6T7x7U91e+pNBzrPBnFDAIH6CxCA6r9DJkDguEB7bPTXRP0PdP7A3Jdc227xTXkLRKsTcCImC833+mb7Z7o9G3umf391J3FvBBBIVYAAlOpm6AuBNQi0xkd/YfF9Pyb6QHP39J/Y+PCrvbir1nBcsQ/xJrcN7Jn59HKexaIwOAKZCRCAMlso45QtYBObh8UGfrSjoAt/o1OHD5iItsdH38Qbold2bTiRe3T3zEc6T6It47myU7gXAgikLkAASn1D9IdAAIEH33r20M4zjr5FVLYGOC7bI5zYtOjs+3RK5rMdksEQQODY/4+IAwIIlCFgkzs3SXv+Z71K57eauJ0o0HnT88EtH9V33zuHDQII5C9AAMp/x0yIwHEBu14a7UtGf0rFLoHluwJO7MuTOvvXU1PicUEAgTIECEBl7JkpEThBwHaNXiRqr1zu2aCuLwE94TGqUovvwlpN/07s/qO++Zmhvfvv5xJBAIGyBAhAZe2baQsXqN7U27YNP6EmZzrf/rg03ZB4ucKrXLxIs5oAkSLnSvp34u4UbX1BWqLeNV5rKo83dO6T1ZvGU5yJnhBAILwAASi8KScikKyAjW9/oxe9QMTOE9Ej3svNVbPqdEi9P9815Oy2l2ucasNMBkzk4OIwdXwGyIls9iptJ9Yykduc6P0t7x4Q8Z03OTsnN4jYJhHd58Tu092zH052eTSGAAJBBQhAQTk5DIG0BU4WgLq7VrE3HQ89Tvct/vfG7pnJtKc71l17fOR4n+aroHfsZqIfWNo/AagOG6VHBHojQADqjSunIpCkwNKXwJb7aofuANE9RB0D0On673x1CC+BJXmt0hQCvRYgAPVamPMRqJlASQGoZquhXQQQCChAAAqIyVEIIIAAAgggUA8BAlA99kSXCCCAAAIIIBBQgAAUEJOjEEAAAQQQQKAeAgSgeuyJLhFAAAEEEEAgoAABKCAmRyGAAAIIIIBAPQQIQPXYE10igAACCCCAQEABAlBATI5CAAEEEEAAgXoIEIDqsSe6RAABBBBAAIGAAgSggJgchQACCCCAAAL1ECAA1WNPdIkAAggggAACAQUIQAExOQoBBBBAAAEE6iFAAKrHnugSAQQQQAABBAIKEIACYnIUAggggAACCNRDgABUjz3RJQIIIIAAAggEFCAABcTkKAQQQAABBBCohwABqB57oksEEEAAAQQQCChAAAqIyVEIIIAAAgggUA8BAlA99kSXCCCAAAIIIBBQgAAUEJOjEEAAAQQQQKAeAgSgeuyJLhFAAAEEEEAgoAABKCAmRyGAAAIIIIBAPQQIQPXYE10igAACCCCAQEABAlBATI5CAAEEEEAAgXoIEIDqsSe6RAABBBBAAIGAAgSggJgchQACCCCAAAL1ECAA1WNPdIkAAggggAACAQUIQAExOQoBBBBAAAEE6iFAAKrHnugSAQQQQAABBAIKEIACYnIUAggggAACCNRDgABUjz3RJQIIIIAAAggEFCAABcTkKAQQQAABBBCohwABqB57oksEEEAAAQQQCChAAAqIyVEIIIAAAgggUA8BAlA99kSXCCCAAAIIIBBQgAAUEJOjEEAAAQQQQKAeAgSgeuyJLhFAAAEEEEAgoAABKCAmRyGAAAIIIIBAPQQIQPXYE10igAACCCCAQEABAlBATI5CAAEEEEAAgXoIEIDqsSe6RAABBBBAAIGAAgSggJgchQACCCCAAAL1ECAA1WNPdIkAAggggAACAQUIQAExOQoBBBBAAAEE6iFAAKrHnugSAQQQQAABBAIKEIACYnIUAggggAACCNRD4P8Dg5qUwroRJp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Oval 4"/>
          <p:cNvSpPr/>
          <p:nvPr/>
        </p:nvSpPr>
        <p:spPr>
          <a:xfrm>
            <a:off x="3461398" y="3352802"/>
            <a:ext cx="2438401" cy="1981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Coordinated Entry List</a:t>
            </a:r>
          </a:p>
        </p:txBody>
      </p:sp>
      <p:sp>
        <p:nvSpPr>
          <p:cNvPr id="6" name="AutoShape 4" descr="data:image/png;base64,iVBORw0KGgoAAAANSUhEUgAAAkAAAAHgCAYAAABNbtJFAAAgAElEQVR4Xu3de5CcV3nn8ec53TPSKLYuoxkBsh0b34ixzYbgWsDmYpvCuW4CITZJWBJSlYWt3El2kxBrbpIMW9RWLRVYNglswiUsiR0CJJWkNrvYBkxYQgIBY1xgG8s4vsgzIyTZljUz3efZelse0RqPpLmcPn3ec779R8Ci+zzP83lea37p7ulW4YYAAggggAACCBQmoIXNy7gIIIAAAggggIAQgLgIEEAAAQQQQKA4AQJQcStnYAQQQAABBBAgAHENIIAAAggggEBxAgSg4lbOwAgggAACCCBAAOIaQAABBBBAAIHiBAhAxa2cgRFAAAEEEECAAMQ1gAACCCCAAALFCRCAils5AyOAAAIIIIAAAYhrAAEEEEAAAQSKEyAAFbdyBkYAAQQQQAABAhDXAAIIIIAAAggUJ0AAKm7lDIwAAggggAACBCCuAQQQQAABBBAoToAAVNzKGRgBBBBAAAEECEBcAwgggAACCCBQnAABqLiVMzACCCCAAAIIEIC4BhBAAAEEEECgOAECUHErZ2AEEEAAAQQQIABxDSCAAAIIIIBAcQIEoOJWzsAIIIAAAgggQADiGkAAAQQQQACB4gQIQMWtnIERQAABBBBAgADENYAAAggggAACxQkQgIpbOQMjgAACCCCAAAGIawABBBBAAAEEihMgABW3cgZGAAEEEEAAAQIQ1wACCCCAAAIIFCdAACpu5QyMAAIIIIAAAgQgrgEEEEAAAQQQKE6AAFTcyhkYAQQQQAABBAhAXAMIIIAAAgggUJwAAai4lTMwAggggAACCBCAuAYQQAABBBBAoDgBAlBxK2dgBBBAAAEEECAAcQ0ggAACCCCAQHECBKDiVs7ACCCAAAIIIEAA4hpAAAEEEEAAgeIECEDFrZyBEUAAAQQQQIAAxDWAAAIIIIAAAsUJEICKWzkDI4AAAggggAABiGsAAQQQQAABBIoTIAAVt3IGRgABBBBAAAECENcAAggggAACCBQnQAAqbuUMjEB/BVpjI7cv10Fzz8zV/e2M6gggUJIAAaikbTMrAqcRsMnt13qvV3mROwZ2z9zWC7DYAWhhfOQaJ/Iy5+xzOjl7ay9m4kwEEKifAAGofjujYwR6ImBjw5d6ddeL2HlVAWvLbab6QOhiTuVdy53pTX4jdC01O1cbcs2xc3WfM3+L7jlwV+g6nIcAAvUTIADVb2d0jEBPBEIGoJZY05ltUSdbxFznP53JkIgMitgNVRoRUff0IL7KWyJys4jMe5WnnMlBU39IvB4yJ9V/ttcyNAFoLWo8BoEyBAhAZeyZKRFYkcBaXwKzCXFHW1vPaWrjgqbq+SKy06ssBpwTa5u9adlmVD+w3J87Ey+qD4nafdLy9002Dzw0NSVVaFrRjZfAVsTEnRAoToAAVNzKGRiBMAL2ZhlYeNaO5zv1z1epQo8NrOjkVQagpWc603lRuWfe2l/fwMtZKyLnTggg8EwBAhBXBQIIrEpgbtf2Swade4EXu2RVD+zJnXXBRL7ZUPuKTs18syclOBQBBLIUIABluVaGQiCswG0T0rzKb3/hgLorvdi2sKeHOc2ZzYhzd4hMf1VX8RJZmOqcggACdRMgANVtY/SLQGQBm9xxpW/7K0XljMil11ruUNvsjsE9s19c6wE8DgEE8hcgAOW/YyZEYE0CT+161nMHnf9xSfQZn9MN5cSmRfXjOjXz8Onuy/+OAALlCRCAyts5EyNwSgGb3Lmp3Zr7IXX6ggyozKl+8d4DWz510bvvnctgHkZAAIFAAgSgQJAcg0AOArZr5Hne2WtEtPrMnmxuzuSw+NbH9KaDwT/YMRskBkGgMAECUGELZ1wElhO4+XppXH/J6HVe7MW5CnU+T6iht8vk9Gf12AcvckMAgYIFCEAFL5/REagEbGLrVvHNn/Yqzy5BxJnu2/+Uu+XZ/3X/kyXMy4wIILC8AAGIKwOBggWemth63kbf+GmvurEoBpPDRxqNPz1zcv9jRc3NsAggcFyAAMTFgEChAnNjw5cOSuO1Xq1ZIoETmzuq7Y8OTR3cV+L8zIxA6QIEoNKvAOYvUmDhxtGXNRv2Kt/5UtJyb06kPW/+L/lKjXKvASYvV6Dov/zKXTuTlyywMDb6cqf2qpINumd3Ijbfan9sw9u/8zVMEECgHAECUDm7ZlIEpHrZq6nueihOFKieCZJ260P8mjxXBgLlCBCAytk1kxYuYLue9Vyv7TeKiiuc4iTj25xzG96nkw/P4IMAAvkLEIDy3zETIiCPTz5rxybv/4OIDcBxCgGTw64x+Ac6+fARnBBAIG8BAlDe+2U6BMQmpOn96C+J2jAcpxcws28198x+uPqIpNPfm3sggEBdBQhAdd0cfRcvYGPDl1YIuufAXafCaI1v/wkVfWHxYKsA8G39vwM3Td9xqoes1H8VZbkrAghEFCAARcSmFAKhBGxy+7Xe6yuq85yzz+jk7K3LnV39kPa86Xn17CZ+zvk/3jR14F+XdV2h/+oL8wgEEIglQACKJU0dBAIKtMdHxkTsgmNH6n2N3TN7lh5/4He2bdky2PxlURsMWLqco0wOfnn/zH+/4o9kYenQK/EvB4pJEainAAGonnuj68IFFsZHrnFiP18xeNEPDuyeuW0piY1t/zmven7hVOsa33v/DwN7D/z90kNW4r+uwjwYAQR6LkAA6jkxBRDojUDrxu2dANS8afaDSyvMjW27vKmN1/WmcjmnVt8gf8TJ+79naubhpVOfyr8cISZFoL4CBKD67o7OCxdY2DVydUUwsHfm9m6K+yfO2/i99vivi+hQ4URhxjd7bLeb/YOpKfHdB57MP0xRTkEAgV4LEIB6Lcz5CPRI4GQ/gBfGd/ygE//SHpUt8lin+gmdmv4XAlCR62foTAUIQJkulrHyF1guANnEeRvFnvwtzwceBr4AdLaxe/o93Z8NxDNAgYk5DoHIAgSgyOCUQyCUwHI/gI+9OVdeGaoG53xXoKX+5g1TB76++CcEIK4OBOotQACq9/7ovmCBpT+AbUIGvd/+m6K6sWCW3o1u9lhjz+x7CUC9I+ZkBGIKEIBialMLgYACSwPQ/Nj2FzdUfzhgCY5aIuC0/cc69Z1vV3/MM0BcHgjUW4AAVO/90X3BAkt/ALfGRt6sKjsLJun56E7kn3X3zF8TgHpOTQEEei5AAOo5MQUQ6I1AdwA6+Ltbtp05OPDrvanEqYsCTmzulrtn33nDLdLmGSCuCwTqLUAAqvf+6L5gge4fwN3fDVYwSZTRW97+fMPe2bsJQFG4KYJAzwQIQD2j5WAEeivQ/QO4PTbyG6KytbcVOb0SMNOvN/dM30wA4npAoN4CBKB674/uCxZY/AHcbDfv8gOtXy6YIu7opvNuz/Q7WrtGOh83sPSTuOM2QzUEEFirAAForXI8DoE+CxwPQGpPeX77K+o2nPr3t9ruQgJQVHaKIRBUgAAUlJPDEIgnsBiA1MlzVOR58SpTybf1VlFzBCCuBQTqK0AAqu/u6LxwgSoAtbzoxoa+1KsNFs4RdXwTu9+8PkAAispOMQSCChCAgnJyGALxBKoApGLD6vQF8apSqRJwogstb58jAHE9IFBfAQJQfXdH54ULVAHI1J/fUPe9hVP0ZXzz8k8m8gRvgu4LP0URWLcAAWjdhByAQH8EOgFI5IUNJ1v600HZVU3kHvPyEAGo7OuA6esrQACq7+7ovHCBKgA51/nmd/497su1YPu917sJQH3BpygC6xbgL851E3IAAv0ReDoA/biIHO5PB2VXdWJPtbx+gQBU9nXA9PUVIADVd3d0XrhAJwCpvF5U9hdO0a/xnfdyKwGoX/zURWB9AgSg9fnxaAT6JtAJQA35GTF5pG9NlFzYZMib/B0BqOSLgNnrLEAAqvP26L1Igfb4yGQ1uHk7zzm93Js8Xv2zqtxeJEjkoc3k6qqkU9vgvXxDne6r/rmxe6azF24IIFAPAQJQPfZElwgcF+gOQOr035jJIQJQvAtkMQCJyveIt7sIQPHsqYRASAECUEhNzkIggsAJAUj1+03kIAEoAvzTJY4/AySy2Zt9lQAUz55KCIQUIACF1OQsBCII8AxQBORTlFgMQKqyxbx9hQDU331QHYG1ChCA1irH4xDok8CS9wBd5k2e4BmgeMvoegboDG/2NQJQPHsqIRBSgAAUUpOzEIggcEIAUn2+FzlCAIoAv+QlMBHZJGZfJwDFs6cSAiEFCEAhNTkLgYgC1a/BN529xot23gPELbKAyRZv8kl+DT6yO+UQCCRAAAoEyTEIxBZ4+pOgf0zk2Etg3OIKOJFNLS9/SwCK6041BEIJEIBCSXIOApEFng5A14qIj1yactXnAIlIy8vtBCAuBwTqKUAAqufe6BoBqQKQqFzhVM6AI76AEznU8vJlAlB8eyoiEEKAABRCkTMQ6INAFYBU5CJ1clYfyhdf0kQfNG/3EYCKvxQAqKkAAaimi6NtBDpvgm74Hd7c89GIL2Def83EzRCA4ttTEYEQAgSgEIqcgUAfBDovgTm3wYl/aR/KF1/Si/uceL9AACr+UgCgpgIEoJoujrYR6AQgEWlWX4gqth2RmAK233u9u6pIAIrpTi0EwgkQgMJZchICUQUWA5CKnKFOrohavPBiXtznxfs5AlDhFwLj11qAAFTr9dF8yQLHnwFq+Me8uRtKtog9u/P6kZZY583nPAMUW596CIQRIACFceQUBKILHA9AT278gj/z6O9Eb6DUgib+bjfzX57XHrmSAFTqRcDcOQgQgHLYIjMUKbAYgKpnIGxs5Be9ytlFQkQe2sy+1dwz+6Fu/8gtUA4BBAIIEIACIHIEAv0Q6P4BPD+2/cUN1R/uRx+l1XSqn9Cp6X8hAJW2eebNTYAAlNtGmacYge4fwA++9eyhs884+p+9dr6hgVuvBExbd7vpd142JfMEoF4hcy4CcQQIQHGcqYJAcIGlP4BtfOQNXuSi4IU48LiAef1ac+/0X1R/QADiwkCg3gIEoHrvj+4LFlj6A3hubNvlTW28rmCSno++4PUjG/dO30MA6jk1BRDouQABqOfEFECgNwLPeAZoQpy3kbeKyJm9qVj2qU50VndPv0dEjABU9rXA9HkIEIDy2CNTFCiw3Esw8zcOv6TRcD9UIEfPR26b+/jgnse+sliIl8B6Tk4BBHoqQADqKS+HI9A7geV+AP/Tm2XgRc/e/ptedKh3lcs72ZkcFDfz+zolngBU3v6ZOE8BAlCee2WqAgRO9gyETY6+wnu7tgCCaCO2zf5mcM/sF7sL8gxQNH4KIdATAQJQT1g5FIHeC5w0AE3IoPcjvyIqm3vfRQkVbNrp7P/ofvanmpoAVMLumTFnAQJQzttltqwFWjdu//lqwOZNsx9cOujRidELB8z+fdYAEYZz1RueVf9Qp6YfXVruVP4RWqMEAgisU4AAtE5AHo5APwQWxkeucWKdAORFPziwe+a2pX3YxOhPebPL+tFfLjVN9AvN3dN/t3SelfjnYsAcCOQqQADKdbPMlbVAe3xkTMQuODak3tfYPbPnGQFocucm8XO/yhui13YpOJFD8ujMe/SPZGHJCdoeH9m1xH/v4q/Hr60aj0IAgdgCBKDY4tRDIICATW6/1nt9RXWUc/YZnZy9dbljj06MXDxg8rMBSpZ2hM217f2bbpp9aLnBV+pfGhrzIlAnAQJQnbZFrwh0CdjY8KWd53/2HLjrVDCtXaM/os7+LXgrF/CmnxrYM/3ZUz1ipf4rr8o9EUAgpgABKKY2tRDog4BdLw3/fdvfIqo7+lC+diWd2P26e/ZDvKRVu9XRMAKrEiAArYqLOyNQTwF725nbZWDwzV50Qz0niNO1E3l8WvUPd0xNPxGnIlUQQKBfAgSgfslTF4HIAnbj1nOl0fw5L9KIXLoW5ZzY3ONuw/s2Tz48U4uGaRIBBNYlQABaFx8PRqBeAnO/t+2ywWbjdV6Ef/dPXF3bafuDOvWdb9dro3SLAAJrFeAvwbXK8TgEaiqwMLbjKqf+1TVtP3jbnQ879PJnunfmG8EP50AEEEhWgACU7GpoDIHeCSzcuOPKZsO/uvRngpxIe978X244zW/S9W4TnIwAAv0SIAD1S566CPRZYG5s+NJBabzWqzX73Epfyjuzo0dd+8+Gpg7u60sDFEUAgb4KEID6yk9xBPorcOTG4XOGnL7Bq27sbyeRq5scfrIx+CHe8BzZnXIIJCRAAEpoGbSCQD8EDv7ulm1bBgdu8CLP6Uf92DVN7L6G2/AxnXz4SOza1EMAgXQECEDp7IJOEOibQPVhie1LRq9TsRf3rYleFzbx3uutAzdN39HrUpyPAALpCxCA0t8RHSIQTcB2jTxPnL0mty9QdSYHn3L+LzZNHfjXaJgUQgCBpAUIQEmvh+YQiC9gnW+Rb/2wF395/OphK7rqF9yd/3///MiB26545re6hy3GaQggUCsBAlCt1kWzCMQTsF07LhD1/86rbI1XNWAlk0ed00/o1PSjAU/lKAQQyESAAJTJIhkDgV4I/NObZeBFzxl9sff+SlHd1Isawc80Odhuy2cG3z7zpeBncyACCGQjQADKZpUMgkDvBGxCmgt++4sGVK/0Ilt6V2ntJzuTR6XRvkMmv3OXVp/uzA0BBBA4hQABiMsDAQRWJWCT2y6TduMyr/J9q3pgD+5cfYGpqN4lbXeX7n3svh6U4EgEEMhUgACU6WIZC4FeC9iEDIrs+D4xf7k3fa6s8BOlzeTq5XpTldtX0nP1Cc6ijXvm1N+5cWrmmyt5DPdBAAEElgoQgLgmEEDguIBNbr/We73Ki9wxsHvmtpXSVJ8jJM971vdKo3WBN73AiTz7ZN8ztoYA1HZi326Z+1bT2X0yNfPIal7iWhgfucaJvMw5+5xOzt660pm4HwII5C1AAMp7v0yHwIoFbGz4Uq/uehE7r3qQteU2U31gxQd03bHZsKaYbRFtbPHetoqTLeJlkxNptkWucirOTDrfQaYiLS/iVeRzIjLv1D/hrXHIvD8kA3LIWnpwLT10zjY7VxtyzbHH6z5n/hbli0/XysnjEMhKgACU1ToZBoG1C4QMQKfqQsXetNz/bqIfWHv3yz+SABRalPMQyEeAAJTPLpkEgXULrPUlsNUUbo+PTC53/8bumWX/fDVnL3dfXgJbryCPRyBPAQJQnntlKgSSFYgdgJKFoDEEEOirAAGor/wURwABBBBAAIF+CBCA+qFOTQQQQAABBBDoqwABqK/8FEcAAQQQQACBfggQgPqhTk0EEEAAAQQQ6KsAAaiv/BRHAAEEEEAAgX4IEID6oU5NBBBAAAEEEOirAAGor/wUR6D3Aqf7tXMbG325V3vV0k6cs8/U/asjnv5co1c8YzbTT+me6c9Wf346n95viAoIINAPAQJQP9SpicBpBOy3R85sb7TXqOl259xf6dRj31or2ul+wBOAwn8wo03sON97/+OmNts4qp/Qd848vtb98TgEEOiNAAGoN66cisC6BFrjo69XsUs638tluuBNPrLWA7u/ekKd7ls8Z/GTl08IQGbbROUpET2a1zNAtlFMhkT1O9X87iTPAJk/9j1o1W09X83hVN4gagPV94+Z6N3N3dN/vtb98TgEEOiNAAGoN66cisC6BNYagFT8SKPR2Oy9bRbzZ4q6M0zslU61YSYDJnL8i0VV5fbOD3qzc0X0udV/V5UtnXxgcn9D9H/pnumb1zVInx9sY6M3mNgbTexcVW17k0NPx5v79ekveu3+dnoV2aoqC96sraKfFvNPiLrHTfSwaPuQeTe7kpEIQCtR4j4I9FeAANRff6ojsKzASl8CO3Lj9rMGGvb8pjXO8SI7Ra3zDevdt+4f8N1/vlwAqv53p6ImstlMDprp3zcbcotOTd9bp1XNj42+cEDttW3RV6nYJhU57E3suzPYsgFoOZ/uP3OiCyLysIj/9pOtxtfOePtj+5dz4SWwOl0t9FqqAAGo1M0zd20F7K1nD7U2zb+w2Wi/0IuOnm6Q1QagxfNU9AERO6pqo23RfU0vf6V7ZzrPGqV4e2xi9IxhLz/SULuubfJsFXlIRDdWz/48s9+1BaBnnGPyaNvblx44vO0rF7373rkUXegJAQSWFyAAcWUgUBOB6d8eOXPrRndl0+xFXm0wbts6omZniYq2Tf+xKf7/SGv+W/qOx1f0klCPetUjE8NnDbX14pZz1zXULhcv86b6kIjN9Kjmssc6s6PSkH+UQ0Of1//2r0/FrE0tBBBYmwABaG1uPAqBqAIL48OvduKuilp02WK2VUR2muk2VXvImXxTtPEN0faD0mrvv/fwyKO9eibk0MTm4c2yYVjED7dNzmqYXOpVLjTTs1TtO17kYSd6/D1OfbEybXmxzw7smfl0X+pTFAEEVixAAFoxFXdEIL6ATYzs9KavE7Ht8aufoqLJ95jKWc7kOVXwUK1ebpIjTz/ikJnsN7X9TS8PS8M/eUQaLT/fXDhj8OjCtAy0Rg9sWdB33ztnb5YBec7wkCw0h44OzA9tbDeGpKFD4t2QqJzRrt7ULTrsxc7pOn+TmZzlRHZ6lUfU5CFReTIlH1e9/OYGP66TD0d9JiolA3pBIHUBAlDqG6K/YgUWdm2/1jl9xof4pQVig2LuLBM7S0Vmjz0LY1tVdZuJ7ZMAz8io2aXVe52cyCETOWoi21X0IVFfvcdnPi2PE7tx5v+37jnw+ZR7pDcEShUgAJW6eeZOVuDA72zbsnmwcb2qnJ1sk89szHVeGhO7VE23mkj1wX9HVOxzop3fnFrr7WwzuVBFdojKgJp+1dTuEhG/1gNjP87E7mu4DR/TyYcXnyGL3QL1EEBgGQECEJcFAgkJHN2144IN2r7eq25MqK0Vt2IiF4vJxaI2V32Ao4r8s2gnDK3xpiNmdtmxDzGUp0zlS07k8BoP69/DTJ5wbfmIvn3mkf41QWUEEOgWIABxPSCQiMDc7+14wWDDv8arVM+m1POmNqBeL/MiW1SrT52uXgZb922nmjzHVB4UkcfWfVrfDtAFp/rR9XytSd9apzACGQoQgDJcKiPVT2BhbPTlbpkvJK3fJIsdV89g2dH69t+7zp01PqZ79t/ZuwqcjAACKxEgAK1Eifsg0EMBmxi5wpv8WA9LcHRCAs7Ei5M/06mZbybUFq0gUJwAAai4lTNwSgJzY9suH9TGT3oR/l1MaTG976Xt2v4DetOB6mU9bggg0AcB/tLtAzolEagEnpwY2bnRyy9Knd/zwyrXLmB29KCz926fOlC/N3WvfWoeiUAyAgSgZFZBIzkJHPsyU/2RaqbGUftbfefMCb8JZRPnbRT/xC95lc05zc0sqxPofGCizvxPnTrx1/pPd/2srgr3RgCB5QQIQFwXCPRAoDW+/Y0qekF1dPU5MM3dsx/uLtMaH3mDilzUg9IcWTMBp/4fdOrA3594fZz6+qnZiLSLQJICBKAk10JTdRdoj438hqh9f2cO039p7Jl51+JM1a+7N5v+J+s+I/2HEXBVRm65P9C3P7Z/8cRTXT9hqnIKAggQgLgGEOiBgE3sON97/7bqaOfcOxY/++WeX71ww/lbv/ProrqpB2U5sqYC1Uthunvm/Z0nDKv/c5Lrp6bj0TYCSQoQgJJcC03lILCwa+Tqao6BvTO3L85j4zt+0It/aQ7zMUNYgXZL/mrw7TNfWjx1uesnbEVOQ6BsAQJQ2ftn+h4KLP0BZpM7N3k//1vV+6J7WJajayrgTA6Lm3nX4huiCUA1XSRt10aAAFSbVdFo3QSW/gBb2DV8nXPuyrrNQb/xBJy6v9Spx75aVSQAxXOnUpkCBKAy987UEQS6f4DZhAx6P/qfRG0wQmlK1FTAmc3ontn3EIBqukDarpUAAahW66LZOgl0B6D5G4df0mi4H6pT//TaH4F5bX1gaOrgPp4B6o8/VcsRIACVs2smjSzQ/QOsPTbyH0Xl2ZFboFwNBZzYl3X37CcJQDVcHi3XSoAAVKt10WydBBZ/gDWbg1/zfv5X6tQ7vfZRwHTeuel3ttojL6u66P4twj52RWkEshMgAGW3UgZKReB4AHLW8KIvT6Uv+khfoOXtz53oswhA6e+KDusrQACq7+7oPHGBxQCkTi5SkbMSb5f2EhIwr/9oYkcIQAkthVayEyAAZbdSBkpFoBOAGtZsml7lRfh3LZXF1KEPs8e86dcJQHVYFj3WVYC/lOu6OfpOXqAKQF7t7Kbqhck3S4PJCXhxnxfv53gPUHKroaFMBAhAmSySMdITqAKQqb6goTacXnd0lLpAqy3fcCqPEIBS3xT91VWAAFTXzdF38gLH3gPkX+6c46svkt9Wgg16ecSLfIMAlOBuaCkLAQJQFmtkiBQFOgHIyY85kSdS7I+e0hZwIk+2vHyRAJT2nuiuvgIEoPrujs4TF6gCkFN5vajsT7xV2ktTwHkvtxKA0lwOXdVfgABU/x0yQWIC7fGRyaol83aeOr3cTB6v/llVbk+sVdpJUMBMrq7acmoD3ss96nRf9c+N3TOd64obAgiEESAAhXHkFASOC3QHIKf6Ai9ymADEBbJSge8GIBny3u4mAK1UjvshsDoBAtDqvLg3AqcVOOEZINXvN5GDBKDTsnGHpwW6AtCZ3tudBCAuDQR6I0AA6o0rpxYssBiAKoLFH2YEoIIviFWOfrJrhpfAVgnJ3RE4jQABiEsEgcACBKDAoIUdRwAqbOGM2zcBAlDf6CmcqwABKNfNxpmLABTHmSoIEIC4BhDooUB3GOphGY7OVICXvTJdLGMlIUAASmINNJGrAAEo183GmYsAFMeZKmUKEIDK3DtTRxIgAEWCzrQMASjTxTJWEgIEoCTWQBO5ChCAct1snLkIQHGcqVKmAAGozL0zdSQBAlAk6EzLEIAyXSxjJSFAAEpiDTSRqwABKNfNxpmLABTHmSplChCAytw7U0cSIABFgs60DAEo08UyVhX6Ye4AABv2SURBVB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DwW6Q4+ZXL1YSlVu72FZjs5E4GTXDGEokwUzRjICBKBkVkEjuQgQgHLZZH/mIAD1x52q5QkQgMrbORP3WIAA1GPgzI8nAGW+YMZLRoAAlMwqaCQXgcUAZN7Oc04v9yaPV7PxElguG+7tHIsByKmc6b3dqU73VRV5Cay37pxengABqLydM3GPBboDkDi9REyeIgD1GD2j448/A6QyJN7uJgBltFxGSUqAAJTUOmgmB4ETngFSvdCLtAhAOWw2zgxdL4E1xexeAlAcd6qUJ0AAKm/nTBxJYGHXyNVO5JXihH/PIpnnVMaJb7e8++zA3hl+ezCnxTJLMgL8xZzMKmgkN4EqADVVLvYqO3ObjXl6L9D28pCK3EMA6r01FcoUIACVuXemjiBQBSBxbkNT/Eu88CxQBPJsSjgT31L3efF+gQCUzVoZJDEBAlBiC6GdfAQ6Aaj67S+nz1Wxc/OZjEl6LWBi95nXB6s6BKBea3N+qQIEoFI3z9w9F1gMQF5sf9Pp63tekALZCDjVP2217WwCUDYrZZAEBQhACS6FluovYDcOn+Mb7m3VJK7t39FuNK5TsXPqPxkT9FrAme4T3/5U9/WjNx3oPBvEDQEEwgkQgMJZchICxwXaY6O/Jup/oPMH5r7k2naLb8pbIELgVAJOxGSh+V7fbP9M9/XT2DP9+8ghgEBYAQJQWE9OQ6Aj0Bof/YXF9/2Y6APN3dN/YuPDr/biroIIgZMJeJPbBvbMfHq56wc1BBAIK0AACuvJaQgce9JnYvOw2MCPdv5BF/5Gpw4fMBFtj4++iTdEc5EsJ+BE7tHdMx852fWDGgIIhBUgAIX15DQETinw4FvPHtp5xtG3iMpWqBBYFHBi06Kz79MpmUcFAQTiCBCA4jhTBYHjAja5c5O053/Wq3R+y4db2QKdNz0f3PJRffe9c2VLMD0CcQUIQHG9qYZAR8Cul0b7ktGfUrFLIClXwIl9eVJn/3pqSny5CkyOQH8ECED9cacqAseC0K7Ri0Ttlcs9G9T1pZgnaKnKst8Ntdr7s4JTC6zWczX3d2L3H/XNzwzt3X8/e0AAgf4IEID6407VwgWqN0m3bcNPqMmZzrc/Lk03JF6u8CoXL9Ks5gdqJ0yZdD55euntZIGp8BWcdvzVeq7k/k7cnaKtL0hL1LvGa03l8YbOfbJ6k/xpG+IOCCAQVIAAFJSTwxBYmYCNb3+jF71AxM4T0SPey83VI9XpkHp/vmvI2W0v1zjVhpkMmMjBxZN5Bmhlxuu910oCTXeN7vs7kc1epe3EWiZymxO9v+XdAyK+8yZn5+QGEdskovuc2H26e/bD6+2XxyOAwOoECECr8+LeCAQROFkA6j5cxd50PPQ43bf43xu7ZyaXa6I9PnL8z7t/GPMM0NpWdjLDFfn7Ktgeu5noB5Z2QABa2054FAIhBQhAITU5C4EVCix9CWy5rzroDjTdx67oB3DXy2EEoBUuZcnd1hOATrevzlel8BLY2hbDoxAIJEAACgTJMQiEFiAAhRZd3Xm9DECr64R7I4BALwQIQL1Q5UwE+ixwsvDU57ZqW/5kz7rVdiAaRwABIQBxESCQoQABKOxS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AQHfoMZOrF49UldsDHF/cESczJAwVdykwcKYCBKBMF8tY5QkQgMLunAAU1pPTEEhNgACU2kboB4E1ChCA1gh3kocRgMJ6choCqQkQgFLbCP0gsEaBxQBk3s5zTi/3Jo9XR/ES2NpAFwOQUznTe7tTne6rTuIlsLV58igEUhMgAKW2EfpBYI0C3QFInF4iJk8RgNaIKSLHnwFSGRJvdxOA1m7JIxFIUYAAlOJW6AmBNQic8AyQ6oVepEUAWgPk0w/pegmsKWb3EoDWbskjEUhRgACU4lboCYF1CCzsGrnaibxSnPDv9zocFx/qxLdb3n12YO8Mv00XwJMjEEhFgL8gU9kEfSAQSKAKQE2Vi73KzkBHFn1M28tDKnIPAajoy4DhMxQgAGW4VEYqW6AKQOLchqb4l3jhWaD1XA3OxLfUfV68XyAArUeSxyKQngABKL2d0BEC6xLoBKDqt7+cPlfFzl3XYYU/2MTuM68PVgwEoMIvBsbPToAAlN1KGah0gcUA5MX2N52+vnSP9czvVP+01bazCUDrUeSxCKQpQABKcy90hcCaBOzG4XN8w72terBr+3e0G43rVOycNR1W+IOc6T7x7U91e+pNBzrPBnFDAIH6CxCA6r9DJkDguEB7bPTXRP0PdP7A3Jdc227xTXkLRKsTcCImC833+mb7Z7o9G3umf391J3FvBBBIVYAAlOpm6AuBNQi0xkd/YfF9Pyb6QHP39J/Y+PCrvbir1nBcsQ/xJrcN7Jn59HKexaIwOAKZCRCAMlso45QtYBObh8UGfrSjoAt/o1OHD5iItsdH38Qbold2bTiRe3T3zEc6T6It47myU7gXAgikLkAASn1D9IdAAIEH33r20M4zjr5FVLYGOC7bI5zYtOjs+3RK5rMdksEQQODY/4+IAwIIlCFgkzs3SXv+Z71K57eauJ0o0HnT88EtH9V33zuHDQII5C9AAMp/x0yIwHEBu14a7UtGf0rFLoHluwJO7MuTOvvXU1PicUEAgTIECEBl7JkpEThBwHaNXiRqr1zu2aCuLwE94TGqUovvwlpN/07s/qO++Zmhvfvv5xJBAIGyBAhAZe2baQsXqN7U27YNP6EmZzrf/rg03ZB4ucKrXLxIs5oAkSLnSvp34u4UbX1BWqLeNV5rKo83dO6T1ZvGU5yJnhBAILwAASi8KScikKyAjW9/oxe9QMTOE9Ej3svNVbPqdEi9P9815Oy2l2ucasNMBkzk4OIwdXwGyIls9iptJ9Yykduc6P0t7x4Q8Z03OTsnN4jYJhHd58Tu092zH052eTSGAAJBBQhAQTk5DIG0BU4WgLq7VrE3HQ89Tvct/vfG7pnJtKc71l17fOR4n+aroHfsZqIfWNo/AagOG6VHBHojQADqjSunIpCkwNKXwJb7aofuANE9RB0D0On673x1CC+BJXmt0hQCvRYgAPVamPMRqJlASQGoZquhXQQQCChAAAqIyVEIIIAAAgggUA8BAlA99kSXCCCAAAIIIBBQgAAUEJOjEEAAAQQQQKAeAgSgeuyJLhFAAAEEEEAgoAABKCAmRyGAAAIIIIBAPQQIQPXYE10igAACCCCAQEABAlBATI5CAAEEEEAAgXoIEIDqsSe6RAABBBBAAIGAAgSggJgchQACCCCAAAL1ECAA1WNPdIkAAggggAACAQUIQAExOQoBBBBAAAEE6iFAAKrHnugSAQQQQAABBAIKEIACYnIUAggggAACCNRDgABUjz3RJQIIIIAAAggEFCAABcTkKAQQQAABBBCohwABqB57oksEEEAAAQQQCChAAAqIyVEIIIAAAgggUA8BAlA99kSXCCCAAAIIIBBQgAAUEJOjEEAAAQQQQKAeAgSgeuyJLhFAAAEEEEAgoAABKCAmRyGAAAIIIIBAPQQIQPXYE10igAACCCCAQEABAlBATI5CAAEEEEAAgXoIEIDqsSe6RAABBBBAAIGAAgSggJgchQACCCCAAAL1ECAA1WNPdIkAAggggAACAQUIQAExOQoBBBBAAAEE6iFAAKrHnugSAQQQQAABBAIKEIACYnIUAggggAACCNRDgABUjz3RJQIIIIAAAggEFCAABcTkKAQQQAABBBCohwABqB57oksEEEAAAQQQCChAAAqIyVEIIIAAAgggUA8BAlA99kSXCCCAAAIIIBBQgAAUEJOjEEAAAQQQQKAeAgSgeuyJLhFAAAEEEEAgoAABKCAmRyGAAAIIIIBAPQQIQPXYE10igAACCCCAQEABAlBATI5CAAEEEEAAgXoIEIDqsSe6RAABBBBAAIGAAgSggJgchQACCCCAAAL1ECAA1WNPdIkAAggggAACAQUIQAExOQoBBBBAAAEE6iFAAKrHnugSAQQQQAABBAIKEIACYnIUAggggAACCNRD4P8Dg5qUwroRJp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3880" y="2775595"/>
            <a:ext cx="304458" cy="8118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985" y="6088131"/>
            <a:ext cx="304647" cy="609295"/>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3174" y="1085973"/>
            <a:ext cx="304458" cy="811886"/>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941" y="4867749"/>
            <a:ext cx="304458" cy="811886"/>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972" y="2095537"/>
            <a:ext cx="304458" cy="81188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422" y="3584739"/>
            <a:ext cx="304458" cy="81188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972" y="4309136"/>
            <a:ext cx="304647" cy="60929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52" y="5791200"/>
            <a:ext cx="304647" cy="609295"/>
          </a:xfrm>
          <a:prstGeom prst="rect">
            <a:avLst/>
          </a:prstGeom>
        </p:spPr>
      </p:pic>
      <p:cxnSp>
        <p:nvCxnSpPr>
          <p:cNvPr id="22" name="Straight Arrow Connector 21"/>
          <p:cNvCxnSpPr/>
          <p:nvPr/>
        </p:nvCxnSpPr>
        <p:spPr>
          <a:xfrm>
            <a:off x="1697632" y="2631940"/>
            <a:ext cx="2036168" cy="955541"/>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133600" y="3352800"/>
            <a:ext cx="1371600" cy="521732"/>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305972" y="3990682"/>
            <a:ext cx="2063549" cy="124118"/>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697632" y="4440491"/>
            <a:ext cx="1763766" cy="173294"/>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347012" y="2155372"/>
            <a:ext cx="2272988" cy="1349828"/>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28" name="TextBox 1027"/>
          <p:cNvSpPr txBox="1"/>
          <p:nvPr/>
        </p:nvSpPr>
        <p:spPr>
          <a:xfrm rot="1547214">
            <a:off x="2143998" y="2795172"/>
            <a:ext cx="1434773" cy="369332"/>
          </a:xfrm>
          <a:prstGeom prst="rect">
            <a:avLst/>
          </a:prstGeom>
          <a:noFill/>
        </p:spPr>
        <p:txBody>
          <a:bodyPr wrap="square" rtlCol="0">
            <a:spAutoFit/>
          </a:bodyPr>
          <a:lstStyle/>
          <a:p>
            <a:r>
              <a:rPr lang="en-US" i="1" dirty="0"/>
              <a:t>Assessments</a:t>
            </a:r>
          </a:p>
        </p:txBody>
      </p:sp>
      <p:cxnSp>
        <p:nvCxnSpPr>
          <p:cNvPr id="39" name="Straight Arrow Connector 38"/>
          <p:cNvCxnSpPr/>
          <p:nvPr/>
        </p:nvCxnSpPr>
        <p:spPr>
          <a:xfrm flipV="1">
            <a:off x="1305972" y="4771712"/>
            <a:ext cx="2199228" cy="562288"/>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65004" y="4936323"/>
            <a:ext cx="2968796" cy="1159525"/>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3"/>
          </p:cNvCxnSpPr>
          <p:nvPr/>
        </p:nvCxnSpPr>
        <p:spPr>
          <a:xfrm flipV="1">
            <a:off x="1697632" y="5181600"/>
            <a:ext cx="2264768" cy="1211179"/>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7429" y="1743911"/>
            <a:ext cx="1192501" cy="369332"/>
          </a:xfrm>
          <a:prstGeom prst="rect">
            <a:avLst/>
          </a:prstGeom>
          <a:noFill/>
        </p:spPr>
        <p:txBody>
          <a:bodyPr wrap="square" rtlCol="0">
            <a:spAutoFit/>
          </a:bodyPr>
          <a:lstStyle/>
          <a:p>
            <a:pPr algn="ctr"/>
            <a:r>
              <a:rPr lang="en-US" b="1" dirty="0"/>
              <a:t>Shelters</a:t>
            </a:r>
          </a:p>
        </p:txBody>
      </p:sp>
      <p:sp>
        <p:nvSpPr>
          <p:cNvPr id="55" name="TextBox 54"/>
          <p:cNvSpPr txBox="1"/>
          <p:nvPr/>
        </p:nvSpPr>
        <p:spPr>
          <a:xfrm>
            <a:off x="3657601" y="2285310"/>
            <a:ext cx="1828800" cy="923330"/>
          </a:xfrm>
          <a:prstGeom prst="rect">
            <a:avLst/>
          </a:prstGeom>
          <a:noFill/>
        </p:spPr>
        <p:txBody>
          <a:bodyPr wrap="square" rtlCol="0">
            <a:spAutoFit/>
          </a:bodyPr>
          <a:lstStyle/>
          <a:p>
            <a:pPr algn="ctr"/>
            <a:r>
              <a:rPr lang="en-US" dirty="0"/>
              <a:t>Order for priority and need  based on CE plan</a:t>
            </a:r>
          </a:p>
        </p:txBody>
      </p:sp>
      <p:cxnSp>
        <p:nvCxnSpPr>
          <p:cNvPr id="57" name="Straight Arrow Connector 56"/>
          <p:cNvCxnSpPr/>
          <p:nvPr/>
        </p:nvCxnSpPr>
        <p:spPr>
          <a:xfrm flipV="1">
            <a:off x="5715000" y="3352800"/>
            <a:ext cx="1447800" cy="45720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899799" y="4809823"/>
            <a:ext cx="1263001" cy="37177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486400" y="5194434"/>
            <a:ext cx="1219200" cy="485201"/>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2074" y="1701783"/>
            <a:ext cx="396890" cy="453589"/>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2937707"/>
            <a:ext cx="609600" cy="541867"/>
          </a:xfrm>
          <a:prstGeom prst="rect">
            <a:avLst/>
          </a:prstGeom>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7172" y="5547285"/>
            <a:ext cx="539784" cy="479808"/>
          </a:xfrm>
          <a:prstGeom prst="rect">
            <a:avLst/>
          </a:prstGeom>
        </p:spPr>
      </p:pic>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511" y="4912069"/>
            <a:ext cx="396890" cy="453589"/>
          </a:xfrm>
          <a:prstGeom prst="rect">
            <a:avLst/>
          </a:prstGeom>
        </p:spPr>
      </p:pic>
      <p:sp>
        <p:nvSpPr>
          <p:cNvPr id="37" name="TextBox 36"/>
          <p:cNvSpPr txBox="1"/>
          <p:nvPr/>
        </p:nvSpPr>
        <p:spPr>
          <a:xfrm>
            <a:off x="6975047" y="2452429"/>
            <a:ext cx="2014053" cy="646331"/>
          </a:xfrm>
          <a:prstGeom prst="rect">
            <a:avLst/>
          </a:prstGeom>
          <a:noFill/>
        </p:spPr>
        <p:txBody>
          <a:bodyPr wrap="square" rtlCol="0">
            <a:spAutoFit/>
          </a:bodyPr>
          <a:lstStyle/>
          <a:p>
            <a:r>
              <a:rPr lang="en-US" b="1" dirty="0"/>
              <a:t>Rapid Re-housing</a:t>
            </a:r>
          </a:p>
          <a:p>
            <a:endParaRPr lang="en-US" dirty="0"/>
          </a:p>
        </p:txBody>
      </p:sp>
      <p:sp>
        <p:nvSpPr>
          <p:cNvPr id="83" name="TextBox 82"/>
          <p:cNvSpPr txBox="1"/>
          <p:nvPr/>
        </p:nvSpPr>
        <p:spPr>
          <a:xfrm>
            <a:off x="113471" y="2973169"/>
            <a:ext cx="1192501" cy="646331"/>
          </a:xfrm>
          <a:prstGeom prst="rect">
            <a:avLst/>
          </a:prstGeom>
          <a:noFill/>
        </p:spPr>
        <p:txBody>
          <a:bodyPr wrap="square" rtlCol="0">
            <a:spAutoFit/>
          </a:bodyPr>
          <a:lstStyle/>
          <a:p>
            <a:pPr algn="ctr"/>
            <a:r>
              <a:rPr lang="en-US" b="1" dirty="0"/>
              <a:t>Street Outreach</a:t>
            </a:r>
          </a:p>
        </p:txBody>
      </p:sp>
      <p:sp>
        <p:nvSpPr>
          <p:cNvPr id="84" name="TextBox 83"/>
          <p:cNvSpPr txBox="1"/>
          <p:nvPr/>
        </p:nvSpPr>
        <p:spPr>
          <a:xfrm>
            <a:off x="6858000" y="3505200"/>
            <a:ext cx="2286000" cy="369332"/>
          </a:xfrm>
          <a:prstGeom prst="rect">
            <a:avLst/>
          </a:prstGeom>
          <a:noFill/>
        </p:spPr>
        <p:txBody>
          <a:bodyPr wrap="square" rtlCol="0">
            <a:spAutoFit/>
          </a:bodyPr>
          <a:lstStyle/>
          <a:p>
            <a:pPr algn="ctr"/>
            <a:r>
              <a:rPr lang="en-US" b="1" dirty="0"/>
              <a:t>Supportive Housing</a:t>
            </a:r>
          </a:p>
        </p:txBody>
      </p:sp>
      <p:sp>
        <p:nvSpPr>
          <p:cNvPr id="85" name="TextBox 84"/>
          <p:cNvSpPr txBox="1"/>
          <p:nvPr/>
        </p:nvSpPr>
        <p:spPr>
          <a:xfrm>
            <a:off x="6629400" y="4440491"/>
            <a:ext cx="2371825" cy="369332"/>
          </a:xfrm>
          <a:prstGeom prst="rect">
            <a:avLst/>
          </a:prstGeom>
          <a:noFill/>
        </p:spPr>
        <p:txBody>
          <a:bodyPr wrap="square" rtlCol="0">
            <a:spAutoFit/>
          </a:bodyPr>
          <a:lstStyle/>
          <a:p>
            <a:pPr algn="ctr"/>
            <a:r>
              <a:rPr lang="en-US" b="1" dirty="0"/>
              <a:t>ESG Supplemental </a:t>
            </a:r>
          </a:p>
        </p:txBody>
      </p:sp>
      <p:sp>
        <p:nvSpPr>
          <p:cNvPr id="87" name="TextBox 86"/>
          <p:cNvSpPr txBox="1"/>
          <p:nvPr/>
        </p:nvSpPr>
        <p:spPr>
          <a:xfrm>
            <a:off x="3657600" y="5530001"/>
            <a:ext cx="2217991" cy="646331"/>
          </a:xfrm>
          <a:prstGeom prst="rect">
            <a:avLst/>
          </a:prstGeom>
          <a:noFill/>
        </p:spPr>
        <p:txBody>
          <a:bodyPr wrap="square" rtlCol="0">
            <a:spAutoFit/>
          </a:bodyPr>
          <a:lstStyle/>
          <a:p>
            <a:pPr algn="ctr"/>
            <a:r>
              <a:rPr lang="en-US" b="1" dirty="0"/>
              <a:t>Housing and Homeless Coalition</a:t>
            </a:r>
          </a:p>
        </p:txBody>
      </p:sp>
      <p:sp>
        <p:nvSpPr>
          <p:cNvPr id="88" name="TextBox 87"/>
          <p:cNvSpPr txBox="1"/>
          <p:nvPr/>
        </p:nvSpPr>
        <p:spPr>
          <a:xfrm rot="19784154">
            <a:off x="5648662" y="2355377"/>
            <a:ext cx="2035225" cy="369332"/>
          </a:xfrm>
          <a:prstGeom prst="rect">
            <a:avLst/>
          </a:prstGeom>
          <a:noFill/>
        </p:spPr>
        <p:txBody>
          <a:bodyPr wrap="square" rtlCol="0">
            <a:spAutoFit/>
          </a:bodyPr>
          <a:lstStyle/>
          <a:p>
            <a:r>
              <a:rPr lang="en-US" i="1" dirty="0"/>
              <a:t>Housing referrals</a:t>
            </a:r>
          </a:p>
        </p:txBody>
      </p:sp>
      <p:sp>
        <p:nvSpPr>
          <p:cNvPr id="40" name="TextBox 39"/>
          <p:cNvSpPr txBox="1"/>
          <p:nvPr/>
        </p:nvSpPr>
        <p:spPr>
          <a:xfrm>
            <a:off x="6705600" y="3989383"/>
            <a:ext cx="2371825" cy="369332"/>
          </a:xfrm>
          <a:prstGeom prst="rect">
            <a:avLst/>
          </a:prstGeom>
          <a:noFill/>
        </p:spPr>
        <p:txBody>
          <a:bodyPr wrap="square" rtlCol="0">
            <a:spAutoFit/>
          </a:bodyPr>
          <a:lstStyle/>
          <a:p>
            <a:pPr algn="ctr"/>
            <a:r>
              <a:rPr lang="en-US" b="1" dirty="0"/>
              <a:t>HUD RAP</a:t>
            </a:r>
          </a:p>
        </p:txBody>
      </p:sp>
    </p:spTree>
    <p:extLst>
      <p:ext uri="{BB962C8B-B14F-4D97-AF65-F5344CB8AC3E}">
        <p14:creationId xmlns:p14="http://schemas.microsoft.com/office/powerpoint/2010/main" val="505421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of each part of the system</a:t>
            </a:r>
          </a:p>
        </p:txBody>
      </p:sp>
      <p:sp>
        <p:nvSpPr>
          <p:cNvPr id="3" name="Content Placeholder 2"/>
          <p:cNvSpPr>
            <a:spLocks noGrp="1"/>
          </p:cNvSpPr>
          <p:nvPr>
            <p:ph idx="1"/>
          </p:nvPr>
        </p:nvSpPr>
        <p:spPr/>
        <p:txBody>
          <a:bodyPr>
            <a:normAutofit lnSpcReduction="10000"/>
          </a:bodyPr>
          <a:lstStyle/>
          <a:p>
            <a:r>
              <a:rPr lang="en-US" dirty="0"/>
              <a:t>Shelter and Street outreach</a:t>
            </a:r>
          </a:p>
          <a:p>
            <a:pPr lvl="1"/>
            <a:r>
              <a:rPr lang="en-US" dirty="0"/>
              <a:t>Assess clients</a:t>
            </a:r>
          </a:p>
          <a:p>
            <a:pPr lvl="1"/>
            <a:r>
              <a:rPr lang="en-US" dirty="0"/>
              <a:t>Refer to coordinated entry</a:t>
            </a:r>
          </a:p>
          <a:p>
            <a:pPr lvl="2"/>
            <a:r>
              <a:rPr lang="en-US" dirty="0"/>
              <a:t>Explain different program types to clients</a:t>
            </a:r>
          </a:p>
          <a:p>
            <a:pPr lvl="2"/>
            <a:r>
              <a:rPr lang="en-US" dirty="0"/>
              <a:t>Refer to programs that are appropriate and that the client is interested in. </a:t>
            </a:r>
          </a:p>
          <a:p>
            <a:pPr lvl="1"/>
            <a:r>
              <a:rPr lang="en-US" dirty="0"/>
              <a:t>Manage referrals</a:t>
            </a:r>
          </a:p>
          <a:p>
            <a:pPr lvl="2"/>
            <a:r>
              <a:rPr lang="en-US" dirty="0"/>
              <a:t>Update information as it changes</a:t>
            </a:r>
          </a:p>
          <a:p>
            <a:pPr lvl="2"/>
            <a:r>
              <a:rPr lang="en-US" dirty="0"/>
              <a:t>Remove clients who have self-resolved or otherwise are no longer interested in services</a:t>
            </a:r>
          </a:p>
          <a:p>
            <a:pPr lvl="1"/>
            <a:endParaRPr lang="en-US" dirty="0"/>
          </a:p>
        </p:txBody>
      </p:sp>
    </p:spTree>
    <p:extLst>
      <p:ext uri="{BB962C8B-B14F-4D97-AF65-F5344CB8AC3E}">
        <p14:creationId xmlns:p14="http://schemas.microsoft.com/office/powerpoint/2010/main" val="3168177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to make a referral</a:t>
            </a:r>
            <a:br>
              <a:rPr lang="en-US" dirty="0"/>
            </a:br>
            <a:r>
              <a:rPr lang="en-US" dirty="0"/>
              <a:t>(Shelters and Street Outreach)</a:t>
            </a:r>
          </a:p>
        </p:txBody>
      </p:sp>
      <p:sp>
        <p:nvSpPr>
          <p:cNvPr id="3" name="Content Placeholder 2"/>
          <p:cNvSpPr>
            <a:spLocks noGrp="1"/>
          </p:cNvSpPr>
          <p:nvPr>
            <p:ph idx="1"/>
          </p:nvPr>
        </p:nvSpPr>
        <p:spPr/>
        <p:txBody>
          <a:bodyPr/>
          <a:lstStyle/>
          <a:p>
            <a:r>
              <a:rPr lang="en-US" dirty="0"/>
              <a:t>If this is the person’s first time being homeless and they have not been able to find housing within the first 2-4 weeks. </a:t>
            </a:r>
          </a:p>
          <a:p>
            <a:r>
              <a:rPr lang="en-US" dirty="0"/>
              <a:t>If they are chronically homeless.</a:t>
            </a:r>
          </a:p>
          <a:p>
            <a:r>
              <a:rPr lang="en-US" dirty="0"/>
              <a:t>If they have a disability that is limiting them in obtaining or maintaining housing (many times homeless). </a:t>
            </a:r>
          </a:p>
        </p:txBody>
      </p:sp>
      <p:pic>
        <p:nvPicPr>
          <p:cNvPr id="12290" name="Picture 2" descr="Image result for re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124553"/>
            <a:ext cx="4495800" cy="273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359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of each part of the system</a:t>
            </a:r>
          </a:p>
        </p:txBody>
      </p:sp>
      <p:sp>
        <p:nvSpPr>
          <p:cNvPr id="3" name="Content Placeholder 2"/>
          <p:cNvSpPr>
            <a:spLocks noGrp="1"/>
          </p:cNvSpPr>
          <p:nvPr>
            <p:ph idx="1"/>
          </p:nvPr>
        </p:nvSpPr>
        <p:spPr/>
        <p:txBody>
          <a:bodyPr/>
          <a:lstStyle/>
          <a:p>
            <a:r>
              <a:rPr lang="en-US" dirty="0"/>
              <a:t>Housing and Homeless Coalition Staff </a:t>
            </a:r>
          </a:p>
          <a:p>
            <a:pPr lvl="1"/>
            <a:r>
              <a:rPr lang="en-US" dirty="0"/>
              <a:t>Organize referrals in order of priority and distribute list to coordinated entry group</a:t>
            </a:r>
          </a:p>
          <a:p>
            <a:pPr lvl="1"/>
            <a:r>
              <a:rPr lang="en-US" dirty="0"/>
              <a:t>Match clients to housing provider openings</a:t>
            </a:r>
          </a:p>
          <a:p>
            <a:pPr lvl="1"/>
            <a:r>
              <a:rPr lang="en-US" dirty="0"/>
              <a:t>Check quality of referrals</a:t>
            </a:r>
          </a:p>
          <a:p>
            <a:pPr lvl="1"/>
            <a:r>
              <a:rPr lang="en-US" dirty="0"/>
              <a:t>Check that all entries to </a:t>
            </a:r>
            <a:r>
              <a:rPr lang="en-US" dirty="0" err="1"/>
              <a:t>CoC</a:t>
            </a:r>
            <a:r>
              <a:rPr lang="en-US" dirty="0"/>
              <a:t>-funded housing providers are coming from coordinated entry</a:t>
            </a:r>
          </a:p>
          <a:p>
            <a:pPr lvl="1"/>
            <a:r>
              <a:rPr lang="en-US" dirty="0"/>
              <a:t>Organize Coordinated Entry Workgroup</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931679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of each part of the system</a:t>
            </a:r>
          </a:p>
        </p:txBody>
      </p:sp>
      <p:sp>
        <p:nvSpPr>
          <p:cNvPr id="3" name="Content Placeholder 2"/>
          <p:cNvSpPr>
            <a:spLocks noGrp="1"/>
          </p:cNvSpPr>
          <p:nvPr>
            <p:ph idx="1"/>
          </p:nvPr>
        </p:nvSpPr>
        <p:spPr>
          <a:xfrm>
            <a:off x="457200" y="1600200"/>
            <a:ext cx="8229600" cy="4724400"/>
          </a:xfrm>
        </p:spPr>
        <p:txBody>
          <a:bodyPr/>
          <a:lstStyle/>
          <a:p>
            <a:r>
              <a:rPr lang="en-US" dirty="0"/>
              <a:t>Housing Service Providers</a:t>
            </a:r>
          </a:p>
          <a:p>
            <a:pPr lvl="1"/>
            <a:r>
              <a:rPr lang="en-US" dirty="0"/>
              <a:t>Communicate openings to CE in a timely manner</a:t>
            </a:r>
          </a:p>
          <a:p>
            <a:pPr lvl="1"/>
            <a:r>
              <a:rPr lang="en-US" dirty="0"/>
              <a:t>Contact clients that have been matched to the program in order of priority</a:t>
            </a:r>
          </a:p>
          <a:p>
            <a:pPr lvl="1"/>
            <a:r>
              <a:rPr lang="en-US" dirty="0"/>
              <a:t>Give clients 2 weeks to attempt to make contact</a:t>
            </a:r>
          </a:p>
          <a:p>
            <a:pPr lvl="1"/>
            <a:r>
              <a:rPr lang="en-US" u="sng" dirty="0"/>
              <a:t>Record contact attempts in HMIS</a:t>
            </a:r>
          </a:p>
          <a:p>
            <a:pPr lvl="1"/>
            <a:r>
              <a:rPr lang="en-US" u="sng" dirty="0"/>
              <a:t>Close out CE program entries when clients have moved into housing units</a:t>
            </a:r>
          </a:p>
          <a:p>
            <a:pPr lvl="1"/>
            <a:endParaRPr lang="en-US" dirty="0"/>
          </a:p>
        </p:txBody>
      </p:sp>
    </p:spTree>
    <p:extLst>
      <p:ext uri="{BB962C8B-B14F-4D97-AF65-F5344CB8AC3E}">
        <p14:creationId xmlns:p14="http://schemas.microsoft.com/office/powerpoint/2010/main" val="3980313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CDF4-3B7F-4A60-A555-4BFDA033DC67}"/>
              </a:ext>
            </a:extLst>
          </p:cNvPr>
          <p:cNvSpPr>
            <a:spLocks noGrp="1"/>
          </p:cNvSpPr>
          <p:nvPr>
            <p:ph type="title"/>
          </p:nvPr>
        </p:nvSpPr>
        <p:spPr/>
        <p:txBody>
          <a:bodyPr/>
          <a:lstStyle/>
          <a:p>
            <a:r>
              <a:rPr lang="en-US" dirty="0"/>
              <a:t>How matching works</a:t>
            </a:r>
          </a:p>
        </p:txBody>
      </p:sp>
      <p:sp>
        <p:nvSpPr>
          <p:cNvPr id="3" name="Content Placeholder 2">
            <a:extLst>
              <a:ext uri="{FF2B5EF4-FFF2-40B4-BE49-F238E27FC236}">
                <a16:creationId xmlns:a16="http://schemas.microsoft.com/office/drawing/2014/main" id="{9B7E5667-2399-428E-AD17-C41E34A53E8C}"/>
              </a:ext>
            </a:extLst>
          </p:cNvPr>
          <p:cNvSpPr>
            <a:spLocks noGrp="1"/>
          </p:cNvSpPr>
          <p:nvPr>
            <p:ph idx="1"/>
          </p:nvPr>
        </p:nvSpPr>
        <p:spPr/>
        <p:txBody>
          <a:bodyPr/>
          <a:lstStyle/>
          <a:p>
            <a:r>
              <a:rPr lang="en-US" dirty="0"/>
              <a:t>Step 1: Housing providers contact CE staff when they have program openings via E-mail</a:t>
            </a:r>
          </a:p>
        </p:txBody>
      </p:sp>
      <p:pic>
        <p:nvPicPr>
          <p:cNvPr id="2050" name="Picture 2" descr="Image result for email">
            <a:extLst>
              <a:ext uri="{FF2B5EF4-FFF2-40B4-BE49-F238E27FC236}">
                <a16:creationId xmlns:a16="http://schemas.microsoft.com/office/drawing/2014/main" id="{76D5E087-A8B8-49D8-9DC4-02452814A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7" y="343285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03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literal homelessness</a:t>
            </a:r>
          </a:p>
        </p:txBody>
      </p:sp>
      <p:sp>
        <p:nvSpPr>
          <p:cNvPr id="3" name="Content Placeholder 2"/>
          <p:cNvSpPr>
            <a:spLocks noGrp="1"/>
          </p:cNvSpPr>
          <p:nvPr>
            <p:ph idx="1"/>
          </p:nvPr>
        </p:nvSpPr>
        <p:spPr>
          <a:xfrm>
            <a:off x="457200" y="1143000"/>
            <a:ext cx="8229600" cy="5105400"/>
          </a:xfrm>
        </p:spPr>
        <p:txBody>
          <a:bodyPr>
            <a:normAutofit fontScale="92500" lnSpcReduction="20000"/>
          </a:bodyPr>
          <a:lstStyle/>
          <a:p>
            <a:pPr marL="571500" indent="-457200">
              <a:buFont typeface="+mj-lt"/>
              <a:buAutoNum type="arabicPeriod"/>
            </a:pPr>
            <a:r>
              <a:rPr lang="en-US" dirty="0"/>
              <a:t>Has a primary nighttime residence that is a </a:t>
            </a:r>
            <a:r>
              <a:rPr lang="en-US" b="1" dirty="0"/>
              <a:t>public or private place not meant for human habitation</a:t>
            </a:r>
            <a:r>
              <a:rPr lang="en-US" dirty="0"/>
              <a:t>;</a:t>
            </a:r>
          </a:p>
          <a:p>
            <a:pPr marL="571500" indent="-457200">
              <a:buFont typeface="+mj-lt"/>
              <a:buAutoNum type="arabicPeriod"/>
            </a:pPr>
            <a:r>
              <a:rPr lang="en-US" dirty="0"/>
              <a:t> Is </a:t>
            </a:r>
            <a:r>
              <a:rPr lang="en-US" b="1" dirty="0"/>
              <a:t>living in a publicly or privately operated shelter </a:t>
            </a:r>
            <a:r>
              <a:rPr lang="en-US" sz="2100" dirty="0"/>
              <a:t>designated to provide temporary living arrangements (including congregate shelters, transitional housing, and hotels and motels paid for by charitable organizations or by federal, state and local government programs); or </a:t>
            </a:r>
          </a:p>
          <a:p>
            <a:pPr marL="571500" indent="-457200">
              <a:buFont typeface="+mj-lt"/>
              <a:buAutoNum type="arabicPeriod"/>
            </a:pPr>
            <a:r>
              <a:rPr lang="en-US" b="1" dirty="0"/>
              <a:t>Is exiting an institution where (s)he has resided for 90 days or less</a:t>
            </a:r>
            <a:r>
              <a:rPr lang="en-US" dirty="0"/>
              <a:t> </a:t>
            </a:r>
            <a:r>
              <a:rPr lang="en-US" sz="2000" dirty="0"/>
              <a:t>and who resided in an emergency shelter or place not meant for human habitation immediately before entering that institution</a:t>
            </a:r>
          </a:p>
          <a:p>
            <a:pPr marL="571500" indent="-457200">
              <a:buFont typeface="+mj-lt"/>
              <a:buAutoNum type="arabicPeriod"/>
            </a:pPr>
            <a:r>
              <a:rPr lang="en-US" b="1" dirty="0"/>
              <a:t>Is fleeing or attempting to flee domestic violence, </a:t>
            </a:r>
            <a:r>
              <a:rPr lang="en-US" sz="2000" dirty="0"/>
              <a:t>has no other residence, and lacks the resources to obtain other permanent housing</a:t>
            </a:r>
            <a:endParaRPr lang="en-US" sz="2000" b="1" dirty="0"/>
          </a:p>
          <a:p>
            <a:pPr marL="571500" indent="-457200">
              <a:buFont typeface="+mj-lt"/>
              <a:buAutoNum type="arabicPeriod"/>
            </a:pPr>
            <a:endParaRPr lang="en-US" sz="2000" dirty="0"/>
          </a:p>
          <a:p>
            <a:pPr marL="571500" indent="-457200">
              <a:buFont typeface="+mj-lt"/>
              <a:buAutoNum type="arabicPeriod"/>
            </a:pPr>
            <a:endParaRPr lang="en-US" sz="2000" dirty="0"/>
          </a:p>
          <a:p>
            <a:pPr marL="571500" indent="-457200">
              <a:buFont typeface="+mj-lt"/>
              <a:buAutoNum type="arabicPeriod"/>
            </a:pPr>
            <a:endParaRPr lang="en-US" sz="2000" dirty="0"/>
          </a:p>
          <a:p>
            <a:endParaRPr lang="en-US" dirty="0"/>
          </a:p>
        </p:txBody>
      </p:sp>
    </p:spTree>
    <p:extLst>
      <p:ext uri="{BB962C8B-B14F-4D97-AF65-F5344CB8AC3E}">
        <p14:creationId xmlns:p14="http://schemas.microsoft.com/office/powerpoint/2010/main" val="7468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3AA7-D0EE-4D9A-A6B3-FCC54A627003}"/>
              </a:ext>
            </a:extLst>
          </p:cNvPr>
          <p:cNvSpPr>
            <a:spLocks noGrp="1"/>
          </p:cNvSpPr>
          <p:nvPr>
            <p:ph type="title"/>
          </p:nvPr>
        </p:nvSpPr>
        <p:spPr/>
        <p:txBody>
          <a:bodyPr/>
          <a:lstStyle/>
          <a:p>
            <a:r>
              <a:rPr lang="en-US" dirty="0"/>
              <a:t>How matching works</a:t>
            </a:r>
          </a:p>
        </p:txBody>
      </p:sp>
      <p:sp>
        <p:nvSpPr>
          <p:cNvPr id="3" name="Content Placeholder 2">
            <a:extLst>
              <a:ext uri="{FF2B5EF4-FFF2-40B4-BE49-F238E27FC236}">
                <a16:creationId xmlns:a16="http://schemas.microsoft.com/office/drawing/2014/main" id="{678E4A37-D06A-4758-B9B9-710068E7D5B7}"/>
              </a:ext>
            </a:extLst>
          </p:cNvPr>
          <p:cNvSpPr>
            <a:spLocks noGrp="1"/>
          </p:cNvSpPr>
          <p:nvPr>
            <p:ph idx="1"/>
          </p:nvPr>
        </p:nvSpPr>
        <p:spPr/>
        <p:txBody>
          <a:bodyPr/>
          <a:lstStyle/>
          <a:p>
            <a:r>
              <a:rPr lang="en-US" dirty="0"/>
              <a:t>Step 2: HHC Staff match the next person on the appropriate list that</a:t>
            </a:r>
          </a:p>
          <a:p>
            <a:pPr lvl="1"/>
            <a:r>
              <a:rPr lang="en-US" dirty="0"/>
              <a:t>Is not already matched to a different program</a:t>
            </a:r>
          </a:p>
          <a:p>
            <a:pPr lvl="1"/>
            <a:r>
              <a:rPr lang="en-US" dirty="0"/>
              <a:t>Has had recent contact with emergency shelter or street outreach staff</a:t>
            </a:r>
          </a:p>
          <a:p>
            <a:pPr lvl="1"/>
            <a:r>
              <a:rPr lang="en-US" dirty="0"/>
              <a:t>Has not previously been housed or contacted by that program </a:t>
            </a:r>
          </a:p>
          <a:p>
            <a:pPr lvl="1"/>
            <a:r>
              <a:rPr lang="en-US" dirty="0"/>
              <a:t>Fits the program’s targeting criteria</a:t>
            </a:r>
          </a:p>
        </p:txBody>
      </p:sp>
    </p:spTree>
    <p:extLst>
      <p:ext uri="{BB962C8B-B14F-4D97-AF65-F5344CB8AC3E}">
        <p14:creationId xmlns:p14="http://schemas.microsoft.com/office/powerpoint/2010/main" val="2223197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1C86-DB7B-4872-910B-0219F1FB5875}"/>
              </a:ext>
            </a:extLst>
          </p:cNvPr>
          <p:cNvSpPr>
            <a:spLocks noGrp="1"/>
          </p:cNvSpPr>
          <p:nvPr>
            <p:ph type="title"/>
          </p:nvPr>
        </p:nvSpPr>
        <p:spPr/>
        <p:txBody>
          <a:bodyPr/>
          <a:lstStyle/>
          <a:p>
            <a:r>
              <a:rPr lang="en-US" dirty="0"/>
              <a:t>How matching works</a:t>
            </a:r>
          </a:p>
        </p:txBody>
      </p:sp>
      <p:sp>
        <p:nvSpPr>
          <p:cNvPr id="3" name="Content Placeholder 2">
            <a:extLst>
              <a:ext uri="{FF2B5EF4-FFF2-40B4-BE49-F238E27FC236}">
                <a16:creationId xmlns:a16="http://schemas.microsoft.com/office/drawing/2014/main" id="{A2AA8A20-0834-49E0-8D6F-0E4030422463}"/>
              </a:ext>
            </a:extLst>
          </p:cNvPr>
          <p:cNvSpPr>
            <a:spLocks noGrp="1"/>
          </p:cNvSpPr>
          <p:nvPr>
            <p:ph idx="1"/>
          </p:nvPr>
        </p:nvSpPr>
        <p:spPr/>
        <p:txBody>
          <a:bodyPr/>
          <a:lstStyle/>
          <a:p>
            <a:r>
              <a:rPr lang="en-US" dirty="0"/>
              <a:t>Step 3: Matches are communicated through the weekly CE email list. </a:t>
            </a:r>
          </a:p>
          <a:p>
            <a:pPr lvl="1"/>
            <a:r>
              <a:rPr lang="en-US" dirty="0"/>
              <a:t>“Matched housing provider” column on lists</a:t>
            </a:r>
          </a:p>
          <a:p>
            <a:pPr lvl="1"/>
            <a:r>
              <a:rPr lang="en-US" dirty="0"/>
              <a:t>“RRH Matches” or “PSH Matches” tab on list</a:t>
            </a:r>
          </a:p>
          <a:p>
            <a:pPr lvl="1"/>
            <a:r>
              <a:rPr lang="en-US" dirty="0"/>
              <a:t>Matches may not always appear in order</a:t>
            </a:r>
          </a:p>
          <a:p>
            <a:pPr lvl="1"/>
            <a:endParaRPr lang="en-US" dirty="0"/>
          </a:p>
        </p:txBody>
      </p:sp>
    </p:spTree>
    <p:extLst>
      <p:ext uri="{BB962C8B-B14F-4D97-AF65-F5344CB8AC3E}">
        <p14:creationId xmlns:p14="http://schemas.microsoft.com/office/powerpoint/2010/main" val="1881083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BF04-2FCB-4EB5-B650-AA2EAA966E53}"/>
              </a:ext>
            </a:extLst>
          </p:cNvPr>
          <p:cNvSpPr>
            <a:spLocks noGrp="1"/>
          </p:cNvSpPr>
          <p:nvPr>
            <p:ph type="title"/>
          </p:nvPr>
        </p:nvSpPr>
        <p:spPr/>
        <p:txBody>
          <a:bodyPr/>
          <a:lstStyle/>
          <a:p>
            <a:r>
              <a:rPr lang="en-US" dirty="0"/>
              <a:t>How matching works</a:t>
            </a:r>
          </a:p>
        </p:txBody>
      </p:sp>
      <p:sp>
        <p:nvSpPr>
          <p:cNvPr id="3" name="Content Placeholder 2">
            <a:extLst>
              <a:ext uri="{FF2B5EF4-FFF2-40B4-BE49-F238E27FC236}">
                <a16:creationId xmlns:a16="http://schemas.microsoft.com/office/drawing/2014/main" id="{31A0908A-A985-4FFF-A769-856A8B3872CA}"/>
              </a:ext>
            </a:extLst>
          </p:cNvPr>
          <p:cNvSpPr>
            <a:spLocks noGrp="1"/>
          </p:cNvSpPr>
          <p:nvPr>
            <p:ph idx="1"/>
          </p:nvPr>
        </p:nvSpPr>
        <p:spPr/>
        <p:txBody>
          <a:bodyPr/>
          <a:lstStyle/>
          <a:p>
            <a:r>
              <a:rPr lang="en-US" dirty="0"/>
              <a:t>Step 4: Providers contact clients directly or shelter case managers to set up appointments</a:t>
            </a:r>
          </a:p>
          <a:p>
            <a:pPr lvl="1"/>
            <a:r>
              <a:rPr lang="en-US" dirty="0"/>
              <a:t>Matches are taken off the list when clients are opened in an RRH or PSH program</a:t>
            </a:r>
          </a:p>
          <a:p>
            <a:pPr lvl="1"/>
            <a:endParaRPr lang="en-US" dirty="0"/>
          </a:p>
          <a:p>
            <a:pPr lvl="1"/>
            <a:endParaRPr lang="en-US" dirty="0"/>
          </a:p>
        </p:txBody>
      </p:sp>
    </p:spTree>
    <p:extLst>
      <p:ext uri="{BB962C8B-B14F-4D97-AF65-F5344CB8AC3E}">
        <p14:creationId xmlns:p14="http://schemas.microsoft.com/office/powerpoint/2010/main" val="720063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C5E3-021E-4C47-B075-799A28D6C7FF}"/>
              </a:ext>
            </a:extLst>
          </p:cNvPr>
          <p:cNvSpPr>
            <a:spLocks noGrp="1"/>
          </p:cNvSpPr>
          <p:nvPr>
            <p:ph type="title"/>
          </p:nvPr>
        </p:nvSpPr>
        <p:spPr/>
        <p:txBody>
          <a:bodyPr/>
          <a:lstStyle/>
          <a:p>
            <a:r>
              <a:rPr lang="en-US" dirty="0"/>
              <a:t>How matching works</a:t>
            </a:r>
          </a:p>
        </p:txBody>
      </p:sp>
      <p:sp>
        <p:nvSpPr>
          <p:cNvPr id="3" name="Content Placeholder 2">
            <a:extLst>
              <a:ext uri="{FF2B5EF4-FFF2-40B4-BE49-F238E27FC236}">
                <a16:creationId xmlns:a16="http://schemas.microsoft.com/office/drawing/2014/main" id="{293E1CDE-F3D3-4E2C-8301-FFA1D891A9C8}"/>
              </a:ext>
            </a:extLst>
          </p:cNvPr>
          <p:cNvSpPr>
            <a:spLocks noGrp="1"/>
          </p:cNvSpPr>
          <p:nvPr>
            <p:ph idx="1"/>
          </p:nvPr>
        </p:nvSpPr>
        <p:spPr/>
        <p:txBody>
          <a:bodyPr/>
          <a:lstStyle/>
          <a:p>
            <a:r>
              <a:rPr lang="en-US" dirty="0"/>
              <a:t>Step 5: Matches are removed when:</a:t>
            </a:r>
          </a:p>
          <a:p>
            <a:pPr lvl="1"/>
            <a:r>
              <a:rPr lang="en-US" dirty="0"/>
              <a:t>Providers no longer have openings</a:t>
            </a:r>
          </a:p>
          <a:p>
            <a:pPr lvl="1"/>
            <a:r>
              <a:rPr lang="en-US" dirty="0"/>
              <a:t>Clients have been </a:t>
            </a:r>
            <a:r>
              <a:rPr lang="en-US" dirty="0" err="1"/>
              <a:t>intaked</a:t>
            </a:r>
            <a:endParaRPr lang="en-US" dirty="0"/>
          </a:p>
          <a:p>
            <a:pPr lvl="1"/>
            <a:r>
              <a:rPr lang="en-US" dirty="0"/>
              <a:t>Clients have been contacted and choose not to participate in services</a:t>
            </a:r>
          </a:p>
          <a:p>
            <a:pPr lvl="1"/>
            <a:r>
              <a:rPr lang="en-US" dirty="0"/>
              <a:t> Providers deny clients</a:t>
            </a:r>
          </a:p>
        </p:txBody>
      </p:sp>
    </p:spTree>
    <p:extLst>
      <p:ext uri="{BB962C8B-B14F-4D97-AF65-F5344CB8AC3E}">
        <p14:creationId xmlns:p14="http://schemas.microsoft.com/office/powerpoint/2010/main" val="1685303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368D-3615-44AE-B4E4-6D8B4E4BD97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1063358-68DB-4311-9590-F44A18CC215F}"/>
              </a:ext>
            </a:extLst>
          </p:cNvPr>
          <p:cNvSpPr>
            <a:spLocks noGrp="1"/>
          </p:cNvSpPr>
          <p:nvPr>
            <p:ph idx="1"/>
          </p:nvPr>
        </p:nvSpPr>
        <p:spPr/>
        <p:txBody>
          <a:bodyPr/>
          <a:lstStyle/>
          <a:p>
            <a:r>
              <a:rPr lang="en-US" dirty="0"/>
              <a:t>Issues/Grievances/Inappropriate Matches</a:t>
            </a:r>
          </a:p>
          <a:p>
            <a:pPr lvl="1"/>
            <a:r>
              <a:rPr lang="en-US" dirty="0"/>
              <a:t>Contact CE staff </a:t>
            </a:r>
          </a:p>
          <a:p>
            <a:pPr lvl="2"/>
            <a:r>
              <a:rPr lang="en-US" dirty="0"/>
              <a:t>Cassandra Montressor, Sherrain Clark, or Fred Hintz</a:t>
            </a:r>
          </a:p>
          <a:p>
            <a:pPr lvl="1"/>
            <a:r>
              <a:rPr lang="en-US" dirty="0"/>
              <a:t>Document reasons match is inappropriate </a:t>
            </a:r>
          </a:p>
        </p:txBody>
      </p:sp>
    </p:spTree>
    <p:extLst>
      <p:ext uri="{BB962C8B-B14F-4D97-AF65-F5344CB8AC3E}">
        <p14:creationId xmlns:p14="http://schemas.microsoft.com/office/powerpoint/2010/main" val="305257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BC34-504F-4327-A0CD-81F53983B165}"/>
              </a:ext>
            </a:extLst>
          </p:cNvPr>
          <p:cNvSpPr>
            <a:spLocks noGrp="1"/>
          </p:cNvSpPr>
          <p:nvPr>
            <p:ph type="title"/>
          </p:nvPr>
        </p:nvSpPr>
        <p:spPr/>
        <p:txBody>
          <a:bodyPr/>
          <a:lstStyle/>
          <a:p>
            <a:r>
              <a:rPr lang="en-US" dirty="0"/>
              <a:t>COVID-19 Changes to Prioritization</a:t>
            </a:r>
          </a:p>
        </p:txBody>
      </p:sp>
      <p:sp>
        <p:nvSpPr>
          <p:cNvPr id="3" name="Content Placeholder 2">
            <a:extLst>
              <a:ext uri="{FF2B5EF4-FFF2-40B4-BE49-F238E27FC236}">
                <a16:creationId xmlns:a16="http://schemas.microsoft.com/office/drawing/2014/main" id="{8E3C3D11-2EF0-4125-8657-1EF91CE18388}"/>
              </a:ext>
            </a:extLst>
          </p:cNvPr>
          <p:cNvSpPr>
            <a:spLocks noGrp="1"/>
          </p:cNvSpPr>
          <p:nvPr>
            <p:ph idx="1"/>
          </p:nvPr>
        </p:nvSpPr>
        <p:spPr/>
        <p:txBody>
          <a:bodyPr>
            <a:normAutofit fontScale="85000" lnSpcReduction="10000"/>
          </a:bodyPr>
          <a:lstStyle/>
          <a:p>
            <a:r>
              <a:rPr lang="en-US" dirty="0"/>
              <a:t>In April 2020, the CE committee decided to prioritize:</a:t>
            </a:r>
          </a:p>
          <a:p>
            <a:pPr lvl="1"/>
            <a:r>
              <a:rPr lang="en-US" dirty="0"/>
              <a:t> Adults over the age of 65 </a:t>
            </a:r>
          </a:p>
          <a:p>
            <a:pPr lvl="1"/>
            <a:r>
              <a:rPr lang="en-US" dirty="0"/>
              <a:t>People with conditions the CDC declared were at high risk for COVID-19</a:t>
            </a:r>
          </a:p>
          <a:p>
            <a:pPr lvl="2"/>
            <a:r>
              <a:rPr lang="en-US" dirty="0"/>
              <a:t>These conditions are: </a:t>
            </a:r>
          </a:p>
          <a:p>
            <a:pPr lvl="3"/>
            <a:r>
              <a:rPr lang="en-US" dirty="0"/>
              <a:t>Chronic Kidney Disease</a:t>
            </a:r>
          </a:p>
          <a:p>
            <a:pPr lvl="3"/>
            <a:r>
              <a:rPr lang="en-US" dirty="0"/>
              <a:t>COPD</a:t>
            </a:r>
          </a:p>
          <a:p>
            <a:pPr lvl="3"/>
            <a:r>
              <a:rPr lang="en-US" dirty="0"/>
              <a:t>Immunocompromised</a:t>
            </a:r>
          </a:p>
          <a:p>
            <a:pPr lvl="3"/>
            <a:r>
              <a:rPr lang="en-US" dirty="0"/>
              <a:t>Obesity</a:t>
            </a:r>
          </a:p>
          <a:p>
            <a:pPr lvl="3"/>
            <a:r>
              <a:rPr lang="en-US" dirty="0"/>
              <a:t>Serious Heart Conditions</a:t>
            </a:r>
          </a:p>
          <a:p>
            <a:pPr lvl="3"/>
            <a:r>
              <a:rPr lang="en-US" dirty="0"/>
              <a:t>Sickle Cell Disease</a:t>
            </a:r>
          </a:p>
          <a:p>
            <a:pPr lvl="3"/>
            <a:r>
              <a:rPr lang="en-US" dirty="0"/>
              <a:t>Type 2 Diabetes</a:t>
            </a:r>
          </a:p>
          <a:p>
            <a:pPr lvl="1"/>
            <a:r>
              <a:rPr lang="en-US" dirty="0"/>
              <a:t>People who had housing identified for RRH</a:t>
            </a:r>
          </a:p>
        </p:txBody>
      </p:sp>
    </p:spTree>
    <p:extLst>
      <p:ext uri="{BB962C8B-B14F-4D97-AF65-F5344CB8AC3E}">
        <p14:creationId xmlns:p14="http://schemas.microsoft.com/office/powerpoint/2010/main" val="3676786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C578-C51F-4E65-9462-AB3BF51074C1}"/>
              </a:ext>
            </a:extLst>
          </p:cNvPr>
          <p:cNvSpPr>
            <a:spLocks noGrp="1"/>
          </p:cNvSpPr>
          <p:nvPr>
            <p:ph type="title"/>
          </p:nvPr>
        </p:nvSpPr>
        <p:spPr/>
        <p:txBody>
          <a:bodyPr/>
          <a:lstStyle/>
          <a:p>
            <a:r>
              <a:rPr lang="en-US" dirty="0"/>
              <a:t>Prioritization</a:t>
            </a:r>
          </a:p>
        </p:txBody>
      </p:sp>
      <p:sp>
        <p:nvSpPr>
          <p:cNvPr id="3" name="Content Placeholder 2">
            <a:extLst>
              <a:ext uri="{FF2B5EF4-FFF2-40B4-BE49-F238E27FC236}">
                <a16:creationId xmlns:a16="http://schemas.microsoft.com/office/drawing/2014/main" id="{EFE97E87-1727-4651-907E-AAAC659B0826}"/>
              </a:ext>
            </a:extLst>
          </p:cNvPr>
          <p:cNvSpPr>
            <a:spLocks noGrp="1"/>
          </p:cNvSpPr>
          <p:nvPr>
            <p:ph idx="1"/>
          </p:nvPr>
        </p:nvSpPr>
        <p:spPr/>
        <p:txBody>
          <a:bodyPr/>
          <a:lstStyle/>
          <a:p>
            <a:r>
              <a:rPr lang="en-US" dirty="0"/>
              <a:t>Priority groups vs Tie breakers</a:t>
            </a:r>
          </a:p>
          <a:p>
            <a:pPr marL="457200" lvl="1" indent="0">
              <a:buNone/>
            </a:pPr>
            <a:r>
              <a:rPr lang="en-US" dirty="0"/>
              <a:t>Priority Groups – people in higher priority groups must be served before people in lower priority groups </a:t>
            </a:r>
          </a:p>
          <a:p>
            <a:pPr marL="457200" lvl="1" indent="0">
              <a:buNone/>
            </a:pPr>
            <a:r>
              <a:rPr lang="en-US" dirty="0"/>
              <a:t>Tie Breakers: determines who gets served first within each priority group. </a:t>
            </a:r>
          </a:p>
        </p:txBody>
      </p:sp>
    </p:spTree>
    <p:extLst>
      <p:ext uri="{BB962C8B-B14F-4D97-AF65-F5344CB8AC3E}">
        <p14:creationId xmlns:p14="http://schemas.microsoft.com/office/powerpoint/2010/main" val="3296456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PSH Prioritization</a:t>
            </a:r>
          </a:p>
        </p:txBody>
      </p:sp>
      <p:sp>
        <p:nvSpPr>
          <p:cNvPr id="3" name="Content Placeholder 2"/>
          <p:cNvSpPr>
            <a:spLocks noGrp="1"/>
          </p:cNvSpPr>
          <p:nvPr>
            <p:ph idx="1"/>
          </p:nvPr>
        </p:nvSpPr>
        <p:spPr>
          <a:xfrm>
            <a:off x="457200" y="1722437"/>
            <a:ext cx="8229600" cy="4525963"/>
          </a:xfrm>
        </p:spPr>
        <p:txBody>
          <a:bodyPr>
            <a:normAutofit/>
          </a:bodyPr>
          <a:lstStyle/>
          <a:p>
            <a:pPr marL="514350" indent="-514350">
              <a:buFont typeface="+mj-lt"/>
              <a:buAutoNum type="arabicPeriod"/>
            </a:pPr>
            <a:r>
              <a:rPr lang="en-US" dirty="0"/>
              <a:t>Chronically homeless with VISPDAT &gt;8</a:t>
            </a:r>
          </a:p>
          <a:p>
            <a:pPr marL="514350" indent="-514350">
              <a:buFont typeface="+mj-lt"/>
              <a:buAutoNum type="arabicPeriod"/>
            </a:pPr>
            <a:r>
              <a:rPr lang="en-US" dirty="0"/>
              <a:t>All other chronically homeless individuals and families with a VISPDAT score of 8 or below. </a:t>
            </a:r>
          </a:p>
          <a:p>
            <a:pPr marL="514350" indent="-514350">
              <a:buFont typeface="+mj-lt"/>
              <a:buAutoNum type="arabicPeriod"/>
            </a:pPr>
            <a:r>
              <a:rPr lang="en-US" dirty="0"/>
              <a:t>Non-chronic Homeless individuals and families with a disability with a VISPDAT of 8 or above</a:t>
            </a:r>
          </a:p>
          <a:p>
            <a:pPr marL="514350" indent="-514350">
              <a:buFont typeface="+mj-lt"/>
              <a:buAutoNum type="arabicPeriod"/>
            </a:pPr>
            <a:r>
              <a:rPr lang="en-US" dirty="0"/>
              <a:t>All other non-chronic homeless individuals and families with a disability</a:t>
            </a:r>
          </a:p>
          <a:p>
            <a:endParaRPr lang="en-US" dirty="0"/>
          </a:p>
          <a:p>
            <a:endParaRPr lang="en-US" dirty="0"/>
          </a:p>
        </p:txBody>
      </p:sp>
      <p:pic>
        <p:nvPicPr>
          <p:cNvPr id="5122" name="Picture 2" descr="https://spectator.imgix.net/content/uploads/2018/10/iStock-841735776.jpg?auto=compress,enhance,format&amp;crop=faces,entropy,edges&amp;fit=crop&amp;w=820&amp;h=5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 y="0"/>
            <a:ext cx="2590800" cy="17377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pectator.imgix.net/content/uploads/2018/10/iStock-841735776.jpg?auto=compress,enhance,format&amp;crop=faces,entropy,edges&amp;fit=crop&amp;w=820&amp;h=5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9593"/>
            <a:ext cx="2590800" cy="173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91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 breakers</a:t>
            </a:r>
          </a:p>
        </p:txBody>
      </p:sp>
      <p:sp>
        <p:nvSpPr>
          <p:cNvPr id="3" name="Content Placeholder 2"/>
          <p:cNvSpPr>
            <a:spLocks noGrp="1"/>
          </p:cNvSpPr>
          <p:nvPr>
            <p:ph idx="1"/>
          </p:nvPr>
        </p:nvSpPr>
        <p:spPr/>
        <p:txBody>
          <a:bodyPr/>
          <a:lstStyle/>
          <a:p>
            <a:pPr marL="514350" indent="-514350">
              <a:buFont typeface="+mj-lt"/>
              <a:buAutoNum type="arabicPeriod"/>
            </a:pPr>
            <a:r>
              <a:rPr lang="en-US" u="sng" dirty="0">
                <a:solidFill>
                  <a:srgbClr val="FF0000"/>
                </a:solidFill>
              </a:rPr>
              <a:t>Older than 65</a:t>
            </a:r>
          </a:p>
          <a:p>
            <a:pPr marL="514350" indent="-514350">
              <a:buFont typeface="+mj-lt"/>
              <a:buAutoNum type="arabicPeriod"/>
            </a:pPr>
            <a:r>
              <a:rPr lang="en-US" u="sng" dirty="0">
                <a:solidFill>
                  <a:srgbClr val="FF0000"/>
                </a:solidFill>
              </a:rPr>
              <a:t>Susceptible to COVID-19</a:t>
            </a:r>
          </a:p>
          <a:p>
            <a:pPr marL="514350" indent="-514350">
              <a:buFont typeface="+mj-lt"/>
              <a:buAutoNum type="arabicPeriod"/>
            </a:pPr>
            <a:r>
              <a:rPr lang="en-US" dirty="0"/>
              <a:t>Longest history of homelessness in past 3 years</a:t>
            </a:r>
          </a:p>
          <a:p>
            <a:pPr marL="514350" indent="-514350">
              <a:buFont typeface="+mj-lt"/>
              <a:buAutoNum type="arabicPeriod"/>
            </a:pPr>
            <a:r>
              <a:rPr lang="en-US" dirty="0"/>
              <a:t>In an unsheltered location during Code Blue</a:t>
            </a:r>
          </a:p>
          <a:p>
            <a:pPr marL="514350" indent="-514350">
              <a:buFont typeface="+mj-lt"/>
              <a:buAutoNum type="arabicPeriod"/>
            </a:pPr>
            <a:r>
              <a:rPr lang="en-US" dirty="0"/>
              <a:t>VISPDAT Score</a:t>
            </a:r>
          </a:p>
          <a:p>
            <a:pPr marL="514350" indent="-514350">
              <a:buFont typeface="+mj-lt"/>
              <a:buAutoNum type="arabicPeriod"/>
            </a:pPr>
            <a:r>
              <a:rPr lang="en-US" dirty="0"/>
              <a:t>Veteran Status</a:t>
            </a:r>
          </a:p>
          <a:p>
            <a:endParaRPr lang="en-US" dirty="0"/>
          </a:p>
        </p:txBody>
      </p:sp>
      <p:sp>
        <p:nvSpPr>
          <p:cNvPr id="4" name="AutoShape 2" descr="Image result for tie break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result for tie break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434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33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4CC9-228F-499B-BDA6-0B6BFCD57ECE}"/>
              </a:ext>
            </a:extLst>
          </p:cNvPr>
          <p:cNvSpPr>
            <a:spLocks noGrp="1"/>
          </p:cNvSpPr>
          <p:nvPr>
            <p:ph type="title"/>
          </p:nvPr>
        </p:nvSpPr>
        <p:spPr/>
        <p:txBody>
          <a:bodyPr/>
          <a:lstStyle/>
          <a:p>
            <a:r>
              <a:rPr lang="en-US" dirty="0"/>
              <a:t>PSH Example</a:t>
            </a:r>
          </a:p>
        </p:txBody>
      </p:sp>
      <p:sp>
        <p:nvSpPr>
          <p:cNvPr id="3" name="Content Placeholder 2">
            <a:extLst>
              <a:ext uri="{FF2B5EF4-FFF2-40B4-BE49-F238E27FC236}">
                <a16:creationId xmlns:a16="http://schemas.microsoft.com/office/drawing/2014/main" id="{CC67F928-1950-48AD-A17E-97945DBFBBB9}"/>
              </a:ext>
            </a:extLst>
          </p:cNvPr>
          <p:cNvSpPr>
            <a:spLocks noGrp="1"/>
          </p:cNvSpPr>
          <p:nvPr>
            <p:ph idx="1"/>
          </p:nvPr>
        </p:nvSpPr>
        <p:spPr/>
        <p:txBody>
          <a:bodyPr>
            <a:normAutofit fontScale="85000" lnSpcReduction="20000"/>
          </a:bodyPr>
          <a:lstStyle/>
          <a:p>
            <a:r>
              <a:rPr lang="en-US" dirty="0"/>
              <a:t>Who would be first on the list?</a:t>
            </a:r>
          </a:p>
          <a:p>
            <a:pPr lvl="1"/>
            <a:r>
              <a:rPr lang="en-US" dirty="0"/>
              <a:t>Sandra </a:t>
            </a:r>
          </a:p>
          <a:p>
            <a:pPr lvl="2"/>
            <a:r>
              <a:rPr lang="en-US" dirty="0"/>
              <a:t>Chronic individual</a:t>
            </a:r>
          </a:p>
          <a:p>
            <a:pPr lvl="2"/>
            <a:r>
              <a:rPr lang="en-US" dirty="0"/>
              <a:t>20 months homeless</a:t>
            </a:r>
          </a:p>
          <a:p>
            <a:pPr lvl="2"/>
            <a:r>
              <a:rPr lang="en-US" dirty="0"/>
              <a:t>VISPDAT of 9</a:t>
            </a:r>
          </a:p>
          <a:p>
            <a:pPr lvl="2"/>
            <a:r>
              <a:rPr lang="en-US" dirty="0"/>
              <a:t>Not susceptible to COVID-19</a:t>
            </a:r>
          </a:p>
          <a:p>
            <a:pPr lvl="2"/>
            <a:r>
              <a:rPr lang="en-US" dirty="0"/>
              <a:t>Younger than 65</a:t>
            </a:r>
          </a:p>
          <a:p>
            <a:pPr lvl="1"/>
            <a:r>
              <a:rPr lang="en-US" dirty="0"/>
              <a:t>Janet</a:t>
            </a:r>
          </a:p>
          <a:p>
            <a:pPr lvl="2"/>
            <a:r>
              <a:rPr lang="en-US" dirty="0"/>
              <a:t>Chronic Individual</a:t>
            </a:r>
          </a:p>
          <a:p>
            <a:pPr lvl="2"/>
            <a:r>
              <a:rPr lang="en-US" dirty="0"/>
              <a:t>16 months homeless</a:t>
            </a:r>
          </a:p>
          <a:p>
            <a:pPr lvl="2"/>
            <a:r>
              <a:rPr lang="en-US" dirty="0"/>
              <a:t>VISPDAT of 15</a:t>
            </a:r>
          </a:p>
          <a:p>
            <a:pPr lvl="2"/>
            <a:r>
              <a:rPr lang="en-US" dirty="0"/>
              <a:t>Not susceptible to COVID-19</a:t>
            </a:r>
          </a:p>
          <a:p>
            <a:pPr lvl="2"/>
            <a:r>
              <a:rPr lang="en-US" dirty="0"/>
              <a:t>Younger than 65</a:t>
            </a:r>
          </a:p>
        </p:txBody>
      </p:sp>
    </p:spTree>
    <p:extLst>
      <p:ext uri="{BB962C8B-B14F-4D97-AF65-F5344CB8AC3E}">
        <p14:creationId xmlns:p14="http://schemas.microsoft.com/office/powerpoint/2010/main" val="375199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82231-3E7C-4067-A267-B17A5B0271CA}"/>
              </a:ext>
            </a:extLst>
          </p:cNvPr>
          <p:cNvSpPr>
            <a:spLocks noGrp="1"/>
          </p:cNvSpPr>
          <p:nvPr>
            <p:ph type="title"/>
          </p:nvPr>
        </p:nvSpPr>
        <p:spPr>
          <a:xfrm>
            <a:off x="4686300" y="365125"/>
            <a:ext cx="3829050" cy="2579692"/>
          </a:xfrm>
        </p:spPr>
        <p:txBody>
          <a:bodyPr anchor="b">
            <a:normAutofit/>
          </a:bodyPr>
          <a:lstStyle/>
          <a:p>
            <a:r>
              <a:rPr lang="en-US"/>
              <a:t>Philosophies of Coordinated Entry</a:t>
            </a:r>
          </a:p>
        </p:txBody>
      </p:sp>
      <p:pic>
        <p:nvPicPr>
          <p:cNvPr id="4" name="Picture 3">
            <a:extLst>
              <a:ext uri="{FF2B5EF4-FFF2-40B4-BE49-F238E27FC236}">
                <a16:creationId xmlns:a16="http://schemas.microsoft.com/office/drawing/2014/main" id="{1AB38C84-C63A-4D8E-B703-5F3E669FE04E}"/>
              </a:ext>
            </a:extLst>
          </p:cNvPr>
          <p:cNvPicPr>
            <a:picLocks noChangeAspect="1"/>
          </p:cNvPicPr>
          <p:nvPr/>
        </p:nvPicPr>
        <p:blipFill rotWithShape="1">
          <a:blip r:embed="rId3"/>
          <a:srcRect t="20319" r="2" b="5875"/>
          <a:stretch/>
        </p:blipFill>
        <p:spPr>
          <a:xfrm>
            <a:off x="20" y="10"/>
            <a:ext cx="4578832"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1026" name="Picture 2" descr="Image result for progress">
            <a:extLst>
              <a:ext uri="{FF2B5EF4-FFF2-40B4-BE49-F238E27FC236}">
                <a16:creationId xmlns:a16="http://schemas.microsoft.com/office/drawing/2014/main" id="{17AC1786-4704-4C93-AF10-93D3120DF4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749" b="3"/>
          <a:stretch/>
        </p:blipFill>
        <p:spPr bwMode="auto">
          <a:xfrm>
            <a:off x="346815" y="4304418"/>
            <a:ext cx="4060587"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EE5A6DA-3AB1-4369-A9A4-34D32B883A44}"/>
              </a:ext>
            </a:extLst>
          </p:cNvPr>
          <p:cNvSpPr>
            <a:spLocks noGrp="1"/>
          </p:cNvSpPr>
          <p:nvPr>
            <p:ph idx="1"/>
          </p:nvPr>
        </p:nvSpPr>
        <p:spPr>
          <a:xfrm>
            <a:off x="4686299" y="3124205"/>
            <a:ext cx="3829050" cy="3052757"/>
          </a:xfrm>
        </p:spPr>
        <p:txBody>
          <a:bodyPr>
            <a:normAutofit/>
          </a:bodyPr>
          <a:lstStyle/>
          <a:p>
            <a:pPr marL="0" indent="0">
              <a:buNone/>
            </a:pPr>
            <a:r>
              <a:rPr lang="en-US" sz="2400" dirty="0"/>
              <a:t>Progressive Engagement</a:t>
            </a:r>
          </a:p>
          <a:p>
            <a:pPr marL="457200" lvl="1" indent="0">
              <a:buNone/>
            </a:pPr>
            <a:r>
              <a:rPr lang="en-US" sz="2400" dirty="0"/>
              <a:t>-Provide only as much assistance as necessary to re-house a person</a:t>
            </a:r>
          </a:p>
          <a:p>
            <a:pPr marL="457200" lvl="1" indent="0">
              <a:buNone/>
            </a:pPr>
            <a:r>
              <a:rPr lang="en-US" sz="2400" dirty="0"/>
              <a:t>- Provide more services as are necessary to keep them housed</a:t>
            </a:r>
          </a:p>
          <a:p>
            <a:pPr marL="0" indent="0">
              <a:buNone/>
            </a:pPr>
            <a:endParaRPr lang="en-US" sz="1700" dirty="0"/>
          </a:p>
        </p:txBody>
      </p:sp>
    </p:spTree>
    <p:extLst>
      <p:ext uri="{BB962C8B-B14F-4D97-AF65-F5344CB8AC3E}">
        <p14:creationId xmlns:p14="http://schemas.microsoft.com/office/powerpoint/2010/main" val="631363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RRH Prioritization</a:t>
            </a:r>
          </a:p>
        </p:txBody>
      </p:sp>
      <p:sp>
        <p:nvSpPr>
          <p:cNvPr id="3" name="Content Placeholder 2"/>
          <p:cNvSpPr>
            <a:spLocks noGrp="1"/>
          </p:cNvSpPr>
          <p:nvPr>
            <p:ph idx="1"/>
          </p:nvPr>
        </p:nvSpPr>
        <p:spPr>
          <a:xfrm>
            <a:off x="457200" y="1733282"/>
            <a:ext cx="8229600" cy="4525963"/>
          </a:xfrm>
        </p:spPr>
        <p:txBody>
          <a:bodyPr>
            <a:normAutofit fontScale="92500"/>
          </a:bodyPr>
          <a:lstStyle/>
          <a:p>
            <a:r>
              <a:rPr lang="en-US" dirty="0"/>
              <a:t>Individuals and Families with VI-SPDAT scores of 10 and below</a:t>
            </a:r>
          </a:p>
          <a:p>
            <a:pPr marL="0" indent="0">
              <a:buNone/>
            </a:pPr>
            <a:r>
              <a:rPr lang="en-US" dirty="0"/>
              <a:t>Tie Breakers</a:t>
            </a:r>
          </a:p>
          <a:p>
            <a:pPr marL="971550" lvl="1" indent="-514350">
              <a:buFont typeface="+mj-lt"/>
              <a:buAutoNum type="arabicPeriod"/>
            </a:pPr>
            <a:r>
              <a:rPr lang="en-US" u="sng" dirty="0">
                <a:solidFill>
                  <a:srgbClr val="FF0000"/>
                </a:solidFill>
              </a:rPr>
              <a:t>Older than 65</a:t>
            </a:r>
          </a:p>
          <a:p>
            <a:pPr marL="971550" lvl="1" indent="-514350">
              <a:buFont typeface="+mj-lt"/>
              <a:buAutoNum type="arabicPeriod"/>
            </a:pPr>
            <a:r>
              <a:rPr lang="en-US" u="sng" dirty="0">
                <a:solidFill>
                  <a:srgbClr val="FF0000"/>
                </a:solidFill>
              </a:rPr>
              <a:t>Susceptible to COVID-19</a:t>
            </a:r>
          </a:p>
          <a:p>
            <a:pPr marL="971550" lvl="1" indent="-514350">
              <a:buFont typeface="+mj-lt"/>
              <a:buAutoNum type="arabicPeriod"/>
            </a:pPr>
            <a:r>
              <a:rPr lang="en-US" u="sng" dirty="0">
                <a:solidFill>
                  <a:srgbClr val="FF0000"/>
                </a:solidFill>
              </a:rPr>
              <a:t>People who have identified housing</a:t>
            </a:r>
          </a:p>
          <a:p>
            <a:pPr marL="971550" lvl="1" indent="-514350">
              <a:buFont typeface="+mj-lt"/>
              <a:buAutoNum type="arabicPeriod"/>
            </a:pPr>
            <a:r>
              <a:rPr lang="en-US" dirty="0"/>
              <a:t>Longest length of current episode of homelessness</a:t>
            </a:r>
          </a:p>
          <a:p>
            <a:pPr marL="971550" lvl="1" indent="-514350">
              <a:buFont typeface="+mj-lt"/>
              <a:buAutoNum type="arabicPeriod"/>
            </a:pPr>
            <a:r>
              <a:rPr lang="en-US" dirty="0"/>
              <a:t>An individual or family who is living in an unsheltered location during Code Blue</a:t>
            </a:r>
          </a:p>
        </p:txBody>
      </p:sp>
      <p:pic>
        <p:nvPicPr>
          <p:cNvPr id="6146" name="Picture 2" descr="https://rfclipart.com/image2/big/54-25-67/colorful-grunge-exclamation-mark-in-circle-frame-Download-Royalty-free-Vector-File-EPS-3974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1579565" cy="15808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rfclipart.com/image2/big/54-25-67/colorful-grunge-exclamation-mark-in-circle-frame-Download-Royalty-free-Vector-File-EPS-3974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010400" y="152400"/>
            <a:ext cx="1579565" cy="158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942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4CC9-228F-499B-BDA6-0B6BFCD57ECE}"/>
              </a:ext>
            </a:extLst>
          </p:cNvPr>
          <p:cNvSpPr>
            <a:spLocks noGrp="1"/>
          </p:cNvSpPr>
          <p:nvPr>
            <p:ph type="title"/>
          </p:nvPr>
        </p:nvSpPr>
        <p:spPr/>
        <p:txBody>
          <a:bodyPr/>
          <a:lstStyle/>
          <a:p>
            <a:r>
              <a:rPr lang="en-US" dirty="0"/>
              <a:t>RRH Example</a:t>
            </a:r>
          </a:p>
        </p:txBody>
      </p:sp>
      <p:sp>
        <p:nvSpPr>
          <p:cNvPr id="3" name="Content Placeholder 2">
            <a:extLst>
              <a:ext uri="{FF2B5EF4-FFF2-40B4-BE49-F238E27FC236}">
                <a16:creationId xmlns:a16="http://schemas.microsoft.com/office/drawing/2014/main" id="{CC67F928-1950-48AD-A17E-97945DBFBBB9}"/>
              </a:ext>
            </a:extLst>
          </p:cNvPr>
          <p:cNvSpPr>
            <a:spLocks noGrp="1"/>
          </p:cNvSpPr>
          <p:nvPr>
            <p:ph idx="1"/>
          </p:nvPr>
        </p:nvSpPr>
        <p:spPr/>
        <p:txBody>
          <a:bodyPr>
            <a:normAutofit fontScale="85000" lnSpcReduction="20000"/>
          </a:bodyPr>
          <a:lstStyle/>
          <a:p>
            <a:r>
              <a:rPr lang="en-US" dirty="0"/>
              <a:t>Who would be first on the list?</a:t>
            </a:r>
          </a:p>
          <a:p>
            <a:pPr lvl="1"/>
            <a:r>
              <a:rPr lang="en-US" dirty="0"/>
              <a:t>Kenneth</a:t>
            </a:r>
          </a:p>
          <a:p>
            <a:pPr lvl="2"/>
            <a:r>
              <a:rPr lang="en-US" dirty="0"/>
              <a:t>Individual</a:t>
            </a:r>
          </a:p>
          <a:p>
            <a:pPr lvl="2"/>
            <a:r>
              <a:rPr lang="en-US" dirty="0"/>
              <a:t>Homeless for 4 weeks</a:t>
            </a:r>
          </a:p>
          <a:p>
            <a:pPr lvl="2"/>
            <a:r>
              <a:rPr lang="en-US" dirty="0"/>
              <a:t>VISPDAT of 9</a:t>
            </a:r>
          </a:p>
          <a:p>
            <a:pPr lvl="2"/>
            <a:r>
              <a:rPr lang="en-US" dirty="0"/>
              <a:t>Not vulnerable to COVID-19</a:t>
            </a:r>
          </a:p>
          <a:p>
            <a:pPr lvl="2"/>
            <a:r>
              <a:rPr lang="en-US" dirty="0"/>
              <a:t>Younger than 65</a:t>
            </a:r>
          </a:p>
          <a:p>
            <a:pPr lvl="1"/>
            <a:r>
              <a:rPr lang="en-US" dirty="0"/>
              <a:t>Julio</a:t>
            </a:r>
          </a:p>
          <a:p>
            <a:pPr lvl="2"/>
            <a:r>
              <a:rPr lang="en-US" dirty="0"/>
              <a:t>Individual</a:t>
            </a:r>
          </a:p>
          <a:p>
            <a:pPr lvl="2"/>
            <a:r>
              <a:rPr lang="en-US" dirty="0"/>
              <a:t>Homeless for 8 weeks</a:t>
            </a:r>
          </a:p>
          <a:p>
            <a:pPr lvl="2"/>
            <a:r>
              <a:rPr lang="en-US" dirty="0"/>
              <a:t>VISPDAT of 5</a:t>
            </a:r>
          </a:p>
          <a:p>
            <a:pPr lvl="2"/>
            <a:r>
              <a:rPr lang="en-US" dirty="0"/>
              <a:t>Not vulnerable to COVID-19</a:t>
            </a:r>
          </a:p>
          <a:p>
            <a:pPr lvl="2"/>
            <a:r>
              <a:rPr lang="en-US" dirty="0"/>
              <a:t>Younger than 65</a:t>
            </a:r>
          </a:p>
        </p:txBody>
      </p:sp>
    </p:spTree>
    <p:extLst>
      <p:ext uri="{BB962C8B-B14F-4D97-AF65-F5344CB8AC3E}">
        <p14:creationId xmlns:p14="http://schemas.microsoft.com/office/powerpoint/2010/main" val="2492066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HUD-RAP Prioritization</a:t>
            </a:r>
          </a:p>
        </p:txBody>
      </p:sp>
      <p:sp>
        <p:nvSpPr>
          <p:cNvPr id="3" name="Content Placeholder 2"/>
          <p:cNvSpPr>
            <a:spLocks noGrp="1"/>
          </p:cNvSpPr>
          <p:nvPr>
            <p:ph idx="1"/>
          </p:nvPr>
        </p:nvSpPr>
        <p:spPr>
          <a:xfrm>
            <a:off x="349876" y="1600200"/>
            <a:ext cx="8229600" cy="4525963"/>
          </a:xfrm>
        </p:spPr>
        <p:txBody>
          <a:bodyPr>
            <a:normAutofit fontScale="92500"/>
          </a:bodyPr>
          <a:lstStyle/>
          <a:p>
            <a:r>
              <a:rPr lang="en-US" dirty="0"/>
              <a:t>Homeless individuals and families with a VI-SPDAT between 8 to 10</a:t>
            </a:r>
          </a:p>
          <a:p>
            <a:pPr marL="0" indent="0">
              <a:buNone/>
            </a:pPr>
            <a:r>
              <a:rPr lang="en-US" dirty="0"/>
              <a:t>Tie-Breakers</a:t>
            </a:r>
          </a:p>
          <a:p>
            <a:pPr marL="971550" lvl="1" indent="-514350">
              <a:buFont typeface="+mj-lt"/>
              <a:buAutoNum type="arabicPeriod"/>
            </a:pPr>
            <a:r>
              <a:rPr lang="en-US" u="sng" dirty="0">
                <a:solidFill>
                  <a:srgbClr val="FF0000"/>
                </a:solidFill>
              </a:rPr>
              <a:t>Over age 65</a:t>
            </a:r>
          </a:p>
          <a:p>
            <a:pPr marL="971550" lvl="1" indent="-514350">
              <a:buFont typeface="+mj-lt"/>
              <a:buAutoNum type="arabicPeriod"/>
            </a:pPr>
            <a:r>
              <a:rPr lang="en-US" u="sng" dirty="0">
                <a:solidFill>
                  <a:srgbClr val="FF0000"/>
                </a:solidFill>
              </a:rPr>
              <a:t>Susceptible to COVID-19</a:t>
            </a:r>
          </a:p>
          <a:p>
            <a:pPr marL="971550" lvl="1" indent="-514350">
              <a:buFont typeface="+mj-lt"/>
              <a:buAutoNum type="arabicPeriod"/>
            </a:pPr>
            <a:r>
              <a:rPr lang="en-US" dirty="0"/>
              <a:t>Longest history of homelessness in the past 3 years. </a:t>
            </a:r>
          </a:p>
          <a:p>
            <a:pPr marL="971550" lvl="1" indent="-514350">
              <a:buFont typeface="+mj-lt"/>
              <a:buAutoNum type="arabicPeriod"/>
            </a:pPr>
            <a:r>
              <a:rPr lang="en-US" dirty="0"/>
              <a:t>Families</a:t>
            </a:r>
          </a:p>
          <a:p>
            <a:pPr marL="971550" lvl="1" indent="-514350">
              <a:buFont typeface="+mj-lt"/>
              <a:buAutoNum type="arabicPeriod"/>
            </a:pPr>
            <a:r>
              <a:rPr lang="en-US" dirty="0"/>
              <a:t>Individuals in unsheltered locations during 		code blue</a:t>
            </a:r>
          </a:p>
        </p:txBody>
      </p:sp>
      <p:pic>
        <p:nvPicPr>
          <p:cNvPr id="7170" name="Picture 2" descr="https://img.icons8.com/ios/1600/exclamation-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2000" y="3048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g.icons8.com/ios/1600/exclamation-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66800" y="3048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g.icons8.com/ios/1600/exclamation-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58000" y="3048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mg.icons8.com/ios/1600/exclamation-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62800" y="3048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711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4CC9-228F-499B-BDA6-0B6BFCD57ECE}"/>
              </a:ext>
            </a:extLst>
          </p:cNvPr>
          <p:cNvSpPr>
            <a:spLocks noGrp="1"/>
          </p:cNvSpPr>
          <p:nvPr>
            <p:ph type="title"/>
          </p:nvPr>
        </p:nvSpPr>
        <p:spPr/>
        <p:txBody>
          <a:bodyPr/>
          <a:lstStyle/>
          <a:p>
            <a:r>
              <a:rPr lang="en-US" dirty="0"/>
              <a:t>HUD-RAP Example</a:t>
            </a:r>
          </a:p>
        </p:txBody>
      </p:sp>
      <p:sp>
        <p:nvSpPr>
          <p:cNvPr id="3" name="Content Placeholder 2">
            <a:extLst>
              <a:ext uri="{FF2B5EF4-FFF2-40B4-BE49-F238E27FC236}">
                <a16:creationId xmlns:a16="http://schemas.microsoft.com/office/drawing/2014/main" id="{CC67F928-1950-48AD-A17E-97945DBFBBB9}"/>
              </a:ext>
            </a:extLst>
          </p:cNvPr>
          <p:cNvSpPr>
            <a:spLocks noGrp="1"/>
          </p:cNvSpPr>
          <p:nvPr>
            <p:ph idx="1"/>
          </p:nvPr>
        </p:nvSpPr>
        <p:spPr/>
        <p:txBody>
          <a:bodyPr>
            <a:normAutofit fontScale="85000" lnSpcReduction="20000"/>
          </a:bodyPr>
          <a:lstStyle/>
          <a:p>
            <a:r>
              <a:rPr lang="en-US" dirty="0"/>
              <a:t>Who would be first on the list?</a:t>
            </a:r>
          </a:p>
          <a:p>
            <a:pPr lvl="1"/>
            <a:r>
              <a:rPr lang="en-US" dirty="0"/>
              <a:t>Billy</a:t>
            </a:r>
          </a:p>
          <a:p>
            <a:pPr lvl="2"/>
            <a:r>
              <a:rPr lang="en-US" dirty="0"/>
              <a:t>Individual</a:t>
            </a:r>
          </a:p>
          <a:p>
            <a:pPr lvl="2"/>
            <a:r>
              <a:rPr lang="en-US" dirty="0"/>
              <a:t>Homeless for 12 months</a:t>
            </a:r>
          </a:p>
          <a:p>
            <a:pPr lvl="2"/>
            <a:r>
              <a:rPr lang="en-US" dirty="0"/>
              <a:t>VISPDAT of 9</a:t>
            </a:r>
          </a:p>
          <a:p>
            <a:pPr lvl="2"/>
            <a:r>
              <a:rPr lang="en-US" dirty="0"/>
              <a:t>Not vulnerable to COVID-19</a:t>
            </a:r>
          </a:p>
          <a:p>
            <a:pPr lvl="2"/>
            <a:r>
              <a:rPr lang="en-US" dirty="0"/>
              <a:t>Younger than 65</a:t>
            </a:r>
          </a:p>
          <a:p>
            <a:pPr lvl="1"/>
            <a:r>
              <a:rPr lang="en-US" dirty="0"/>
              <a:t>Julia</a:t>
            </a:r>
          </a:p>
          <a:p>
            <a:pPr lvl="2"/>
            <a:r>
              <a:rPr lang="en-US" dirty="0"/>
              <a:t>Individual</a:t>
            </a:r>
          </a:p>
          <a:p>
            <a:pPr lvl="2"/>
            <a:r>
              <a:rPr lang="en-US" dirty="0"/>
              <a:t>Homeless for 20 months</a:t>
            </a:r>
          </a:p>
          <a:p>
            <a:pPr lvl="2"/>
            <a:r>
              <a:rPr lang="en-US" dirty="0"/>
              <a:t>VISPDAT of 12</a:t>
            </a:r>
          </a:p>
          <a:p>
            <a:pPr lvl="2"/>
            <a:r>
              <a:rPr lang="en-US" dirty="0"/>
              <a:t>Not vulnerable to COVID-19</a:t>
            </a:r>
          </a:p>
          <a:p>
            <a:pPr lvl="2"/>
            <a:r>
              <a:rPr lang="en-US" dirty="0"/>
              <a:t>Younger than 65</a:t>
            </a:r>
          </a:p>
        </p:txBody>
      </p:sp>
    </p:spTree>
    <p:extLst>
      <p:ext uri="{BB962C8B-B14F-4D97-AF65-F5344CB8AC3E}">
        <p14:creationId xmlns:p14="http://schemas.microsoft.com/office/powerpoint/2010/main" val="1814374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ESG/Transitional Prioritization</a:t>
            </a:r>
          </a:p>
        </p:txBody>
      </p:sp>
      <p:sp>
        <p:nvSpPr>
          <p:cNvPr id="3" name="Content Placeholder 2"/>
          <p:cNvSpPr>
            <a:spLocks noGrp="1"/>
          </p:cNvSpPr>
          <p:nvPr>
            <p:ph idx="1"/>
          </p:nvPr>
        </p:nvSpPr>
        <p:spPr/>
        <p:txBody>
          <a:bodyPr/>
          <a:lstStyle/>
          <a:p>
            <a:pPr marL="514350" indent="-514350">
              <a:buFont typeface="+mj-lt"/>
              <a:buAutoNum type="arabicPeriod"/>
            </a:pPr>
            <a:r>
              <a:rPr lang="en-US" dirty="0"/>
              <a:t>Literally homeless individuals and families with VISPDAT of 7 or less</a:t>
            </a:r>
          </a:p>
          <a:p>
            <a:pPr marL="514350" indent="-514350">
              <a:buFont typeface="+mj-lt"/>
              <a:buAutoNum type="arabicPeriod"/>
            </a:pPr>
            <a:r>
              <a:rPr lang="en-US" dirty="0"/>
              <a:t>All Individuals</a:t>
            </a:r>
          </a:p>
        </p:txBody>
      </p:sp>
      <p:pic>
        <p:nvPicPr>
          <p:cNvPr id="8196" name="Picture 4" descr="https://www.publicdomainpictures.net/pictures/80000/nahled/exclamation-mark-made-of-a-wa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801" r="30397"/>
          <a:stretch/>
        </p:blipFill>
        <p:spPr bwMode="auto">
          <a:xfrm>
            <a:off x="8077200" y="0"/>
            <a:ext cx="916628" cy="1743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publicdomainpictures.net/pictures/80000/nahled/exclamation-mark-made-of-a-wa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801" r="30397"/>
          <a:stretch/>
        </p:blipFill>
        <p:spPr bwMode="auto">
          <a:xfrm>
            <a:off x="32951" y="0"/>
            <a:ext cx="916628"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81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ESG/Transitional Tie breakers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u="sng" dirty="0">
                <a:solidFill>
                  <a:srgbClr val="FF0000"/>
                </a:solidFill>
              </a:rPr>
              <a:t>Older than 65</a:t>
            </a:r>
          </a:p>
          <a:p>
            <a:pPr marL="514350" indent="-514350">
              <a:buFont typeface="+mj-lt"/>
              <a:buAutoNum type="arabicPeriod"/>
            </a:pPr>
            <a:r>
              <a:rPr lang="en-US" u="sng" dirty="0">
                <a:solidFill>
                  <a:srgbClr val="FF0000"/>
                </a:solidFill>
              </a:rPr>
              <a:t>Susceptible to COVID-19</a:t>
            </a:r>
          </a:p>
          <a:p>
            <a:pPr marL="514350" indent="-514350">
              <a:buFont typeface="+mj-lt"/>
              <a:buAutoNum type="arabicPeriod"/>
            </a:pPr>
            <a:r>
              <a:rPr lang="en-US" u="sng" dirty="0">
                <a:solidFill>
                  <a:srgbClr val="FF0000"/>
                </a:solidFill>
              </a:rPr>
              <a:t>Housing Identified</a:t>
            </a:r>
          </a:p>
          <a:p>
            <a:pPr marL="514350" indent="-514350">
              <a:buFont typeface="+mj-lt"/>
              <a:buAutoNum type="arabicPeriod"/>
            </a:pPr>
            <a:r>
              <a:rPr lang="en-US" dirty="0"/>
              <a:t>Length of stay in shelter</a:t>
            </a:r>
          </a:p>
          <a:p>
            <a:pPr marL="514350" indent="-514350">
              <a:buFont typeface="+mj-lt"/>
              <a:buAutoNum type="arabicPeriod"/>
            </a:pPr>
            <a:r>
              <a:rPr lang="en-US" dirty="0"/>
              <a:t>Unsheltered location during Code blue</a:t>
            </a:r>
          </a:p>
          <a:p>
            <a:pPr marL="514350" indent="-514350">
              <a:buFont typeface="+mj-lt"/>
              <a:buAutoNum type="arabicPeriod"/>
            </a:pPr>
            <a:r>
              <a:rPr lang="en-US" dirty="0"/>
              <a:t>Veteran Status</a:t>
            </a:r>
          </a:p>
          <a:p>
            <a:pPr marL="514350" indent="-514350">
              <a:buFont typeface="+mj-lt"/>
              <a:buAutoNum type="arabicPeriod"/>
            </a:pPr>
            <a:r>
              <a:rPr lang="en-US" dirty="0"/>
              <a:t>Fleeing domestic violence</a:t>
            </a:r>
          </a:p>
        </p:txBody>
      </p:sp>
      <p:pic>
        <p:nvPicPr>
          <p:cNvPr id="4098" name="Picture 2" descr="https://d3nuqriibqh3vw.cloudfront.net/images/AA_care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13" t="10980" r="9558" b="19093"/>
          <a:stretch/>
        </p:blipFill>
        <p:spPr bwMode="auto">
          <a:xfrm>
            <a:off x="5257800" y="1587843"/>
            <a:ext cx="3090856" cy="184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972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35E9-8880-4FAA-B97F-9460CA937879}"/>
              </a:ext>
            </a:extLst>
          </p:cNvPr>
          <p:cNvSpPr>
            <a:spLocks noGrp="1"/>
          </p:cNvSpPr>
          <p:nvPr>
            <p:ph type="title"/>
          </p:nvPr>
        </p:nvSpPr>
        <p:spPr/>
        <p:txBody>
          <a:bodyPr/>
          <a:lstStyle/>
          <a:p>
            <a:r>
              <a:rPr lang="en-US" dirty="0"/>
              <a:t>ESG/Transitional Example </a:t>
            </a:r>
          </a:p>
        </p:txBody>
      </p:sp>
      <p:sp>
        <p:nvSpPr>
          <p:cNvPr id="3" name="Content Placeholder 2">
            <a:extLst>
              <a:ext uri="{FF2B5EF4-FFF2-40B4-BE49-F238E27FC236}">
                <a16:creationId xmlns:a16="http://schemas.microsoft.com/office/drawing/2014/main" id="{A940E80D-BD2C-4EC6-839F-839685A78019}"/>
              </a:ext>
            </a:extLst>
          </p:cNvPr>
          <p:cNvSpPr>
            <a:spLocks noGrp="1"/>
          </p:cNvSpPr>
          <p:nvPr>
            <p:ph idx="1"/>
          </p:nvPr>
        </p:nvSpPr>
        <p:spPr/>
        <p:txBody>
          <a:bodyPr>
            <a:normAutofit fontScale="77500" lnSpcReduction="20000"/>
          </a:bodyPr>
          <a:lstStyle/>
          <a:p>
            <a:r>
              <a:rPr lang="en-US" dirty="0"/>
              <a:t>Who would be higher on the list?</a:t>
            </a:r>
          </a:p>
          <a:p>
            <a:r>
              <a:rPr lang="en-US" dirty="0"/>
              <a:t>Gary</a:t>
            </a:r>
          </a:p>
          <a:p>
            <a:pPr lvl="1"/>
            <a:r>
              <a:rPr lang="en-US" dirty="0"/>
              <a:t>Individual</a:t>
            </a:r>
          </a:p>
          <a:p>
            <a:pPr lvl="1"/>
            <a:r>
              <a:rPr lang="en-US" dirty="0"/>
              <a:t>8 weeks homeless</a:t>
            </a:r>
          </a:p>
          <a:p>
            <a:pPr lvl="1"/>
            <a:r>
              <a:rPr lang="en-US" dirty="0"/>
              <a:t>VISPDAT of 9</a:t>
            </a:r>
          </a:p>
          <a:p>
            <a:pPr lvl="1"/>
            <a:r>
              <a:rPr lang="en-US" dirty="0"/>
              <a:t>Not vulnerable to COVID-19</a:t>
            </a:r>
          </a:p>
          <a:p>
            <a:pPr lvl="1"/>
            <a:r>
              <a:rPr lang="en-US" dirty="0"/>
              <a:t>Younger than 65</a:t>
            </a:r>
          </a:p>
          <a:p>
            <a:r>
              <a:rPr lang="en-US" dirty="0"/>
              <a:t>Paola</a:t>
            </a:r>
          </a:p>
          <a:p>
            <a:pPr lvl="1"/>
            <a:r>
              <a:rPr lang="en-US" dirty="0"/>
              <a:t>Individual</a:t>
            </a:r>
          </a:p>
          <a:p>
            <a:pPr lvl="1"/>
            <a:r>
              <a:rPr lang="en-US" dirty="0"/>
              <a:t>4 weeks homeless</a:t>
            </a:r>
          </a:p>
          <a:p>
            <a:pPr lvl="1"/>
            <a:r>
              <a:rPr lang="en-US" dirty="0"/>
              <a:t>VISPDAT of 6 </a:t>
            </a:r>
          </a:p>
          <a:p>
            <a:pPr lvl="1"/>
            <a:r>
              <a:rPr lang="en-US" dirty="0"/>
              <a:t>Not vulnerable to COVID-19</a:t>
            </a:r>
          </a:p>
          <a:p>
            <a:pPr lvl="1"/>
            <a:r>
              <a:rPr lang="en-US" dirty="0"/>
              <a:t>Younger than 65</a:t>
            </a:r>
          </a:p>
        </p:txBody>
      </p:sp>
    </p:spTree>
    <p:extLst>
      <p:ext uri="{BB962C8B-B14F-4D97-AF65-F5344CB8AC3E}">
        <p14:creationId xmlns:p14="http://schemas.microsoft.com/office/powerpoint/2010/main" val="1818571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for certain projects</a:t>
            </a:r>
          </a:p>
        </p:txBody>
      </p:sp>
      <p:sp>
        <p:nvSpPr>
          <p:cNvPr id="3" name="Content Placeholder 2"/>
          <p:cNvSpPr>
            <a:spLocks noGrp="1"/>
          </p:cNvSpPr>
          <p:nvPr>
            <p:ph idx="1"/>
          </p:nvPr>
        </p:nvSpPr>
        <p:spPr/>
        <p:txBody>
          <a:bodyPr/>
          <a:lstStyle/>
          <a:p>
            <a:r>
              <a:rPr lang="en-US" dirty="0"/>
              <a:t>Some projects target specific populations (youth, veterans, women, etc.)</a:t>
            </a:r>
          </a:p>
          <a:p>
            <a:r>
              <a:rPr lang="en-US" dirty="0"/>
              <a:t>Matches are made with consideration of project’s targeted groups.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407770"/>
            <a:ext cx="1955394" cy="1955394"/>
          </a:xfrm>
          <a:prstGeom prst="rect">
            <a:avLst/>
          </a:prstGeom>
        </p:spPr>
      </p:pic>
    </p:spTree>
    <p:extLst>
      <p:ext uri="{BB962C8B-B14F-4D97-AF65-F5344CB8AC3E}">
        <p14:creationId xmlns:p14="http://schemas.microsoft.com/office/powerpoint/2010/main" val="1191234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Acceptance/Rejection policies</a:t>
            </a:r>
          </a:p>
        </p:txBody>
      </p:sp>
      <p:sp>
        <p:nvSpPr>
          <p:cNvPr id="3" name="Content Placeholder 2"/>
          <p:cNvSpPr>
            <a:spLocks noGrp="1"/>
          </p:cNvSpPr>
          <p:nvPr>
            <p:ph idx="1"/>
          </p:nvPr>
        </p:nvSpPr>
        <p:spPr/>
        <p:txBody>
          <a:bodyPr/>
          <a:lstStyle/>
          <a:p>
            <a:r>
              <a:rPr lang="en-US" dirty="0"/>
              <a:t>If a referral matches eligibility requirements, housing providers can only reject it if: </a:t>
            </a:r>
          </a:p>
          <a:p>
            <a:pPr lvl="1"/>
            <a:r>
              <a:rPr lang="en-US" dirty="0"/>
              <a:t>The client is a danger to themselves or others</a:t>
            </a:r>
          </a:p>
          <a:p>
            <a:pPr lvl="1"/>
            <a:r>
              <a:rPr lang="en-US" dirty="0"/>
              <a:t>The client has previously been unsuccessful in the agency’s housing project</a:t>
            </a:r>
          </a:p>
        </p:txBody>
      </p:sp>
      <p:pic>
        <p:nvPicPr>
          <p:cNvPr id="9218" name="Picture 2" descr="Image result for open 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290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015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a client refuses entry into a project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038600"/>
            <a:ext cx="839986" cy="2239963"/>
          </a:xfrm>
        </p:spPr>
      </p:pic>
      <p:sp>
        <p:nvSpPr>
          <p:cNvPr id="4" name="Rectangle 3"/>
          <p:cNvSpPr/>
          <p:nvPr/>
        </p:nvSpPr>
        <p:spPr>
          <a:xfrm>
            <a:off x="1005840" y="2819400"/>
            <a:ext cx="25146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Other projects offer similar services as openings become available</a:t>
            </a:r>
          </a:p>
        </p:txBody>
      </p:sp>
      <p:cxnSp>
        <p:nvCxnSpPr>
          <p:cNvPr id="7" name="Straight Arrow Connector 6"/>
          <p:cNvCxnSpPr/>
          <p:nvPr/>
        </p:nvCxnSpPr>
        <p:spPr>
          <a:xfrm>
            <a:off x="1066800" y="5029200"/>
            <a:ext cx="7391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400800" y="2819400"/>
            <a:ext cx="2514600" cy="19659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Bi-weekly engagement from shelter workers, documented in HMIS</a:t>
            </a:r>
          </a:p>
        </p:txBody>
      </p:sp>
      <p:sp>
        <p:nvSpPr>
          <p:cNvPr id="10" name="Rectangle 9"/>
          <p:cNvSpPr/>
          <p:nvPr/>
        </p:nvSpPr>
        <p:spPr>
          <a:xfrm>
            <a:off x="3672840" y="2804160"/>
            <a:ext cx="25146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Case Conferencing as needed or at Chronic Task Force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3222" y="5029200"/>
            <a:ext cx="1371258" cy="1218896"/>
          </a:xfrm>
          <a:prstGeom prst="rect">
            <a:avLst/>
          </a:prstGeom>
        </p:spPr>
      </p:pic>
    </p:spTree>
    <p:extLst>
      <p:ext uri="{BB962C8B-B14F-4D97-AF65-F5344CB8AC3E}">
        <p14:creationId xmlns:p14="http://schemas.microsoft.com/office/powerpoint/2010/main" val="247303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223BD9-A30B-46CC-933C-2A00124D49EC}"/>
              </a:ext>
            </a:extLst>
          </p:cNvPr>
          <p:cNvPicPr>
            <a:picLocks noChangeAspect="1"/>
          </p:cNvPicPr>
          <p:nvPr/>
        </p:nvPicPr>
        <p:blipFill>
          <a:blip r:embed="rId2"/>
          <a:stretch>
            <a:fillRect/>
          </a:stretch>
        </p:blipFill>
        <p:spPr>
          <a:xfrm>
            <a:off x="2791384" y="2226469"/>
            <a:ext cx="3936206" cy="3936206"/>
          </a:xfrm>
          <a:prstGeom prst="rect">
            <a:avLst/>
          </a:prstGeom>
        </p:spPr>
      </p:pic>
      <p:sp>
        <p:nvSpPr>
          <p:cNvPr id="41" name="Oval 40">
            <a:extLst>
              <a:ext uri="{FF2B5EF4-FFF2-40B4-BE49-F238E27FC236}">
                <a16:creationId xmlns:a16="http://schemas.microsoft.com/office/drawing/2014/main" id="{763F75D6-6A5F-4D58-A30A-85F1A69A4036}"/>
              </a:ext>
            </a:extLst>
          </p:cNvPr>
          <p:cNvSpPr/>
          <p:nvPr/>
        </p:nvSpPr>
        <p:spPr>
          <a:xfrm>
            <a:off x="3324225" y="2905126"/>
            <a:ext cx="2773761" cy="2584847"/>
          </a:xfrm>
          <a:prstGeom prst="ellipse">
            <a:avLst/>
          </a:prstGeom>
          <a:solidFill>
            <a:schemeClr val="accent4">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02276E8E-0D01-474D-B383-582B6DFEA2C9}"/>
              </a:ext>
            </a:extLst>
          </p:cNvPr>
          <p:cNvSpPr/>
          <p:nvPr/>
        </p:nvSpPr>
        <p:spPr>
          <a:xfrm>
            <a:off x="3714751" y="3228975"/>
            <a:ext cx="2018081" cy="1962150"/>
          </a:xfrm>
          <a:prstGeom prst="ellipse">
            <a:avLst/>
          </a:prstGeom>
          <a:solidFill>
            <a:schemeClr val="accent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a:extLst>
              <a:ext uri="{FF2B5EF4-FFF2-40B4-BE49-F238E27FC236}">
                <a16:creationId xmlns:a16="http://schemas.microsoft.com/office/drawing/2014/main" id="{274DA5B3-7A56-4CB4-9A51-2852248422DF}"/>
              </a:ext>
            </a:extLst>
          </p:cNvPr>
          <p:cNvSpPr/>
          <p:nvPr/>
        </p:nvSpPr>
        <p:spPr>
          <a:xfrm>
            <a:off x="4160441" y="3582142"/>
            <a:ext cx="1116959" cy="120955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8406EDA-4474-4A08-84EC-2D2CBD850056}"/>
              </a:ext>
            </a:extLst>
          </p:cNvPr>
          <p:cNvSpPr>
            <a:spLocks noGrp="1"/>
          </p:cNvSpPr>
          <p:nvPr>
            <p:ph type="title"/>
          </p:nvPr>
        </p:nvSpPr>
        <p:spPr/>
        <p:txBody>
          <a:bodyPr>
            <a:normAutofit fontScale="90000"/>
          </a:bodyPr>
          <a:lstStyle/>
          <a:p>
            <a:r>
              <a:rPr lang="en-US" dirty="0"/>
              <a:t>Progressive Engagement and the </a:t>
            </a:r>
            <a:br>
              <a:rPr lang="en-US" dirty="0"/>
            </a:br>
            <a:r>
              <a:rPr lang="en-US" dirty="0"/>
              <a:t>Black hole of homelessness</a:t>
            </a:r>
          </a:p>
        </p:txBody>
      </p:sp>
      <p:sp>
        <p:nvSpPr>
          <p:cNvPr id="3" name="Content Placeholder 2">
            <a:extLst>
              <a:ext uri="{FF2B5EF4-FFF2-40B4-BE49-F238E27FC236}">
                <a16:creationId xmlns:a16="http://schemas.microsoft.com/office/drawing/2014/main" id="{9DC1A09D-7E51-4E49-94A0-FCC731156483}"/>
              </a:ext>
            </a:extLst>
          </p:cNvPr>
          <p:cNvSpPr>
            <a:spLocks noGrp="1"/>
          </p:cNvSpPr>
          <p:nvPr>
            <p:ph idx="1"/>
          </p:nvPr>
        </p:nvSpPr>
        <p:spPr>
          <a:xfrm>
            <a:off x="223467" y="1650677"/>
            <a:ext cx="8515350" cy="3263504"/>
          </a:xfrm>
        </p:spPr>
        <p:txBody>
          <a:bodyPr>
            <a:normAutofit/>
          </a:bodyPr>
          <a:lstStyle/>
          <a:p>
            <a:r>
              <a:rPr lang="en-US" dirty="0"/>
              <a:t>People with less time homeless may need less assistance to become stably housed </a:t>
            </a:r>
          </a:p>
          <a:p>
            <a:endParaRPr lang="en-US" dirty="0"/>
          </a:p>
          <a:p>
            <a:endParaRPr lang="en-US" dirty="0"/>
          </a:p>
          <a:p>
            <a:endParaRPr lang="en-US" dirty="0"/>
          </a:p>
          <a:p>
            <a:pPr marL="0" indent="0">
              <a:buNone/>
            </a:pPr>
            <a:endParaRPr lang="en-US" dirty="0"/>
          </a:p>
        </p:txBody>
      </p:sp>
      <p:sp>
        <p:nvSpPr>
          <p:cNvPr id="36" name="Arc 35">
            <a:extLst>
              <a:ext uri="{FF2B5EF4-FFF2-40B4-BE49-F238E27FC236}">
                <a16:creationId xmlns:a16="http://schemas.microsoft.com/office/drawing/2014/main" id="{D9D66439-A48E-4CCE-949B-5A2C2E2D521D}"/>
              </a:ext>
            </a:extLst>
          </p:cNvPr>
          <p:cNvSpPr/>
          <p:nvPr/>
        </p:nvSpPr>
        <p:spPr>
          <a:xfrm rot="4265595">
            <a:off x="4029075" y="3495242"/>
            <a:ext cx="2124075" cy="1495425"/>
          </a:xfrm>
          <a:prstGeom prst="arc">
            <a:avLst>
              <a:gd name="adj1" fmla="val 16454184"/>
              <a:gd name="adj2" fmla="val 0"/>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Arc 36">
            <a:extLst>
              <a:ext uri="{FF2B5EF4-FFF2-40B4-BE49-F238E27FC236}">
                <a16:creationId xmlns:a16="http://schemas.microsoft.com/office/drawing/2014/main" id="{710FC294-9225-4BFE-BCFC-0033EB1F7761}"/>
              </a:ext>
            </a:extLst>
          </p:cNvPr>
          <p:cNvSpPr/>
          <p:nvPr/>
        </p:nvSpPr>
        <p:spPr>
          <a:xfrm rot="16837926">
            <a:off x="3897565" y="3592789"/>
            <a:ext cx="1167155" cy="835091"/>
          </a:xfrm>
          <a:prstGeom prst="arc">
            <a:avLst>
              <a:gd name="adj1" fmla="val 16454184"/>
              <a:gd name="adj2" fmla="val 0"/>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8" name="Arc 37">
            <a:extLst>
              <a:ext uri="{FF2B5EF4-FFF2-40B4-BE49-F238E27FC236}">
                <a16:creationId xmlns:a16="http://schemas.microsoft.com/office/drawing/2014/main" id="{435775C0-A1A8-4CD2-A5FF-5B93A44960F2}"/>
              </a:ext>
            </a:extLst>
          </p:cNvPr>
          <p:cNvSpPr/>
          <p:nvPr/>
        </p:nvSpPr>
        <p:spPr>
          <a:xfrm rot="6626440">
            <a:off x="4368364" y="3841843"/>
            <a:ext cx="1084631" cy="763619"/>
          </a:xfrm>
          <a:prstGeom prst="arc">
            <a:avLst>
              <a:gd name="adj1" fmla="val 16454184"/>
              <a:gd name="adj2" fmla="val 0"/>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427403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note about DV clients</a:t>
            </a:r>
          </a:p>
        </p:txBody>
      </p:sp>
      <p:sp>
        <p:nvSpPr>
          <p:cNvPr id="3" name="Content Placeholder 2"/>
          <p:cNvSpPr>
            <a:spLocks noGrp="1"/>
          </p:cNvSpPr>
          <p:nvPr>
            <p:ph idx="1"/>
          </p:nvPr>
        </p:nvSpPr>
        <p:spPr/>
        <p:txBody>
          <a:bodyPr/>
          <a:lstStyle/>
          <a:p>
            <a:r>
              <a:rPr lang="en-US" dirty="0"/>
              <a:t>Privacy concerns </a:t>
            </a:r>
          </a:p>
          <a:p>
            <a:r>
              <a:rPr lang="en-US" dirty="0"/>
              <a:t>Still have full access to Coordinated Entry System</a:t>
            </a:r>
          </a:p>
          <a:p>
            <a:r>
              <a:rPr lang="en-US" dirty="0"/>
              <a:t> Their referrals do not go through HMIS</a:t>
            </a:r>
          </a:p>
        </p:txBody>
      </p:sp>
      <p:pic>
        <p:nvPicPr>
          <p:cNvPr id="10242" name="Picture 2" descr="Image result for domestic viol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3871914"/>
            <a:ext cx="1905000" cy="298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7174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546394"/>
            <a:ext cx="1827709" cy="2088811"/>
          </a:xfrm>
        </p:spPr>
      </p:pic>
      <p:sp>
        <p:nvSpPr>
          <p:cNvPr id="8" name="TextBox 7"/>
          <p:cNvSpPr txBox="1"/>
          <p:nvPr/>
        </p:nvSpPr>
        <p:spPr>
          <a:xfrm>
            <a:off x="838200" y="3745468"/>
            <a:ext cx="1260730" cy="369332"/>
          </a:xfrm>
          <a:prstGeom prst="rect">
            <a:avLst/>
          </a:prstGeom>
          <a:noFill/>
        </p:spPr>
        <p:txBody>
          <a:bodyPr wrap="none" rtlCol="0">
            <a:spAutoFit/>
          </a:bodyPr>
          <a:lstStyle/>
          <a:p>
            <a:r>
              <a:rPr lang="en-US" dirty="0"/>
              <a:t>DV Shelters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486138"/>
            <a:ext cx="2324100" cy="2324100"/>
          </a:xfrm>
          <a:prstGeom prst="rect">
            <a:avLst/>
          </a:prstGeom>
        </p:spPr>
      </p:pic>
      <p:cxnSp>
        <p:nvCxnSpPr>
          <p:cNvPr id="10" name="Straight Arrow Connector 9"/>
          <p:cNvCxnSpPr/>
          <p:nvPr/>
        </p:nvCxnSpPr>
        <p:spPr>
          <a:xfrm>
            <a:off x="2438400" y="3048000"/>
            <a:ext cx="32766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9800" y="3810238"/>
            <a:ext cx="2260491" cy="369332"/>
          </a:xfrm>
          <a:prstGeom prst="rect">
            <a:avLst/>
          </a:prstGeom>
          <a:noFill/>
        </p:spPr>
        <p:txBody>
          <a:bodyPr wrap="none" rtlCol="0">
            <a:spAutoFit/>
          </a:bodyPr>
          <a:lstStyle/>
          <a:p>
            <a:r>
              <a:rPr lang="en-US" dirty="0"/>
              <a:t>Coordinated Entry List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466" y="1066800"/>
            <a:ext cx="1331004" cy="1190625"/>
          </a:xfrm>
          <a:prstGeom prst="rect">
            <a:avLst/>
          </a:prstGeom>
        </p:spPr>
      </p:pic>
      <p:sp>
        <p:nvSpPr>
          <p:cNvPr id="14" name="TextBox 13"/>
          <p:cNvSpPr txBox="1"/>
          <p:nvPr/>
        </p:nvSpPr>
        <p:spPr>
          <a:xfrm>
            <a:off x="2912523" y="2133600"/>
            <a:ext cx="2994474" cy="646331"/>
          </a:xfrm>
          <a:prstGeom prst="rect">
            <a:avLst/>
          </a:prstGeom>
          <a:noFill/>
        </p:spPr>
        <p:txBody>
          <a:bodyPr wrap="none" rtlCol="0">
            <a:spAutoFit/>
          </a:bodyPr>
          <a:lstStyle/>
          <a:p>
            <a:r>
              <a:rPr lang="en-US" dirty="0"/>
              <a:t>De-Identified Referral</a:t>
            </a:r>
          </a:p>
          <a:p>
            <a:r>
              <a:rPr lang="en-US" dirty="0"/>
              <a:t>With minimum necessary Info</a:t>
            </a:r>
          </a:p>
        </p:txBody>
      </p:sp>
      <p:cxnSp>
        <p:nvCxnSpPr>
          <p:cNvPr id="15" name="Straight Arrow Connector 14"/>
          <p:cNvCxnSpPr/>
          <p:nvPr/>
        </p:nvCxnSpPr>
        <p:spPr>
          <a:xfrm flipH="1">
            <a:off x="4648200" y="3581400"/>
            <a:ext cx="1524000" cy="1295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9386" y="4658106"/>
            <a:ext cx="1864614" cy="1864614"/>
          </a:xfrm>
          <a:prstGeom prst="rect">
            <a:avLst/>
          </a:prstGeom>
        </p:spPr>
      </p:pic>
      <p:sp>
        <p:nvSpPr>
          <p:cNvPr id="16" name="TextBox 15"/>
          <p:cNvSpPr txBox="1"/>
          <p:nvPr/>
        </p:nvSpPr>
        <p:spPr>
          <a:xfrm>
            <a:off x="3097991" y="6338054"/>
            <a:ext cx="2601803" cy="369332"/>
          </a:xfrm>
          <a:prstGeom prst="rect">
            <a:avLst/>
          </a:prstGeom>
          <a:noFill/>
        </p:spPr>
        <p:txBody>
          <a:bodyPr wrap="none" rtlCol="0">
            <a:spAutoFit/>
          </a:bodyPr>
          <a:lstStyle/>
          <a:p>
            <a:r>
              <a:rPr lang="en-US" dirty="0"/>
              <a:t>Housing Service Providers</a:t>
            </a:r>
          </a:p>
        </p:txBody>
      </p:sp>
      <p:cxnSp>
        <p:nvCxnSpPr>
          <p:cNvPr id="22" name="Straight Arrow Connector 21"/>
          <p:cNvCxnSpPr/>
          <p:nvPr/>
        </p:nvCxnSpPr>
        <p:spPr>
          <a:xfrm>
            <a:off x="2311866" y="3810238"/>
            <a:ext cx="1371600" cy="1295400"/>
          </a:xfrm>
          <a:prstGeom prst="straightConnector1">
            <a:avLst/>
          </a:prstGeom>
          <a:ln w="762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45066" y="4334256"/>
            <a:ext cx="2133600" cy="923330"/>
          </a:xfrm>
          <a:prstGeom prst="rect">
            <a:avLst/>
          </a:prstGeom>
          <a:noFill/>
        </p:spPr>
        <p:txBody>
          <a:bodyPr wrap="square" rtlCol="0">
            <a:spAutoFit/>
          </a:bodyPr>
          <a:lstStyle/>
          <a:p>
            <a:r>
              <a:rPr lang="en-US" dirty="0"/>
              <a:t>Communication based on DV Shelter’s ID number</a:t>
            </a: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9386" y="4486132"/>
            <a:ext cx="482397" cy="482397"/>
          </a:xfrm>
          <a:prstGeom prst="rect">
            <a:avLst/>
          </a:prstGeom>
        </p:spPr>
      </p:pic>
    </p:spTree>
    <p:extLst>
      <p:ext uri="{BB962C8B-B14F-4D97-AF65-F5344CB8AC3E}">
        <p14:creationId xmlns:p14="http://schemas.microsoft.com/office/powerpoint/2010/main" val="17413859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 Clients</a:t>
            </a:r>
          </a:p>
        </p:txBody>
      </p:sp>
      <p:sp>
        <p:nvSpPr>
          <p:cNvPr id="3" name="Content Placeholder 2"/>
          <p:cNvSpPr>
            <a:spLocks noGrp="1"/>
          </p:cNvSpPr>
          <p:nvPr>
            <p:ph idx="1"/>
          </p:nvPr>
        </p:nvSpPr>
        <p:spPr>
          <a:xfrm>
            <a:off x="457200" y="1295400"/>
            <a:ext cx="8229600" cy="4525963"/>
          </a:xfrm>
        </p:spPr>
        <p:txBody>
          <a:bodyPr/>
          <a:lstStyle/>
          <a:p>
            <a:r>
              <a:rPr lang="en-US" dirty="0"/>
              <a:t>Once clients of VSPs are entered in </a:t>
            </a:r>
            <a:r>
              <a:rPr lang="en-US" dirty="0" err="1"/>
              <a:t>CoC</a:t>
            </a:r>
            <a:r>
              <a:rPr lang="en-US" dirty="0"/>
              <a:t>-funded projects, they must be entered into HMIS</a:t>
            </a:r>
          </a:p>
          <a:p>
            <a:r>
              <a:rPr lang="en-US" dirty="0"/>
              <a:t>Clients still have the choice not to release their information to other HMIS providers. </a:t>
            </a:r>
          </a:p>
          <a:p>
            <a:endParaRPr lang="en-US" dirty="0"/>
          </a:p>
        </p:txBody>
      </p:sp>
      <p:pic>
        <p:nvPicPr>
          <p:cNvPr id="11266" name="Picture 2" descr="Image result for personal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43375"/>
            <a:ext cx="35052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249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back and for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6839526" cy="68395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152400"/>
            <a:ext cx="9067800" cy="66871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Cross-County Referrals</a:t>
            </a:r>
          </a:p>
        </p:txBody>
      </p:sp>
      <p:sp>
        <p:nvSpPr>
          <p:cNvPr id="3" name="Content Placeholder 2"/>
          <p:cNvSpPr>
            <a:spLocks noGrp="1"/>
          </p:cNvSpPr>
          <p:nvPr>
            <p:ph idx="1"/>
          </p:nvPr>
        </p:nvSpPr>
        <p:spPr/>
        <p:txBody>
          <a:bodyPr>
            <a:normAutofit/>
          </a:bodyPr>
          <a:lstStyle/>
          <a:p>
            <a:r>
              <a:rPr lang="en-US" dirty="0"/>
              <a:t>Clients are allowed to move across geographic areas</a:t>
            </a:r>
          </a:p>
          <a:p>
            <a:r>
              <a:rPr lang="en-US" dirty="0"/>
              <a:t>Providers are only required to accept clients outside of geographic area if there are no eligible assessed clients in their area. </a:t>
            </a:r>
          </a:p>
          <a:p>
            <a:r>
              <a:rPr lang="en-US" dirty="0"/>
              <a:t>May create significant logistical difficulties</a:t>
            </a:r>
          </a:p>
          <a:p>
            <a:r>
              <a:rPr lang="en-US" dirty="0"/>
              <a:t>Mark this on their assessment form</a:t>
            </a:r>
          </a:p>
        </p:txBody>
      </p:sp>
    </p:spTree>
    <p:extLst>
      <p:ext uri="{BB962C8B-B14F-4D97-AF65-F5344CB8AC3E}">
        <p14:creationId xmlns:p14="http://schemas.microsoft.com/office/powerpoint/2010/main" val="409414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D8EB-2EDE-432B-B9C3-55DD878627F0}"/>
              </a:ext>
            </a:extLst>
          </p:cNvPr>
          <p:cNvSpPr>
            <a:spLocks noGrp="1"/>
          </p:cNvSpPr>
          <p:nvPr>
            <p:ph type="title"/>
          </p:nvPr>
        </p:nvSpPr>
        <p:spPr/>
        <p:txBody>
          <a:bodyPr/>
          <a:lstStyle/>
          <a:p>
            <a:r>
              <a:rPr lang="en-US" dirty="0"/>
              <a:t>The List</a:t>
            </a:r>
          </a:p>
        </p:txBody>
      </p:sp>
      <p:sp>
        <p:nvSpPr>
          <p:cNvPr id="3" name="Content Placeholder 2">
            <a:extLst>
              <a:ext uri="{FF2B5EF4-FFF2-40B4-BE49-F238E27FC236}">
                <a16:creationId xmlns:a16="http://schemas.microsoft.com/office/drawing/2014/main" id="{69DF99C2-1B00-41C8-A6FE-312F7E897993}"/>
              </a:ext>
            </a:extLst>
          </p:cNvPr>
          <p:cNvSpPr>
            <a:spLocks noGrp="1"/>
          </p:cNvSpPr>
          <p:nvPr>
            <p:ph idx="1"/>
          </p:nvPr>
        </p:nvSpPr>
        <p:spPr/>
        <p:txBody>
          <a:bodyPr/>
          <a:lstStyle/>
          <a:p>
            <a:r>
              <a:rPr lang="en-US" dirty="0"/>
              <a:t>14 tabs: </a:t>
            </a:r>
          </a:p>
          <a:p>
            <a:pPr lvl="1"/>
            <a:r>
              <a:rPr lang="en-US" dirty="0"/>
              <a:t>PSH: Chronic, Individuals, Families, and HUD RAP</a:t>
            </a:r>
          </a:p>
          <a:p>
            <a:pPr lvl="1"/>
            <a:r>
              <a:rPr lang="en-US" dirty="0"/>
              <a:t>RRH: Combined, Individuals, and Families</a:t>
            </a:r>
          </a:p>
          <a:p>
            <a:pPr lvl="1"/>
            <a:r>
              <a:rPr lang="en-US" dirty="0"/>
              <a:t>ESG: Individuals and Families</a:t>
            </a:r>
          </a:p>
          <a:p>
            <a:pPr lvl="1"/>
            <a:r>
              <a:rPr lang="en-US" dirty="0"/>
              <a:t>SSVF and VASH</a:t>
            </a:r>
          </a:p>
          <a:p>
            <a:pPr lvl="1"/>
            <a:r>
              <a:rPr lang="en-US" dirty="0"/>
              <a:t>All open PSH Matches, All open RRH Matches</a:t>
            </a:r>
          </a:p>
          <a:p>
            <a:pPr marL="457200" lvl="1" indent="0">
              <a:buNone/>
            </a:pPr>
            <a:endParaRPr lang="en-US" dirty="0"/>
          </a:p>
        </p:txBody>
      </p:sp>
    </p:spTree>
    <p:extLst>
      <p:ext uri="{BB962C8B-B14F-4D97-AF65-F5344CB8AC3E}">
        <p14:creationId xmlns:p14="http://schemas.microsoft.com/office/powerpoint/2010/main" val="37645880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67C6A-28AD-422A-9261-249687896291}"/>
              </a:ext>
            </a:extLst>
          </p:cNvPr>
          <p:cNvSpPr>
            <a:spLocks noGrp="1"/>
          </p:cNvSpPr>
          <p:nvPr>
            <p:ph type="title"/>
          </p:nvPr>
        </p:nvSpPr>
        <p:spPr/>
        <p:txBody>
          <a:bodyPr/>
          <a:lstStyle/>
          <a:p>
            <a:r>
              <a:rPr lang="en-US" dirty="0"/>
              <a:t>The list – Continued</a:t>
            </a:r>
          </a:p>
        </p:txBody>
      </p:sp>
      <p:sp>
        <p:nvSpPr>
          <p:cNvPr id="3" name="Content Placeholder 2">
            <a:extLst>
              <a:ext uri="{FF2B5EF4-FFF2-40B4-BE49-F238E27FC236}">
                <a16:creationId xmlns:a16="http://schemas.microsoft.com/office/drawing/2014/main" id="{3DF5DE3E-FEEA-43A7-9A4D-DD6E461F15D2}"/>
              </a:ext>
            </a:extLst>
          </p:cNvPr>
          <p:cNvSpPr>
            <a:spLocks noGrp="1"/>
          </p:cNvSpPr>
          <p:nvPr>
            <p:ph idx="1"/>
          </p:nvPr>
        </p:nvSpPr>
        <p:spPr/>
        <p:txBody>
          <a:bodyPr/>
          <a:lstStyle/>
          <a:p>
            <a:r>
              <a:rPr lang="en-US" dirty="0"/>
              <a:t>Lists for each program type are made according to prioritization criteria from most recent information in HMIS</a:t>
            </a:r>
          </a:p>
          <a:p>
            <a:r>
              <a:rPr lang="en-US" dirty="0"/>
              <a:t>Includes information from assessments, most recent shelter/street outreach record, most recent case manager</a:t>
            </a:r>
          </a:p>
          <a:p>
            <a:endParaRPr lang="en-US" dirty="0"/>
          </a:p>
        </p:txBody>
      </p:sp>
    </p:spTree>
    <p:extLst>
      <p:ext uri="{BB962C8B-B14F-4D97-AF65-F5344CB8AC3E}">
        <p14:creationId xmlns:p14="http://schemas.microsoft.com/office/powerpoint/2010/main" val="3576498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C0ED-32B2-4EFE-A9FF-ED6ED5B540F4}"/>
              </a:ext>
            </a:extLst>
          </p:cNvPr>
          <p:cNvSpPr>
            <a:spLocks noGrp="1"/>
          </p:cNvSpPr>
          <p:nvPr>
            <p:ph type="title"/>
          </p:nvPr>
        </p:nvSpPr>
        <p:spPr/>
        <p:txBody>
          <a:bodyPr/>
          <a:lstStyle/>
          <a:p>
            <a:r>
              <a:rPr lang="en-US" dirty="0"/>
              <a:t>Error Lists</a:t>
            </a:r>
          </a:p>
        </p:txBody>
      </p:sp>
      <p:sp>
        <p:nvSpPr>
          <p:cNvPr id="3" name="Content Placeholder 2">
            <a:extLst>
              <a:ext uri="{FF2B5EF4-FFF2-40B4-BE49-F238E27FC236}">
                <a16:creationId xmlns:a16="http://schemas.microsoft.com/office/drawing/2014/main" id="{0D29ED2C-0501-456D-A66F-FA7948C18652}"/>
              </a:ext>
            </a:extLst>
          </p:cNvPr>
          <p:cNvSpPr>
            <a:spLocks noGrp="1"/>
          </p:cNvSpPr>
          <p:nvPr>
            <p:ph idx="1"/>
          </p:nvPr>
        </p:nvSpPr>
        <p:spPr/>
        <p:txBody>
          <a:bodyPr>
            <a:normAutofit/>
          </a:bodyPr>
          <a:lstStyle/>
          <a:p>
            <a:r>
              <a:rPr lang="en-US" dirty="0"/>
              <a:t>Clients with assessments/records that probably should be fixed</a:t>
            </a:r>
          </a:p>
          <a:p>
            <a:pPr lvl="1"/>
            <a:r>
              <a:rPr lang="en-US" dirty="0"/>
              <a:t>Missing CE Information</a:t>
            </a:r>
          </a:p>
          <a:p>
            <a:pPr lvl="1"/>
            <a:r>
              <a:rPr lang="en-US" dirty="0"/>
              <a:t>Duplicate Entries</a:t>
            </a:r>
          </a:p>
          <a:p>
            <a:pPr lvl="1"/>
            <a:r>
              <a:rPr lang="en-US" dirty="0"/>
              <a:t>Clients open in PSH</a:t>
            </a:r>
          </a:p>
          <a:p>
            <a:pPr lvl="1"/>
            <a:r>
              <a:rPr lang="en-US" dirty="0"/>
              <a:t>Inactive Clients</a:t>
            </a:r>
          </a:p>
          <a:p>
            <a:pPr lvl="1"/>
            <a:r>
              <a:rPr lang="en-US" dirty="0"/>
              <a:t>Clients who have not been in shelter for 90 days</a:t>
            </a:r>
          </a:p>
        </p:txBody>
      </p:sp>
    </p:spTree>
    <p:extLst>
      <p:ext uri="{BB962C8B-B14F-4D97-AF65-F5344CB8AC3E}">
        <p14:creationId xmlns:p14="http://schemas.microsoft.com/office/powerpoint/2010/main" val="20474317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6D12-FF0D-455E-B1B3-12669A8F0FD2}"/>
              </a:ext>
            </a:extLst>
          </p:cNvPr>
          <p:cNvSpPr>
            <a:spLocks noGrp="1"/>
          </p:cNvSpPr>
          <p:nvPr>
            <p:ph type="title"/>
          </p:nvPr>
        </p:nvSpPr>
        <p:spPr/>
        <p:txBody>
          <a:bodyPr/>
          <a:lstStyle/>
          <a:p>
            <a:r>
              <a:rPr lang="en-US" dirty="0"/>
              <a:t>Error lists (cont.)</a:t>
            </a:r>
          </a:p>
        </p:txBody>
      </p:sp>
      <p:sp>
        <p:nvSpPr>
          <p:cNvPr id="3" name="Content Placeholder 2">
            <a:extLst>
              <a:ext uri="{FF2B5EF4-FFF2-40B4-BE49-F238E27FC236}">
                <a16:creationId xmlns:a16="http://schemas.microsoft.com/office/drawing/2014/main" id="{92EA6500-61D2-41E7-A48D-E2AFF3E39964}"/>
              </a:ext>
            </a:extLst>
          </p:cNvPr>
          <p:cNvSpPr>
            <a:spLocks noGrp="1"/>
          </p:cNvSpPr>
          <p:nvPr>
            <p:ph idx="1"/>
          </p:nvPr>
        </p:nvSpPr>
        <p:spPr/>
        <p:txBody>
          <a:bodyPr/>
          <a:lstStyle/>
          <a:p>
            <a:pPr lvl="1"/>
            <a:r>
              <a:rPr lang="en-US" dirty="0"/>
              <a:t>Clients with “Approximate Date homelessness Started” &gt; 100 days </a:t>
            </a:r>
          </a:p>
          <a:p>
            <a:pPr lvl="1"/>
            <a:r>
              <a:rPr lang="en-US" dirty="0"/>
              <a:t>Inconsistent Months</a:t>
            </a:r>
          </a:p>
          <a:p>
            <a:pPr lvl="1"/>
            <a:r>
              <a:rPr lang="en-US" dirty="0"/>
              <a:t>Clients matched but now inactive</a:t>
            </a:r>
          </a:p>
          <a:p>
            <a:endParaRPr lang="en-US" dirty="0"/>
          </a:p>
        </p:txBody>
      </p:sp>
    </p:spTree>
    <p:extLst>
      <p:ext uri="{BB962C8B-B14F-4D97-AF65-F5344CB8AC3E}">
        <p14:creationId xmlns:p14="http://schemas.microsoft.com/office/powerpoint/2010/main" val="19715787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921DB-EF94-4AEA-B937-1A07142A06DB}"/>
              </a:ext>
            </a:extLst>
          </p:cNvPr>
          <p:cNvSpPr>
            <a:spLocks noGrp="1"/>
          </p:cNvSpPr>
          <p:nvPr>
            <p:ph type="title"/>
          </p:nvPr>
        </p:nvSpPr>
        <p:spPr/>
        <p:txBody>
          <a:bodyPr>
            <a:normAutofit fontScale="90000"/>
          </a:bodyPr>
          <a:lstStyle/>
          <a:p>
            <a:r>
              <a:rPr lang="en-US" dirty="0"/>
              <a:t>Provider Matches / Provider Openings</a:t>
            </a:r>
          </a:p>
        </p:txBody>
      </p:sp>
      <p:sp>
        <p:nvSpPr>
          <p:cNvPr id="3" name="Content Placeholder 2">
            <a:extLst>
              <a:ext uri="{FF2B5EF4-FFF2-40B4-BE49-F238E27FC236}">
                <a16:creationId xmlns:a16="http://schemas.microsoft.com/office/drawing/2014/main" id="{DDDB4DEF-C935-443B-8CA4-70741FE61EE7}"/>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2508229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1449-CFE1-4728-A4BC-FF21DBFA4417}"/>
              </a:ext>
            </a:extLst>
          </p:cNvPr>
          <p:cNvSpPr>
            <a:spLocks noGrp="1"/>
          </p:cNvSpPr>
          <p:nvPr>
            <p:ph type="title"/>
          </p:nvPr>
        </p:nvSpPr>
        <p:spPr/>
        <p:txBody>
          <a:bodyPr/>
          <a:lstStyle/>
          <a:p>
            <a:r>
              <a:rPr lang="en-US" dirty="0"/>
              <a:t>Final thoughts about CE</a:t>
            </a:r>
          </a:p>
        </p:txBody>
      </p:sp>
      <p:sp>
        <p:nvSpPr>
          <p:cNvPr id="3" name="Content Placeholder 2">
            <a:extLst>
              <a:ext uri="{FF2B5EF4-FFF2-40B4-BE49-F238E27FC236}">
                <a16:creationId xmlns:a16="http://schemas.microsoft.com/office/drawing/2014/main" id="{C2BACDF7-2B22-4D32-8DB0-27E6EF5799CF}"/>
              </a:ext>
            </a:extLst>
          </p:cNvPr>
          <p:cNvSpPr>
            <a:spLocks noGrp="1"/>
          </p:cNvSpPr>
          <p:nvPr>
            <p:ph idx="1"/>
          </p:nvPr>
        </p:nvSpPr>
        <p:spPr/>
        <p:txBody>
          <a:bodyPr/>
          <a:lstStyle/>
          <a:p>
            <a:r>
              <a:rPr lang="en-US" dirty="0"/>
              <a:t>Will Coordinated Entry solve homelessness? </a:t>
            </a:r>
          </a:p>
          <a:p>
            <a:r>
              <a:rPr lang="en-US" dirty="0"/>
              <a:t>NO</a:t>
            </a:r>
          </a:p>
          <a:p>
            <a:r>
              <a:rPr lang="en-US" dirty="0"/>
              <a:t>It helps us do the coordination and communication we were already doing in a more intentional and formalized way. </a:t>
            </a:r>
          </a:p>
        </p:txBody>
      </p:sp>
    </p:spTree>
    <p:extLst>
      <p:ext uri="{BB962C8B-B14F-4D97-AF65-F5344CB8AC3E}">
        <p14:creationId xmlns:p14="http://schemas.microsoft.com/office/powerpoint/2010/main" val="365909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223BD9-A30B-46CC-933C-2A00124D49EC}"/>
              </a:ext>
            </a:extLst>
          </p:cNvPr>
          <p:cNvPicPr>
            <a:picLocks noChangeAspect="1"/>
          </p:cNvPicPr>
          <p:nvPr/>
        </p:nvPicPr>
        <p:blipFill>
          <a:blip r:embed="rId2"/>
          <a:stretch>
            <a:fillRect/>
          </a:stretch>
        </p:blipFill>
        <p:spPr>
          <a:xfrm>
            <a:off x="2791384" y="2731294"/>
            <a:ext cx="3936206" cy="3936206"/>
          </a:xfrm>
          <a:prstGeom prst="rect">
            <a:avLst/>
          </a:prstGeom>
        </p:spPr>
      </p:pic>
      <p:sp>
        <p:nvSpPr>
          <p:cNvPr id="41" name="Oval 40">
            <a:extLst>
              <a:ext uri="{FF2B5EF4-FFF2-40B4-BE49-F238E27FC236}">
                <a16:creationId xmlns:a16="http://schemas.microsoft.com/office/drawing/2014/main" id="{763F75D6-6A5F-4D58-A30A-85F1A69A4036}"/>
              </a:ext>
            </a:extLst>
          </p:cNvPr>
          <p:cNvSpPr/>
          <p:nvPr/>
        </p:nvSpPr>
        <p:spPr>
          <a:xfrm>
            <a:off x="3344257" y="3434953"/>
            <a:ext cx="2773761" cy="2584847"/>
          </a:xfrm>
          <a:prstGeom prst="ellipse">
            <a:avLst/>
          </a:prstGeom>
          <a:solidFill>
            <a:schemeClr val="accent4">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02276E8E-0D01-474D-B383-582B6DFEA2C9}"/>
              </a:ext>
            </a:extLst>
          </p:cNvPr>
          <p:cNvSpPr/>
          <p:nvPr/>
        </p:nvSpPr>
        <p:spPr>
          <a:xfrm>
            <a:off x="3734782" y="3758803"/>
            <a:ext cx="2018081" cy="1962150"/>
          </a:xfrm>
          <a:prstGeom prst="ellipse">
            <a:avLst/>
          </a:prstGeom>
          <a:solidFill>
            <a:schemeClr val="accent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a:extLst>
              <a:ext uri="{FF2B5EF4-FFF2-40B4-BE49-F238E27FC236}">
                <a16:creationId xmlns:a16="http://schemas.microsoft.com/office/drawing/2014/main" id="{274DA5B3-7A56-4CB4-9A51-2852248422DF}"/>
              </a:ext>
            </a:extLst>
          </p:cNvPr>
          <p:cNvSpPr/>
          <p:nvPr/>
        </p:nvSpPr>
        <p:spPr>
          <a:xfrm>
            <a:off x="4180473" y="4111970"/>
            <a:ext cx="1116959" cy="120955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8406EDA-4474-4A08-84EC-2D2CBD850056}"/>
              </a:ext>
            </a:extLst>
          </p:cNvPr>
          <p:cNvSpPr>
            <a:spLocks noGrp="1"/>
          </p:cNvSpPr>
          <p:nvPr>
            <p:ph type="title"/>
          </p:nvPr>
        </p:nvSpPr>
        <p:spPr/>
        <p:txBody>
          <a:bodyPr/>
          <a:lstStyle/>
          <a:p>
            <a:r>
              <a:rPr lang="en-US" dirty="0"/>
              <a:t>Black hole of homelessness</a:t>
            </a:r>
          </a:p>
        </p:txBody>
      </p:sp>
      <p:sp>
        <p:nvSpPr>
          <p:cNvPr id="3" name="Content Placeholder 2">
            <a:extLst>
              <a:ext uri="{FF2B5EF4-FFF2-40B4-BE49-F238E27FC236}">
                <a16:creationId xmlns:a16="http://schemas.microsoft.com/office/drawing/2014/main" id="{9DC1A09D-7E51-4E49-94A0-FCC731156483}"/>
              </a:ext>
            </a:extLst>
          </p:cNvPr>
          <p:cNvSpPr>
            <a:spLocks noGrp="1"/>
          </p:cNvSpPr>
          <p:nvPr>
            <p:ph idx="1"/>
          </p:nvPr>
        </p:nvSpPr>
        <p:spPr>
          <a:xfrm>
            <a:off x="628650" y="2226469"/>
            <a:ext cx="7953375" cy="3263504"/>
          </a:xfrm>
        </p:spPr>
        <p:txBody>
          <a:bodyPr>
            <a:normAutofit fontScale="70000" lnSpcReduction="20000"/>
          </a:bodyPr>
          <a:lstStyle/>
          <a:p>
            <a:r>
              <a:rPr lang="en-US" dirty="0"/>
              <a:t>People remain homeless longer -&gt; lose social ties/connections</a:t>
            </a:r>
          </a:p>
          <a:p>
            <a:r>
              <a:rPr lang="en-US" dirty="0"/>
              <a:t>Lost social ties -&gt; more difficult to get out of homelessness</a:t>
            </a:r>
          </a:p>
          <a:p>
            <a:endParaRPr lang="en-US" dirty="0"/>
          </a:p>
          <a:p>
            <a:endParaRPr lang="en-US" dirty="0"/>
          </a:p>
          <a:p>
            <a:r>
              <a:rPr lang="en-US" dirty="0"/>
              <a:t>Assistance can </a:t>
            </a:r>
          </a:p>
          <a:p>
            <a:pPr marL="0" indent="0">
              <a:buNone/>
            </a:pPr>
            <a:r>
              <a:rPr lang="en-US" dirty="0"/>
              <a:t>“catapult” people</a:t>
            </a:r>
          </a:p>
          <a:p>
            <a:pPr marL="0" indent="0">
              <a:buNone/>
            </a:pPr>
            <a:r>
              <a:rPr lang="en-US" dirty="0"/>
              <a:t>out of homelessness</a:t>
            </a:r>
          </a:p>
          <a:p>
            <a:endParaRPr lang="en-US" dirty="0"/>
          </a:p>
        </p:txBody>
      </p:sp>
      <p:sp>
        <p:nvSpPr>
          <p:cNvPr id="36" name="Arc 35">
            <a:extLst>
              <a:ext uri="{FF2B5EF4-FFF2-40B4-BE49-F238E27FC236}">
                <a16:creationId xmlns:a16="http://schemas.microsoft.com/office/drawing/2014/main" id="{D9D66439-A48E-4CCE-949B-5A2C2E2D521D}"/>
              </a:ext>
            </a:extLst>
          </p:cNvPr>
          <p:cNvSpPr/>
          <p:nvPr/>
        </p:nvSpPr>
        <p:spPr>
          <a:xfrm rot="4265595">
            <a:off x="4029075" y="4000067"/>
            <a:ext cx="2124075" cy="1495425"/>
          </a:xfrm>
          <a:prstGeom prst="arc">
            <a:avLst>
              <a:gd name="adj1" fmla="val 16454184"/>
              <a:gd name="adj2" fmla="val 0"/>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Arc 36">
            <a:extLst>
              <a:ext uri="{FF2B5EF4-FFF2-40B4-BE49-F238E27FC236}">
                <a16:creationId xmlns:a16="http://schemas.microsoft.com/office/drawing/2014/main" id="{710FC294-9225-4BFE-BCFC-0033EB1F7761}"/>
              </a:ext>
            </a:extLst>
          </p:cNvPr>
          <p:cNvSpPr/>
          <p:nvPr/>
        </p:nvSpPr>
        <p:spPr>
          <a:xfrm rot="16837926">
            <a:off x="3897565" y="4097614"/>
            <a:ext cx="1167155" cy="835091"/>
          </a:xfrm>
          <a:prstGeom prst="arc">
            <a:avLst>
              <a:gd name="adj1" fmla="val 16454184"/>
              <a:gd name="adj2" fmla="val 0"/>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8" name="Arc 37">
            <a:extLst>
              <a:ext uri="{FF2B5EF4-FFF2-40B4-BE49-F238E27FC236}">
                <a16:creationId xmlns:a16="http://schemas.microsoft.com/office/drawing/2014/main" id="{435775C0-A1A8-4CD2-A5FF-5B93A44960F2}"/>
              </a:ext>
            </a:extLst>
          </p:cNvPr>
          <p:cNvSpPr/>
          <p:nvPr/>
        </p:nvSpPr>
        <p:spPr>
          <a:xfrm rot="6626440">
            <a:off x="4368364" y="4346668"/>
            <a:ext cx="1084631" cy="763619"/>
          </a:xfrm>
          <a:prstGeom prst="arc">
            <a:avLst>
              <a:gd name="adj1" fmla="val 16454184"/>
              <a:gd name="adj2" fmla="val 0"/>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3076" name="Picture 4" descr="Image result for catapult red background">
            <a:extLst>
              <a:ext uri="{FF2B5EF4-FFF2-40B4-BE49-F238E27FC236}">
                <a16:creationId xmlns:a16="http://schemas.microsoft.com/office/drawing/2014/main" id="{6DC8C58E-5CD2-40F8-B542-3BECF08DB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397" y="4147183"/>
            <a:ext cx="1161377" cy="1119776"/>
          </a:xfrm>
          <a:prstGeom prst="ellipse">
            <a:avLst/>
          </a:prstGeom>
          <a:noFill/>
          <a:extLst>
            <a:ext uri="{909E8E84-426E-40DD-AFC4-6F175D3DCCD1}">
              <a14:hiddenFill xmlns:a14="http://schemas.microsoft.com/office/drawing/2010/main">
                <a:solidFill>
                  <a:srgbClr val="FFFFFF"/>
                </a:solidFill>
              </a14:hiddenFill>
            </a:ext>
          </a:extLst>
        </p:spPr>
      </p:pic>
      <p:sp>
        <p:nvSpPr>
          <p:cNvPr id="40" name="Arc 39">
            <a:extLst>
              <a:ext uri="{FF2B5EF4-FFF2-40B4-BE49-F238E27FC236}">
                <a16:creationId xmlns:a16="http://schemas.microsoft.com/office/drawing/2014/main" id="{8F9AEA6E-CF22-4A18-A743-6A71FAC807E5}"/>
              </a:ext>
            </a:extLst>
          </p:cNvPr>
          <p:cNvSpPr/>
          <p:nvPr/>
        </p:nvSpPr>
        <p:spPr>
          <a:xfrm rot="18270018">
            <a:off x="3847846" y="4254388"/>
            <a:ext cx="2308307" cy="862285"/>
          </a:xfrm>
          <a:prstGeom prst="arc">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350935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endParaRPr lang="en-US" dirty="0"/>
          </a:p>
        </p:txBody>
      </p:sp>
      <p:pic>
        <p:nvPicPr>
          <p:cNvPr id="1028" name="Picture 4">
            <a:extLst>
              <a:ext uri="{FF2B5EF4-FFF2-40B4-BE49-F238E27FC236}">
                <a16:creationId xmlns:a16="http://schemas.microsoft.com/office/drawing/2014/main" id="{EB839C71-803D-442E-B2D5-E56873222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9982200" cy="998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3A1ED9-EB48-48E7-9287-D1BEA2FF4BA1}"/>
              </a:ext>
            </a:extLst>
          </p:cNvPr>
          <p:cNvSpPr txBox="1"/>
          <p:nvPr/>
        </p:nvSpPr>
        <p:spPr>
          <a:xfrm>
            <a:off x="1504167" y="609600"/>
            <a:ext cx="6934200" cy="830997"/>
          </a:xfrm>
          <a:prstGeom prst="rect">
            <a:avLst/>
          </a:prstGeom>
          <a:noFill/>
        </p:spPr>
        <p:txBody>
          <a:bodyPr wrap="square" rtlCol="0">
            <a:spAutoFit/>
          </a:bodyPr>
          <a:lstStyle/>
          <a:p>
            <a:pPr algn="ctr"/>
            <a:r>
              <a:rPr lang="en-US" sz="4800" dirty="0">
                <a:solidFill>
                  <a:schemeClr val="bg1"/>
                </a:solidFill>
              </a:rPr>
              <a:t>Quiz</a:t>
            </a:r>
          </a:p>
        </p:txBody>
      </p:sp>
    </p:spTree>
    <p:extLst>
      <p:ext uri="{BB962C8B-B14F-4D97-AF65-F5344CB8AC3E}">
        <p14:creationId xmlns:p14="http://schemas.microsoft.com/office/powerpoint/2010/main" val="1193565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F29293-64F0-4E71-8B5E-2653B50FA5CE}"/>
              </a:ext>
            </a:extLst>
          </p:cNvPr>
          <p:cNvSpPr>
            <a:spLocks noGrp="1"/>
          </p:cNvSpPr>
          <p:nvPr>
            <p:ph idx="1"/>
          </p:nvPr>
        </p:nvSpPr>
        <p:spPr>
          <a:xfrm>
            <a:off x="457200" y="457200"/>
            <a:ext cx="8229600" cy="5668963"/>
          </a:xfrm>
        </p:spPr>
        <p:txBody>
          <a:bodyPr/>
          <a:lstStyle/>
          <a:p>
            <a:pPr marL="0" marR="0" indent="0">
              <a:lnSpc>
                <a:spcPct val="115000"/>
              </a:lnSpc>
              <a:spcBef>
                <a:spcPts val="0"/>
              </a:spcBef>
              <a:spcAft>
                <a:spcPts val="10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What is not a role of shelter and street outreach staff in the CE system?</a:t>
            </a:r>
          </a:p>
          <a:p>
            <a:pPr marL="342900" marR="0" lvl="0" indent="-342900">
              <a:lnSpc>
                <a:spcPct val="115000"/>
              </a:lnSpc>
              <a:spcBef>
                <a:spcPts val="0"/>
              </a:spcBef>
              <a:spcAft>
                <a:spcPts val="0"/>
              </a:spcAft>
              <a:buFont typeface="+mj-lt"/>
              <a:buAutoNum type="alphaUcPeriod"/>
            </a:pPr>
            <a:r>
              <a:rPr lang="en-US" dirty="0">
                <a:effectLst/>
                <a:latin typeface="Calibri" panose="020F0502020204030204" pitchFamily="34" charset="0"/>
                <a:ea typeface="Calibri" panose="020F0502020204030204" pitchFamily="34" charset="0"/>
                <a:cs typeface="Times New Roman" panose="02020603050405020304" pitchFamily="18" charset="0"/>
              </a:rPr>
              <a:t> Assess clients</a:t>
            </a:r>
          </a:p>
          <a:p>
            <a:pPr marL="342900" marR="0" lvl="0" indent="-342900">
              <a:lnSpc>
                <a:spcPct val="115000"/>
              </a:lnSpc>
              <a:spcBef>
                <a:spcPts val="0"/>
              </a:spcBef>
              <a:spcAft>
                <a:spcPts val="0"/>
              </a:spcAft>
              <a:buFont typeface="+mj-lt"/>
              <a:buAutoNum type="alphaUcPeriod"/>
            </a:pPr>
            <a:r>
              <a:rPr lang="en-US" dirty="0">
                <a:effectLst/>
                <a:latin typeface="Calibri" panose="020F0502020204030204" pitchFamily="34" charset="0"/>
                <a:ea typeface="Calibri" panose="020F0502020204030204" pitchFamily="34" charset="0"/>
                <a:cs typeface="Times New Roman" panose="02020603050405020304" pitchFamily="18" charset="0"/>
              </a:rPr>
              <a:t> Explaining program types to clients</a:t>
            </a:r>
          </a:p>
          <a:p>
            <a:pPr marL="342900" marR="0" lvl="0" indent="-342900">
              <a:lnSpc>
                <a:spcPct val="115000"/>
              </a:lnSpc>
              <a:spcBef>
                <a:spcPts val="0"/>
              </a:spcBef>
              <a:spcAft>
                <a:spcPts val="0"/>
              </a:spcAft>
              <a:buFont typeface="+mj-lt"/>
              <a:buAutoNum type="alphaUcPeriod"/>
            </a:pPr>
            <a:r>
              <a:rPr lang="en-US" dirty="0">
                <a:effectLst/>
                <a:latin typeface="Calibri" panose="020F0502020204030204" pitchFamily="34" charset="0"/>
                <a:ea typeface="Calibri" panose="020F0502020204030204" pitchFamily="34" charset="0"/>
                <a:cs typeface="Times New Roman" panose="02020603050405020304" pitchFamily="18" charset="0"/>
              </a:rPr>
              <a:t> Matching clients to program openings</a:t>
            </a:r>
          </a:p>
          <a:p>
            <a:pPr marL="342900" marR="0" lvl="0" indent="-342900">
              <a:lnSpc>
                <a:spcPct val="115000"/>
              </a:lnSpc>
              <a:spcBef>
                <a:spcPts val="0"/>
              </a:spcBef>
              <a:spcAft>
                <a:spcPts val="1000"/>
              </a:spcAft>
              <a:buFont typeface="+mj-lt"/>
              <a:buAutoNum type="alphaUcPeriod"/>
            </a:pPr>
            <a:r>
              <a:rPr lang="en-US" dirty="0">
                <a:effectLst/>
                <a:latin typeface="Calibri" panose="020F0502020204030204" pitchFamily="34" charset="0"/>
                <a:ea typeface="Calibri" panose="020F0502020204030204" pitchFamily="34" charset="0"/>
                <a:cs typeface="Times New Roman" panose="02020603050405020304" pitchFamily="18" charset="0"/>
              </a:rPr>
              <a:t> Exiting clients who have self-resolved from the program </a:t>
            </a:r>
          </a:p>
          <a:p>
            <a:endParaRPr lang="en-US" dirty="0"/>
          </a:p>
        </p:txBody>
      </p:sp>
    </p:spTree>
    <p:extLst>
      <p:ext uri="{BB962C8B-B14F-4D97-AF65-F5344CB8AC3E}">
        <p14:creationId xmlns:p14="http://schemas.microsoft.com/office/powerpoint/2010/main" val="38225842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F29293-64F0-4E71-8B5E-2653B50FA5CE}"/>
              </a:ext>
            </a:extLst>
          </p:cNvPr>
          <p:cNvSpPr>
            <a:spLocks noGrp="1"/>
          </p:cNvSpPr>
          <p:nvPr>
            <p:ph idx="1"/>
          </p:nvPr>
        </p:nvSpPr>
        <p:spPr>
          <a:xfrm>
            <a:off x="457200" y="457200"/>
            <a:ext cx="8229600" cy="5668963"/>
          </a:xfrm>
        </p:spPr>
        <p:txBody>
          <a:bodyPr>
            <a:normAutofit fontScale="92500"/>
          </a:bodyPr>
          <a:lstStyle/>
          <a:p>
            <a:pPr marL="0" marR="0" indent="0">
              <a:lnSpc>
                <a:spcPct val="115000"/>
              </a:lnSpc>
              <a:spcBef>
                <a:spcPts val="0"/>
              </a:spcBef>
              <a:spcAft>
                <a:spcPts val="1000"/>
              </a:spcAft>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What is not a role of HHC staff in the CE system? </a:t>
            </a:r>
          </a:p>
          <a:p>
            <a:pPr marL="342900" marR="0" lvl="0" indent="-342900">
              <a:lnSpc>
                <a:spcPct val="115000"/>
              </a:lnSpc>
              <a:spcBef>
                <a:spcPts val="0"/>
              </a:spcBef>
              <a:spcAft>
                <a:spcPts val="0"/>
              </a:spcAft>
              <a:buFont typeface="+mj-lt"/>
              <a:buAutoNum type="alphaUcPeriod"/>
            </a:pPr>
            <a:r>
              <a:rPr lang="en-US" sz="4000" dirty="0">
                <a:effectLst/>
                <a:latin typeface="Calibri" panose="020F0502020204030204" pitchFamily="34" charset="0"/>
                <a:ea typeface="Calibri" panose="020F0502020204030204" pitchFamily="34" charset="0"/>
                <a:cs typeface="Times New Roman" panose="02020603050405020304" pitchFamily="18" charset="0"/>
              </a:rPr>
              <a:t>Generating the weekly list</a:t>
            </a:r>
          </a:p>
          <a:p>
            <a:pPr marL="342900" marR="0" lvl="0" indent="-342900">
              <a:lnSpc>
                <a:spcPct val="115000"/>
              </a:lnSpc>
              <a:spcBef>
                <a:spcPts val="0"/>
              </a:spcBef>
              <a:spcAft>
                <a:spcPts val="0"/>
              </a:spcAft>
              <a:buFont typeface="+mj-lt"/>
              <a:buAutoNum type="alphaUcPeriod"/>
            </a:pPr>
            <a:r>
              <a:rPr lang="en-US" sz="4000" dirty="0">
                <a:effectLst/>
                <a:latin typeface="Calibri" panose="020F0502020204030204" pitchFamily="34" charset="0"/>
                <a:ea typeface="Calibri" panose="020F0502020204030204" pitchFamily="34" charset="0"/>
                <a:cs typeface="Times New Roman" panose="02020603050405020304" pitchFamily="18" charset="0"/>
              </a:rPr>
              <a:t>Contacting case managers individually about housing provider matches</a:t>
            </a:r>
          </a:p>
          <a:p>
            <a:pPr marL="342900" marR="0" lvl="0" indent="-342900">
              <a:lnSpc>
                <a:spcPct val="115000"/>
              </a:lnSpc>
              <a:spcBef>
                <a:spcPts val="0"/>
              </a:spcBef>
              <a:spcAft>
                <a:spcPts val="0"/>
              </a:spcAft>
              <a:buFont typeface="+mj-lt"/>
              <a:buAutoNum type="alphaUcPeriod"/>
            </a:pPr>
            <a:r>
              <a:rPr lang="en-US" sz="4000" dirty="0">
                <a:effectLst/>
                <a:latin typeface="Calibri" panose="020F0502020204030204" pitchFamily="34" charset="0"/>
                <a:ea typeface="Calibri" panose="020F0502020204030204" pitchFamily="34" charset="0"/>
                <a:cs typeface="Times New Roman" panose="02020603050405020304" pitchFamily="18" charset="0"/>
              </a:rPr>
              <a:t>Matching clients to program openings</a:t>
            </a:r>
          </a:p>
          <a:p>
            <a:pPr marL="342900" marR="0" lvl="0" indent="-342900">
              <a:lnSpc>
                <a:spcPct val="115000"/>
              </a:lnSpc>
              <a:spcBef>
                <a:spcPts val="0"/>
              </a:spcBef>
              <a:spcAft>
                <a:spcPts val="1000"/>
              </a:spcAft>
              <a:buFont typeface="+mj-lt"/>
              <a:buAutoNum type="alphaUcPeriod"/>
            </a:pPr>
            <a:r>
              <a:rPr lang="en-US" sz="4000" dirty="0">
                <a:effectLst/>
                <a:latin typeface="Calibri" panose="020F0502020204030204" pitchFamily="34" charset="0"/>
                <a:ea typeface="Calibri" panose="020F0502020204030204" pitchFamily="34" charset="0"/>
                <a:cs typeface="Times New Roman" panose="02020603050405020304" pitchFamily="18" charset="0"/>
              </a:rPr>
              <a:t>Organize CE Workgroup</a:t>
            </a:r>
          </a:p>
          <a:p>
            <a:endParaRPr lang="en-US" dirty="0"/>
          </a:p>
        </p:txBody>
      </p:sp>
    </p:spTree>
    <p:extLst>
      <p:ext uri="{BB962C8B-B14F-4D97-AF65-F5344CB8AC3E}">
        <p14:creationId xmlns:p14="http://schemas.microsoft.com/office/powerpoint/2010/main" val="27361974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BDA4E-282B-4F3C-A560-8F4C32C7480D}"/>
              </a:ext>
            </a:extLst>
          </p:cNvPr>
          <p:cNvSpPr>
            <a:spLocks noGrp="1"/>
          </p:cNvSpPr>
          <p:nvPr>
            <p:ph idx="1"/>
          </p:nvPr>
        </p:nvSpPr>
        <p:spPr>
          <a:xfrm>
            <a:off x="457200" y="457200"/>
            <a:ext cx="8229600" cy="5668963"/>
          </a:xfrm>
        </p:spPr>
        <p:txBody>
          <a:bodyPr/>
          <a:lstStyle/>
          <a:p>
            <a:pPr marL="0" marR="0" indent="0">
              <a:lnSpc>
                <a:spcPct val="115000"/>
              </a:lnSpc>
              <a:spcBef>
                <a:spcPts val="0"/>
              </a:spcBef>
              <a:spcAft>
                <a:spcPts val="1000"/>
              </a:spcAft>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What is not a role of Housing Provider staff in the CE System?</a:t>
            </a:r>
          </a:p>
          <a:p>
            <a:pPr marL="342900" marR="0" lvl="0" indent="-342900">
              <a:lnSpc>
                <a:spcPct val="115000"/>
              </a:lnSpc>
              <a:spcBef>
                <a:spcPts val="0"/>
              </a:spcBef>
              <a:spcAft>
                <a:spcPts val="0"/>
              </a:spcAft>
              <a:buFont typeface="+mj-lt"/>
              <a:buAutoNum type="alphaU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Updating information about client assessments</a:t>
            </a:r>
          </a:p>
          <a:p>
            <a:pPr marL="342900" marR="0" lvl="0" indent="-342900">
              <a:lnSpc>
                <a:spcPct val="115000"/>
              </a:lnSpc>
              <a:spcBef>
                <a:spcPts val="0"/>
              </a:spcBef>
              <a:spcAft>
                <a:spcPts val="0"/>
              </a:spcAft>
              <a:buFont typeface="+mj-lt"/>
              <a:buAutoNum type="alphaU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Communicating openings to CE in a timely manner</a:t>
            </a:r>
          </a:p>
          <a:p>
            <a:pPr marL="342900" marR="0" lvl="0" indent="-342900">
              <a:lnSpc>
                <a:spcPct val="115000"/>
              </a:lnSpc>
              <a:spcBef>
                <a:spcPts val="0"/>
              </a:spcBef>
              <a:spcAft>
                <a:spcPts val="0"/>
              </a:spcAft>
              <a:buFont typeface="+mj-lt"/>
              <a:buAutoNum type="alphaU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Recording Contact attempts in HMIS</a:t>
            </a:r>
          </a:p>
          <a:p>
            <a:pPr marL="342900" marR="0" lvl="0" indent="-342900">
              <a:lnSpc>
                <a:spcPct val="115000"/>
              </a:lnSpc>
              <a:spcBef>
                <a:spcPts val="0"/>
              </a:spcBef>
              <a:spcAft>
                <a:spcPts val="1000"/>
              </a:spcAft>
              <a:buFont typeface="+mj-lt"/>
              <a:buAutoNum type="alphaU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Closing CE program entries </a:t>
            </a:r>
          </a:p>
          <a:p>
            <a:endParaRPr lang="en-US" dirty="0"/>
          </a:p>
        </p:txBody>
      </p:sp>
    </p:spTree>
    <p:extLst>
      <p:ext uri="{BB962C8B-B14F-4D97-AF65-F5344CB8AC3E}">
        <p14:creationId xmlns:p14="http://schemas.microsoft.com/office/powerpoint/2010/main" val="10571134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E06C63-4D05-4ED4-A041-1B00282465C8}"/>
              </a:ext>
            </a:extLst>
          </p:cNvPr>
          <p:cNvSpPr>
            <a:spLocks noGrp="1"/>
          </p:cNvSpPr>
          <p:nvPr>
            <p:ph idx="1"/>
          </p:nvPr>
        </p:nvSpPr>
        <p:spPr>
          <a:xfrm>
            <a:off x="457200" y="457200"/>
            <a:ext cx="8229600" cy="5668963"/>
          </a:xfrm>
        </p:spPr>
        <p:txBody>
          <a:bodyPr/>
          <a:lstStyle/>
          <a:p>
            <a:pPr marL="0" marR="0" indent="0">
              <a:lnSpc>
                <a:spcPct val="115000"/>
              </a:lnSpc>
              <a:spcBef>
                <a:spcPts val="0"/>
              </a:spcBef>
              <a:spcAft>
                <a:spcPts val="10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Who would get prioritized between the two clients for chronic PSH?  </a:t>
            </a:r>
          </a:p>
          <a:p>
            <a:pPr marL="342900" marR="0" lvl="0" indent="-342900">
              <a:lnSpc>
                <a:spcPct val="115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Chronic Individual with a disability, 20 lifetime months homeless and a VISPDAT score of 10 or </a:t>
            </a:r>
          </a:p>
          <a:p>
            <a:pPr marL="342900" marR="0" lvl="0" indent="-342900">
              <a:lnSpc>
                <a:spcPct val="115000"/>
              </a:lnSpc>
              <a:spcBef>
                <a:spcPts val="0"/>
              </a:spcBef>
              <a:spcAft>
                <a:spcPts val="100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Chronic Individual with a disability, 13 lifetime months homeless and a VISPDAT score of 17</a:t>
            </a:r>
          </a:p>
          <a:p>
            <a:endParaRPr lang="en-US" dirty="0"/>
          </a:p>
        </p:txBody>
      </p:sp>
    </p:spTree>
    <p:extLst>
      <p:ext uri="{BB962C8B-B14F-4D97-AF65-F5344CB8AC3E}">
        <p14:creationId xmlns:p14="http://schemas.microsoft.com/office/powerpoint/2010/main" val="27462096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in </a:t>
            </a:r>
            <a:r>
              <a:rPr lang="en-US" dirty="0" err="1"/>
              <a:t>Servicepoint</a:t>
            </a:r>
            <a:endParaRPr lang="en-US" dirty="0"/>
          </a:p>
        </p:txBody>
      </p:sp>
      <p:sp>
        <p:nvSpPr>
          <p:cNvPr id="3" name="Content Placeholder 2"/>
          <p:cNvSpPr>
            <a:spLocks noGrp="1"/>
          </p:cNvSpPr>
          <p:nvPr>
            <p:ph idx="1"/>
          </p:nvPr>
        </p:nvSpPr>
        <p:spPr/>
        <p:txBody>
          <a:bodyPr/>
          <a:lstStyle/>
          <a:p>
            <a:r>
              <a:rPr lang="en-US" dirty="0"/>
              <a:t>Add a new client to the training site using a fake name, D.O.B., and SSN</a:t>
            </a:r>
          </a:p>
          <a:p>
            <a:r>
              <a:rPr lang="en-US" dirty="0"/>
              <a:t>Additional program info is not necessary</a:t>
            </a:r>
          </a:p>
        </p:txBody>
      </p:sp>
      <p:pic>
        <p:nvPicPr>
          <p:cNvPr id="10242" name="Picture 2" descr="Image result for computer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4495800" cy="299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391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42E4-6876-49AC-9751-6B2B2B6FC4F2}"/>
              </a:ext>
            </a:extLst>
          </p:cNvPr>
          <p:cNvSpPr>
            <a:spLocks noGrp="1"/>
          </p:cNvSpPr>
          <p:nvPr>
            <p:ph type="title"/>
          </p:nvPr>
        </p:nvSpPr>
        <p:spPr/>
        <p:txBody>
          <a:bodyPr/>
          <a:lstStyle/>
          <a:p>
            <a:r>
              <a:rPr lang="en-US" dirty="0" err="1"/>
              <a:t>Servicepoint</a:t>
            </a:r>
            <a:r>
              <a:rPr lang="en-US" dirty="0"/>
              <a:t> Training Site</a:t>
            </a:r>
          </a:p>
        </p:txBody>
      </p:sp>
      <p:sp>
        <p:nvSpPr>
          <p:cNvPr id="3" name="Content Placeholder 2">
            <a:extLst>
              <a:ext uri="{FF2B5EF4-FFF2-40B4-BE49-F238E27FC236}">
                <a16:creationId xmlns:a16="http://schemas.microsoft.com/office/drawing/2014/main" id="{DB35AD56-919C-46CB-BDCB-DF0BD44CD6C8}"/>
              </a:ext>
            </a:extLst>
          </p:cNvPr>
          <p:cNvSpPr>
            <a:spLocks noGrp="1"/>
          </p:cNvSpPr>
          <p:nvPr>
            <p:ph idx="1"/>
          </p:nvPr>
        </p:nvSpPr>
        <p:spPr/>
        <p:txBody>
          <a:bodyPr/>
          <a:lstStyle/>
          <a:p>
            <a:r>
              <a:rPr lang="en-US" dirty="0"/>
              <a:t>Hhccny.org -&gt; </a:t>
            </a:r>
            <a:r>
              <a:rPr lang="en-US" dirty="0" err="1"/>
              <a:t>Hmis</a:t>
            </a:r>
            <a:r>
              <a:rPr lang="en-US" dirty="0"/>
              <a:t> -&gt; Direct link to </a:t>
            </a:r>
            <a:r>
              <a:rPr lang="en-US" dirty="0" err="1"/>
              <a:t>hmis</a:t>
            </a:r>
            <a:r>
              <a:rPr lang="en-US" dirty="0"/>
              <a:t> training site</a:t>
            </a:r>
          </a:p>
          <a:p>
            <a:endParaRPr lang="en-US" dirty="0"/>
          </a:p>
          <a:p>
            <a:endParaRPr lang="en-US" dirty="0"/>
          </a:p>
          <a:p>
            <a:r>
              <a:rPr lang="en-US" dirty="0"/>
              <a:t>Sp5.servicept.com/</a:t>
            </a:r>
            <a:r>
              <a:rPr lang="en-US" dirty="0" err="1"/>
              <a:t>cnyhmis_training</a:t>
            </a:r>
            <a:endParaRPr lang="en-US" dirty="0"/>
          </a:p>
          <a:p>
            <a:endParaRPr lang="en-US" dirty="0"/>
          </a:p>
        </p:txBody>
      </p:sp>
    </p:spTree>
    <p:extLst>
      <p:ext uri="{BB962C8B-B14F-4D97-AF65-F5344CB8AC3E}">
        <p14:creationId xmlns:p14="http://schemas.microsoft.com/office/powerpoint/2010/main" val="30978200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DCBA-03F3-45D3-9E93-E15B5A08702D}"/>
              </a:ext>
            </a:extLst>
          </p:cNvPr>
          <p:cNvSpPr>
            <a:spLocks noGrp="1"/>
          </p:cNvSpPr>
          <p:nvPr>
            <p:ph type="title"/>
          </p:nvPr>
        </p:nvSpPr>
        <p:spPr/>
        <p:txBody>
          <a:bodyPr/>
          <a:lstStyle/>
          <a:p>
            <a:r>
              <a:rPr lang="en-US" dirty="0"/>
              <a:t>Entering clients into CE</a:t>
            </a:r>
          </a:p>
        </p:txBody>
      </p:sp>
      <p:sp>
        <p:nvSpPr>
          <p:cNvPr id="3" name="Content Placeholder 2">
            <a:extLst>
              <a:ext uri="{FF2B5EF4-FFF2-40B4-BE49-F238E27FC236}">
                <a16:creationId xmlns:a16="http://schemas.microsoft.com/office/drawing/2014/main" id="{CBC90289-EB43-4142-89C0-5ED8C44DFE51}"/>
              </a:ext>
            </a:extLst>
          </p:cNvPr>
          <p:cNvSpPr>
            <a:spLocks noGrp="1"/>
          </p:cNvSpPr>
          <p:nvPr>
            <p:ph idx="1"/>
          </p:nvPr>
        </p:nvSpPr>
        <p:spPr/>
        <p:txBody>
          <a:bodyPr/>
          <a:lstStyle/>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Providers in Oswego or Cayuga county should use their county-specific provider. I will refer to all 3 providers as “Coordinated Entry NY-505”. </a:t>
            </a:r>
          </a:p>
          <a:p>
            <a:pPr mar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Shelter and street outreach workers are required to: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Create new “Coordinated Entry” Entry/Exit records for clients who are assessed and being considered for housing services.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Update information once a month for clients who are continuously engaged with seeking services.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Close old “Coordinated Entry” Entry/Exit records for clients who have not been engaged with services for over 90 days.</a:t>
            </a:r>
          </a:p>
          <a:p>
            <a:endParaRPr lang="en-US" dirty="0"/>
          </a:p>
        </p:txBody>
      </p:sp>
    </p:spTree>
    <p:extLst>
      <p:ext uri="{BB962C8B-B14F-4D97-AF65-F5344CB8AC3E}">
        <p14:creationId xmlns:p14="http://schemas.microsoft.com/office/powerpoint/2010/main" val="6697153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E22A-FF0A-435D-8AF3-EAF4390AAB70}"/>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7648B58B-5AF9-4E70-A103-154EAF71E143}"/>
              </a:ext>
            </a:extLst>
          </p:cNvPr>
          <p:cNvPicPr/>
          <p:nvPr/>
        </p:nvPicPr>
        <p:blipFill>
          <a:blip r:embed="rId2"/>
          <a:stretch>
            <a:fillRect/>
          </a:stretch>
        </p:blipFill>
        <p:spPr>
          <a:xfrm>
            <a:off x="457200" y="846138"/>
            <a:ext cx="3267075" cy="1114425"/>
          </a:xfrm>
          <a:prstGeom prst="rect">
            <a:avLst/>
          </a:prstGeom>
        </p:spPr>
      </p:pic>
      <p:pic>
        <p:nvPicPr>
          <p:cNvPr id="9" name="Content Placeholder 8">
            <a:extLst>
              <a:ext uri="{FF2B5EF4-FFF2-40B4-BE49-F238E27FC236}">
                <a16:creationId xmlns:a16="http://schemas.microsoft.com/office/drawing/2014/main" id="{53A50BA1-C37D-4EDA-9324-D596D88D5D3C}"/>
              </a:ext>
            </a:extLst>
          </p:cNvPr>
          <p:cNvPicPr>
            <a:picLocks noGrp="1"/>
          </p:cNvPicPr>
          <p:nvPr>
            <p:ph idx="1"/>
          </p:nvPr>
        </p:nvPicPr>
        <p:blipFill>
          <a:blip r:embed="rId3"/>
          <a:stretch>
            <a:fillRect/>
          </a:stretch>
        </p:blipFill>
        <p:spPr>
          <a:xfrm>
            <a:off x="2286000" y="2133600"/>
            <a:ext cx="6610350" cy="4076700"/>
          </a:xfrm>
          <a:prstGeom prst="rect">
            <a:avLst/>
          </a:prstGeom>
        </p:spPr>
      </p:pic>
      <p:sp>
        <p:nvSpPr>
          <p:cNvPr id="10" name="TextBox 9">
            <a:extLst>
              <a:ext uri="{FF2B5EF4-FFF2-40B4-BE49-F238E27FC236}">
                <a16:creationId xmlns:a16="http://schemas.microsoft.com/office/drawing/2014/main" id="{B585DB54-323C-4B4F-BFE2-6FFF32C30ADE}"/>
              </a:ext>
            </a:extLst>
          </p:cNvPr>
          <p:cNvSpPr txBox="1"/>
          <p:nvPr/>
        </p:nvSpPr>
        <p:spPr>
          <a:xfrm>
            <a:off x="419100" y="3476447"/>
            <a:ext cx="1752600" cy="1200329"/>
          </a:xfrm>
          <a:prstGeom prst="rect">
            <a:avLst/>
          </a:prstGeom>
          <a:noFill/>
        </p:spPr>
        <p:txBody>
          <a:bodyPr wrap="square" rtlCol="0">
            <a:spAutoFit/>
          </a:bodyPr>
          <a:lstStyle/>
          <a:p>
            <a:r>
              <a:rPr lang="en-US" dirty="0"/>
              <a:t>Switch Enter Data As to “Coordinated Entry NY-505”</a:t>
            </a:r>
          </a:p>
        </p:txBody>
      </p:sp>
    </p:spTree>
    <p:extLst>
      <p:ext uri="{BB962C8B-B14F-4D97-AF65-F5344CB8AC3E}">
        <p14:creationId xmlns:p14="http://schemas.microsoft.com/office/powerpoint/2010/main" val="4849690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9187-828B-4EDB-A07C-AEE7DF83154C}"/>
              </a:ext>
            </a:extLst>
          </p:cNvPr>
          <p:cNvSpPr>
            <a:spLocks noGrp="1"/>
          </p:cNvSpPr>
          <p:nvPr>
            <p:ph type="title"/>
          </p:nvPr>
        </p:nvSpPr>
        <p:spPr/>
        <p:txBody>
          <a:bodyPr/>
          <a:lstStyle/>
          <a:p>
            <a:r>
              <a:rPr lang="en-US" dirty="0"/>
              <a:t>Entering clients into CE</a:t>
            </a:r>
          </a:p>
        </p:txBody>
      </p:sp>
      <p:sp>
        <p:nvSpPr>
          <p:cNvPr id="3" name="Content Placeholder 2">
            <a:extLst>
              <a:ext uri="{FF2B5EF4-FFF2-40B4-BE49-F238E27FC236}">
                <a16:creationId xmlns:a16="http://schemas.microsoft.com/office/drawing/2014/main" id="{1B8B6DC0-3F79-4664-9F6A-83D0D81237A7}"/>
              </a:ext>
            </a:extLst>
          </p:cNvPr>
          <p:cNvSpPr>
            <a:spLocks noGrp="1"/>
          </p:cNvSpPr>
          <p:nvPr>
            <p:ph idx="1"/>
          </p:nvPr>
        </p:nvSpPr>
        <p:spPr/>
        <p:txBody>
          <a:bodyPr/>
          <a:lstStyle/>
          <a:p>
            <a:r>
              <a:rPr lang="en-US" dirty="0"/>
              <a:t>Navigate to client’s profile in </a:t>
            </a:r>
            <a:r>
              <a:rPr lang="en-US" dirty="0" err="1"/>
              <a:t>Clientpoint</a:t>
            </a:r>
            <a:endParaRPr lang="en-US" dirty="0"/>
          </a:p>
          <a:p>
            <a:r>
              <a:rPr lang="en-US" dirty="0"/>
              <a:t>Add a release of Information for the “Coordinated Entry NY-505” Provider </a:t>
            </a:r>
          </a:p>
        </p:txBody>
      </p:sp>
      <p:pic>
        <p:nvPicPr>
          <p:cNvPr id="6" name="Picture 5">
            <a:extLst>
              <a:ext uri="{FF2B5EF4-FFF2-40B4-BE49-F238E27FC236}">
                <a16:creationId xmlns:a16="http://schemas.microsoft.com/office/drawing/2014/main" id="{94BCD2B1-B1AD-49F0-9873-4E92F95376A4}"/>
              </a:ext>
            </a:extLst>
          </p:cNvPr>
          <p:cNvPicPr/>
          <p:nvPr/>
        </p:nvPicPr>
        <p:blipFill>
          <a:blip r:embed="rId2"/>
          <a:stretch>
            <a:fillRect/>
          </a:stretch>
        </p:blipFill>
        <p:spPr>
          <a:xfrm>
            <a:off x="2247900" y="3200400"/>
            <a:ext cx="4648200" cy="3472793"/>
          </a:xfrm>
          <a:prstGeom prst="rect">
            <a:avLst/>
          </a:prstGeom>
        </p:spPr>
      </p:pic>
    </p:spTree>
    <p:extLst>
      <p:ext uri="{BB962C8B-B14F-4D97-AF65-F5344CB8AC3E}">
        <p14:creationId xmlns:p14="http://schemas.microsoft.com/office/powerpoint/2010/main" val="163119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E569-67F6-4EC9-8893-BACF74C1CCB5}"/>
              </a:ext>
            </a:extLst>
          </p:cNvPr>
          <p:cNvSpPr>
            <a:spLocks noGrp="1"/>
          </p:cNvSpPr>
          <p:nvPr>
            <p:ph type="title"/>
          </p:nvPr>
        </p:nvSpPr>
        <p:spPr/>
        <p:txBody>
          <a:bodyPr/>
          <a:lstStyle/>
          <a:p>
            <a:r>
              <a:rPr lang="en-US" dirty="0"/>
              <a:t>Housing First</a:t>
            </a:r>
          </a:p>
        </p:txBody>
      </p:sp>
      <p:sp>
        <p:nvSpPr>
          <p:cNvPr id="3" name="Content Placeholder 2">
            <a:extLst>
              <a:ext uri="{FF2B5EF4-FFF2-40B4-BE49-F238E27FC236}">
                <a16:creationId xmlns:a16="http://schemas.microsoft.com/office/drawing/2014/main" id="{94CB3894-F372-4F94-B5C6-78FE6B6C6760}"/>
              </a:ext>
            </a:extLst>
          </p:cNvPr>
          <p:cNvSpPr>
            <a:spLocks noGrp="1"/>
          </p:cNvSpPr>
          <p:nvPr>
            <p:ph idx="1"/>
          </p:nvPr>
        </p:nvSpPr>
        <p:spPr>
          <a:xfrm>
            <a:off x="542925" y="1380568"/>
            <a:ext cx="8229600" cy="4525963"/>
          </a:xfrm>
        </p:spPr>
        <p:txBody>
          <a:bodyPr>
            <a:normAutofit/>
          </a:bodyPr>
          <a:lstStyle/>
          <a:p>
            <a:r>
              <a:rPr lang="en-US" sz="2200" dirty="0">
                <a:solidFill>
                  <a:srgbClr val="000000"/>
                </a:solidFill>
              </a:rPr>
              <a:t>The solution to homelessness is safe and affordable permanent housing for everyone</a:t>
            </a:r>
          </a:p>
          <a:p>
            <a:r>
              <a:rPr lang="en-US" sz="2200" dirty="0">
                <a:solidFill>
                  <a:srgbClr val="000000"/>
                </a:solidFill>
              </a:rPr>
              <a:t>5 Principles: </a:t>
            </a:r>
          </a:p>
          <a:p>
            <a:pPr lvl="1"/>
            <a:r>
              <a:rPr lang="en-US" sz="2200" dirty="0">
                <a:solidFill>
                  <a:srgbClr val="000000"/>
                </a:solidFill>
              </a:rPr>
              <a:t>No Preconditions For Housing Readiness</a:t>
            </a:r>
          </a:p>
          <a:p>
            <a:pPr lvl="1"/>
            <a:r>
              <a:rPr lang="en-US" sz="2200" dirty="0">
                <a:solidFill>
                  <a:srgbClr val="000000"/>
                </a:solidFill>
              </a:rPr>
              <a:t>Consumer Choice and Self-Determination</a:t>
            </a:r>
          </a:p>
          <a:p>
            <a:pPr lvl="2"/>
            <a:r>
              <a:rPr lang="en-US" sz="1800" dirty="0">
                <a:solidFill>
                  <a:srgbClr val="000000"/>
                </a:solidFill>
              </a:rPr>
              <a:t>Not protecting clients from negative consequences</a:t>
            </a:r>
          </a:p>
          <a:p>
            <a:pPr lvl="1"/>
            <a:r>
              <a:rPr lang="en-US" sz="2200" dirty="0">
                <a:solidFill>
                  <a:srgbClr val="000000"/>
                </a:solidFill>
              </a:rPr>
              <a:t>Recovery Orientation</a:t>
            </a:r>
          </a:p>
          <a:p>
            <a:pPr lvl="1"/>
            <a:r>
              <a:rPr lang="en-US" sz="2200" dirty="0">
                <a:solidFill>
                  <a:srgbClr val="000000"/>
                </a:solidFill>
              </a:rPr>
              <a:t>Individualized and Person-Driven Supports</a:t>
            </a:r>
          </a:p>
          <a:p>
            <a:pPr lvl="1"/>
            <a:r>
              <a:rPr lang="en-US" sz="2200" dirty="0">
                <a:solidFill>
                  <a:srgbClr val="000000"/>
                </a:solidFill>
              </a:rPr>
              <a:t>Social and Community Integration</a:t>
            </a:r>
          </a:p>
          <a:p>
            <a:pPr marL="457200" lvl="1" indent="0">
              <a:buNone/>
            </a:pPr>
            <a:r>
              <a:rPr lang="en-US" sz="2200" dirty="0">
                <a:solidFill>
                  <a:srgbClr val="000000"/>
                </a:solidFill>
                <a:hlinkClick r:id="rId3"/>
              </a:rPr>
              <a:t>https://www.youtube.com/watch?v=pwdq2VWavtc&amp;t=37s</a:t>
            </a:r>
            <a:endParaRPr lang="en-US" sz="2200" dirty="0">
              <a:solidFill>
                <a:srgbClr val="000000"/>
              </a:solidFill>
            </a:endParaRPr>
          </a:p>
          <a:p>
            <a:pPr lvl="1"/>
            <a:endParaRPr lang="en-US" sz="2200" dirty="0">
              <a:solidFill>
                <a:srgbClr val="000000"/>
              </a:solidFill>
            </a:endParaRPr>
          </a:p>
          <a:p>
            <a:endParaRPr lang="en-US" dirty="0"/>
          </a:p>
        </p:txBody>
      </p:sp>
    </p:spTree>
    <p:extLst>
      <p:ext uri="{BB962C8B-B14F-4D97-AF65-F5344CB8AC3E}">
        <p14:creationId xmlns:p14="http://schemas.microsoft.com/office/powerpoint/2010/main" val="100602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0697-ECBC-43C0-B129-DE1C36CBC5E5}"/>
              </a:ext>
            </a:extLst>
          </p:cNvPr>
          <p:cNvSpPr>
            <a:spLocks noGrp="1"/>
          </p:cNvSpPr>
          <p:nvPr>
            <p:ph type="title"/>
          </p:nvPr>
        </p:nvSpPr>
        <p:spPr/>
        <p:txBody>
          <a:bodyPr/>
          <a:lstStyle/>
          <a:p>
            <a:r>
              <a:rPr lang="en-US" dirty="0"/>
              <a:t>Entering clients into CE</a:t>
            </a:r>
          </a:p>
        </p:txBody>
      </p:sp>
      <p:sp>
        <p:nvSpPr>
          <p:cNvPr id="3" name="Content Placeholder 2">
            <a:extLst>
              <a:ext uri="{FF2B5EF4-FFF2-40B4-BE49-F238E27FC236}">
                <a16:creationId xmlns:a16="http://schemas.microsoft.com/office/drawing/2014/main" id="{EF5FE8A2-78F3-41F5-8AE0-CF5E83765125}"/>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Navigate to the Entry/Exit Tab, and add a new entry/exit for the “Coordinated Entry NY-505” provider on the date the client was assessed. Select “HUD” as the Entry Type. Remember to add the entry for all household members if a household is being assessed. </a:t>
            </a:r>
          </a:p>
          <a:p>
            <a:endParaRPr lang="en-US" dirty="0"/>
          </a:p>
        </p:txBody>
      </p:sp>
      <p:pic>
        <p:nvPicPr>
          <p:cNvPr id="6" name="Picture 5">
            <a:extLst>
              <a:ext uri="{FF2B5EF4-FFF2-40B4-BE49-F238E27FC236}">
                <a16:creationId xmlns:a16="http://schemas.microsoft.com/office/drawing/2014/main" id="{CABEF800-AE77-40E5-8709-3E2C58A20240}"/>
              </a:ext>
            </a:extLst>
          </p:cNvPr>
          <p:cNvPicPr/>
          <p:nvPr/>
        </p:nvPicPr>
        <p:blipFill>
          <a:blip r:embed="rId2"/>
          <a:stretch>
            <a:fillRect/>
          </a:stretch>
        </p:blipFill>
        <p:spPr>
          <a:xfrm>
            <a:off x="2743200" y="2572385"/>
            <a:ext cx="5943600" cy="856615"/>
          </a:xfrm>
          <a:prstGeom prst="rect">
            <a:avLst/>
          </a:prstGeom>
        </p:spPr>
      </p:pic>
      <p:pic>
        <p:nvPicPr>
          <p:cNvPr id="9" name="Picture 8">
            <a:extLst>
              <a:ext uri="{FF2B5EF4-FFF2-40B4-BE49-F238E27FC236}">
                <a16:creationId xmlns:a16="http://schemas.microsoft.com/office/drawing/2014/main" id="{91ADBF36-C39F-477F-9B37-134538B38313}"/>
              </a:ext>
            </a:extLst>
          </p:cNvPr>
          <p:cNvPicPr/>
          <p:nvPr/>
        </p:nvPicPr>
        <p:blipFill>
          <a:blip r:embed="rId3"/>
          <a:stretch>
            <a:fillRect/>
          </a:stretch>
        </p:blipFill>
        <p:spPr>
          <a:xfrm>
            <a:off x="3505200" y="3476120"/>
            <a:ext cx="4648200" cy="3107242"/>
          </a:xfrm>
          <a:prstGeom prst="rect">
            <a:avLst/>
          </a:prstGeom>
        </p:spPr>
      </p:pic>
    </p:spTree>
    <p:extLst>
      <p:ext uri="{BB962C8B-B14F-4D97-AF65-F5344CB8AC3E}">
        <p14:creationId xmlns:p14="http://schemas.microsoft.com/office/powerpoint/2010/main" val="22785077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611B-39BA-416F-B196-CA541D4954B5}"/>
              </a:ext>
            </a:extLst>
          </p:cNvPr>
          <p:cNvSpPr>
            <a:spLocks noGrp="1"/>
          </p:cNvSpPr>
          <p:nvPr>
            <p:ph type="title"/>
          </p:nvPr>
        </p:nvSpPr>
        <p:spPr/>
        <p:txBody>
          <a:bodyPr/>
          <a:lstStyle/>
          <a:p>
            <a:r>
              <a:rPr lang="en-US" dirty="0"/>
              <a:t>CE Assessment</a:t>
            </a:r>
          </a:p>
        </p:txBody>
      </p:sp>
      <p:sp>
        <p:nvSpPr>
          <p:cNvPr id="3" name="Content Placeholder 2">
            <a:extLst>
              <a:ext uri="{FF2B5EF4-FFF2-40B4-BE49-F238E27FC236}">
                <a16:creationId xmlns:a16="http://schemas.microsoft.com/office/drawing/2014/main" id="{7EF1B2C2-2AF6-4784-8EC5-48AF32B0F9AE}"/>
              </a:ext>
            </a:extLst>
          </p:cNvPr>
          <p:cNvSpPr>
            <a:spLocks noGrp="1"/>
          </p:cNvSpPr>
          <p:nvPr>
            <p:ph idx="1"/>
          </p:nvPr>
        </p:nvSpPr>
        <p:spPr/>
        <p:txBody>
          <a:bodyPr>
            <a:normAutofit/>
          </a:bodyPr>
          <a:lstStyle/>
          <a:p>
            <a:pPr>
              <a:lnSpc>
                <a:spcPct val="107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Complete the Coordinated Entry Information Assessment</a:t>
            </a:r>
          </a:p>
          <a:p>
            <a:pPr lv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Complete the questions referring to clients interest in PSH,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1800" dirty="0">
                <a:effectLst/>
                <a:latin typeface="Calibri" panose="020F0502020204030204" pitchFamily="34" charset="0"/>
                <a:ea typeface="Calibri" panose="020F0502020204030204" pitchFamily="34" charset="0"/>
                <a:cs typeface="Times New Roman" panose="02020603050405020304" pitchFamily="18" charset="0"/>
              </a:rPr>
              <a:t> RRH, and ESG RRH after discussing the program types with the client and cooperatively determining which would best suit the client’s needs. </a:t>
            </a:r>
          </a:p>
          <a:p>
            <a:endParaRPr lang="en-US" sz="1800" dirty="0"/>
          </a:p>
        </p:txBody>
      </p:sp>
      <p:pic>
        <p:nvPicPr>
          <p:cNvPr id="6" name="Picture 5">
            <a:extLst>
              <a:ext uri="{FF2B5EF4-FFF2-40B4-BE49-F238E27FC236}">
                <a16:creationId xmlns:a16="http://schemas.microsoft.com/office/drawing/2014/main" id="{867F7D9C-C0BE-42CE-B33C-CE38F1E26659}"/>
              </a:ext>
            </a:extLst>
          </p:cNvPr>
          <p:cNvPicPr/>
          <p:nvPr/>
        </p:nvPicPr>
        <p:blipFill>
          <a:blip r:embed="rId2"/>
          <a:stretch>
            <a:fillRect/>
          </a:stretch>
        </p:blipFill>
        <p:spPr>
          <a:xfrm>
            <a:off x="2743200" y="2895600"/>
            <a:ext cx="3352800" cy="3532858"/>
          </a:xfrm>
          <a:prstGeom prst="rect">
            <a:avLst/>
          </a:prstGeom>
        </p:spPr>
      </p:pic>
    </p:spTree>
    <p:extLst>
      <p:ext uri="{BB962C8B-B14F-4D97-AF65-F5344CB8AC3E}">
        <p14:creationId xmlns:p14="http://schemas.microsoft.com/office/powerpoint/2010/main" val="24498538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A998-DCB2-43AF-BC7A-C5CBE54E911D}"/>
              </a:ext>
            </a:extLst>
          </p:cNvPr>
          <p:cNvSpPr>
            <a:spLocks noGrp="1"/>
          </p:cNvSpPr>
          <p:nvPr>
            <p:ph type="title"/>
          </p:nvPr>
        </p:nvSpPr>
        <p:spPr/>
        <p:txBody>
          <a:bodyPr/>
          <a:lstStyle/>
          <a:p>
            <a:r>
              <a:rPr lang="en-US" dirty="0"/>
              <a:t>CE Assessment</a:t>
            </a:r>
          </a:p>
        </p:txBody>
      </p:sp>
      <p:sp>
        <p:nvSpPr>
          <p:cNvPr id="3" name="Content Placeholder 2">
            <a:extLst>
              <a:ext uri="{FF2B5EF4-FFF2-40B4-BE49-F238E27FC236}">
                <a16:creationId xmlns:a16="http://schemas.microsoft.com/office/drawing/2014/main" id="{E8476FFA-0AC0-4C33-A3C9-136C3F69E93D}"/>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Complete the “Months homeless in the last 3 years” question. </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combination of HMIS information along with a conversation with the client about their housing history in the last three years.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This field is the primary prioritization metric for permanent supportive housing, but is not used in rapid re-housing prioritization.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value of this field should be greater than or equal to the answer on the most recent entry/exit assessment, which is shown at the bottom of this assessment. Assessments with inconsistent months homeless information will be placed on the errors list until they are corrected. </a:t>
            </a:r>
          </a:p>
          <a:p>
            <a:endParaRPr lang="en-US" dirty="0"/>
          </a:p>
        </p:txBody>
      </p:sp>
      <p:pic>
        <p:nvPicPr>
          <p:cNvPr id="6" name="Picture 5">
            <a:extLst>
              <a:ext uri="{FF2B5EF4-FFF2-40B4-BE49-F238E27FC236}">
                <a16:creationId xmlns:a16="http://schemas.microsoft.com/office/drawing/2014/main" id="{5C2FE3AC-B1CC-40D7-849D-987F62AF667B}"/>
              </a:ext>
            </a:extLst>
          </p:cNvPr>
          <p:cNvPicPr/>
          <p:nvPr/>
        </p:nvPicPr>
        <p:blipFill>
          <a:blip r:embed="rId2"/>
          <a:stretch>
            <a:fillRect/>
          </a:stretch>
        </p:blipFill>
        <p:spPr>
          <a:xfrm>
            <a:off x="1676400" y="4190999"/>
            <a:ext cx="4800600" cy="1906621"/>
          </a:xfrm>
          <a:prstGeom prst="rect">
            <a:avLst/>
          </a:prstGeom>
        </p:spPr>
      </p:pic>
    </p:spTree>
    <p:extLst>
      <p:ext uri="{BB962C8B-B14F-4D97-AF65-F5344CB8AC3E}">
        <p14:creationId xmlns:p14="http://schemas.microsoft.com/office/powerpoint/2010/main" val="32351572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9CD4-1AC4-491C-AA1D-7D0392AB2B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B86917-AD19-49DF-B334-AEF8A0C372B1}"/>
              </a:ext>
            </a:extLst>
          </p:cNvPr>
          <p:cNvSpPr>
            <a:spLocks noGrp="1"/>
          </p:cNvSpPr>
          <p:nvPr>
            <p:ph idx="1"/>
          </p:nvPr>
        </p:nvSpPr>
        <p:spPr/>
        <p:txBody>
          <a:bodyPr/>
          <a:lstStyle/>
          <a:p>
            <a:r>
              <a:rPr lang="en-US" dirty="0"/>
              <a:t>Complete the county preference questions. Only select a different county than their current location if you have discussed the implications of moving with the client</a:t>
            </a:r>
          </a:p>
        </p:txBody>
      </p:sp>
      <p:pic>
        <p:nvPicPr>
          <p:cNvPr id="6" name="Picture 5">
            <a:extLst>
              <a:ext uri="{FF2B5EF4-FFF2-40B4-BE49-F238E27FC236}">
                <a16:creationId xmlns:a16="http://schemas.microsoft.com/office/drawing/2014/main" id="{F202A63C-69E3-47C3-8033-03839A9B0D98}"/>
              </a:ext>
            </a:extLst>
          </p:cNvPr>
          <p:cNvPicPr/>
          <p:nvPr/>
        </p:nvPicPr>
        <p:blipFill>
          <a:blip r:embed="rId2"/>
          <a:stretch>
            <a:fillRect/>
          </a:stretch>
        </p:blipFill>
        <p:spPr>
          <a:xfrm>
            <a:off x="2743200" y="3882231"/>
            <a:ext cx="4419600" cy="2071688"/>
          </a:xfrm>
          <a:prstGeom prst="rect">
            <a:avLst/>
          </a:prstGeom>
        </p:spPr>
      </p:pic>
    </p:spTree>
    <p:extLst>
      <p:ext uri="{BB962C8B-B14F-4D97-AF65-F5344CB8AC3E}">
        <p14:creationId xmlns:p14="http://schemas.microsoft.com/office/powerpoint/2010/main" val="12198834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B55D-4286-4946-9CE2-D9656F783A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8530B6-DCEF-44BC-94F1-E9A778B02266}"/>
              </a:ext>
            </a:extLst>
          </p:cNvPr>
          <p:cNvSpPr>
            <a:spLocks noGrp="1"/>
          </p:cNvSpPr>
          <p:nvPr>
            <p:ph idx="1"/>
          </p:nvPr>
        </p:nvSpPr>
        <p:spPr/>
        <p:txBody>
          <a:bodyPr/>
          <a:lstStyle/>
          <a:p>
            <a:r>
              <a:rPr lang="en-US" dirty="0"/>
              <a:t>Complete the Paperwork Readiness question for PSH referrals</a:t>
            </a:r>
          </a:p>
        </p:txBody>
      </p:sp>
      <p:pic>
        <p:nvPicPr>
          <p:cNvPr id="6" name="Picture 5">
            <a:extLst>
              <a:ext uri="{FF2B5EF4-FFF2-40B4-BE49-F238E27FC236}">
                <a16:creationId xmlns:a16="http://schemas.microsoft.com/office/drawing/2014/main" id="{F7DE9926-E3A6-49EA-976A-6B248A8B2874}"/>
              </a:ext>
            </a:extLst>
          </p:cNvPr>
          <p:cNvPicPr/>
          <p:nvPr/>
        </p:nvPicPr>
        <p:blipFill>
          <a:blip r:embed="rId2"/>
          <a:stretch>
            <a:fillRect/>
          </a:stretch>
        </p:blipFill>
        <p:spPr>
          <a:xfrm>
            <a:off x="685800" y="2854349"/>
            <a:ext cx="7086600" cy="1149301"/>
          </a:xfrm>
          <a:prstGeom prst="rect">
            <a:avLst/>
          </a:prstGeom>
        </p:spPr>
      </p:pic>
    </p:spTree>
    <p:extLst>
      <p:ext uri="{BB962C8B-B14F-4D97-AF65-F5344CB8AC3E}">
        <p14:creationId xmlns:p14="http://schemas.microsoft.com/office/powerpoint/2010/main" val="9580926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AAAB-2DB7-471E-9140-4404279E9E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8B3069-0913-434C-A2B3-B4952DE753B3}"/>
              </a:ext>
            </a:extLst>
          </p:cNvPr>
          <p:cNvSpPr>
            <a:spLocks noGrp="1"/>
          </p:cNvSpPr>
          <p:nvPr>
            <p:ph idx="1"/>
          </p:nvPr>
        </p:nvSpPr>
        <p:spPr/>
        <p:txBody>
          <a:bodyPr/>
          <a:lstStyle/>
          <a:p>
            <a:r>
              <a:rPr lang="en-US" dirty="0"/>
              <a:t>Complete the Family composition question. </a:t>
            </a:r>
          </a:p>
          <a:p>
            <a:r>
              <a:rPr lang="en-US" dirty="0"/>
              <a:t>Enter the number of bedrooms needed in the unit, or the age and gender of each member of the household </a:t>
            </a:r>
          </a:p>
          <a:p>
            <a:pPr lvl="1"/>
            <a:r>
              <a:rPr lang="en-US" dirty="0"/>
              <a:t>e.g., 33 F, 2 M, 0 F </a:t>
            </a:r>
          </a:p>
        </p:txBody>
      </p:sp>
    </p:spTree>
    <p:extLst>
      <p:ext uri="{BB962C8B-B14F-4D97-AF65-F5344CB8AC3E}">
        <p14:creationId xmlns:p14="http://schemas.microsoft.com/office/powerpoint/2010/main" val="13962969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BEFE-F53C-44D7-B186-4C8A63B528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387655-F65A-4EE0-9723-31EA7B6C2F92}"/>
              </a:ext>
            </a:extLst>
          </p:cNvPr>
          <p:cNvSpPr>
            <a:spLocks noGrp="1"/>
          </p:cNvSpPr>
          <p:nvPr>
            <p:ph idx="1"/>
          </p:nvPr>
        </p:nvSpPr>
        <p:spPr/>
        <p:txBody>
          <a:bodyPr/>
          <a:lstStyle/>
          <a:p>
            <a:r>
              <a:rPr lang="en-US" dirty="0"/>
              <a:t>Check that the client has the appropriate VI-SPDAT completed and that the score is up to date. </a:t>
            </a:r>
          </a:p>
        </p:txBody>
      </p:sp>
      <p:pic>
        <p:nvPicPr>
          <p:cNvPr id="4" name="Picture 3">
            <a:extLst>
              <a:ext uri="{FF2B5EF4-FFF2-40B4-BE49-F238E27FC236}">
                <a16:creationId xmlns:a16="http://schemas.microsoft.com/office/drawing/2014/main" id="{2597CA9B-2267-49C6-8204-815DECB4F522}"/>
              </a:ext>
            </a:extLst>
          </p:cNvPr>
          <p:cNvPicPr>
            <a:picLocks noChangeAspect="1"/>
          </p:cNvPicPr>
          <p:nvPr/>
        </p:nvPicPr>
        <p:blipFill>
          <a:blip r:embed="rId2"/>
          <a:stretch>
            <a:fillRect/>
          </a:stretch>
        </p:blipFill>
        <p:spPr>
          <a:xfrm>
            <a:off x="1757583" y="2667000"/>
            <a:ext cx="6529799" cy="3641725"/>
          </a:xfrm>
          <a:prstGeom prst="rect">
            <a:avLst/>
          </a:prstGeom>
        </p:spPr>
      </p:pic>
    </p:spTree>
    <p:extLst>
      <p:ext uri="{BB962C8B-B14F-4D97-AF65-F5344CB8AC3E}">
        <p14:creationId xmlns:p14="http://schemas.microsoft.com/office/powerpoint/2010/main" val="26108938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429C-A880-4990-873C-2D7A71E6FA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5059CA-4F25-47C0-8A06-524277F03573}"/>
              </a:ext>
            </a:extLst>
          </p:cNvPr>
          <p:cNvSpPr>
            <a:spLocks noGrp="1"/>
          </p:cNvSpPr>
          <p:nvPr>
            <p:ph idx="1"/>
          </p:nvPr>
        </p:nvSpPr>
        <p:spPr/>
        <p:txBody>
          <a:bodyPr/>
          <a:lstStyle/>
          <a:p>
            <a:r>
              <a:rPr lang="en-US" dirty="0"/>
              <a:t>Confirm that the information being pulled from the most recent intake assessments is as accurate as possible. </a:t>
            </a:r>
          </a:p>
          <a:p>
            <a:r>
              <a:rPr lang="en-US" dirty="0"/>
              <a:t>If information is not accurate, change it on the CE Entry. </a:t>
            </a:r>
          </a:p>
        </p:txBody>
      </p:sp>
      <p:pic>
        <p:nvPicPr>
          <p:cNvPr id="4" name="Picture 3">
            <a:extLst>
              <a:ext uri="{FF2B5EF4-FFF2-40B4-BE49-F238E27FC236}">
                <a16:creationId xmlns:a16="http://schemas.microsoft.com/office/drawing/2014/main" id="{0DB87C78-A853-4919-A134-9527BAA86EFC}"/>
              </a:ext>
            </a:extLst>
          </p:cNvPr>
          <p:cNvPicPr>
            <a:picLocks noChangeAspect="1"/>
          </p:cNvPicPr>
          <p:nvPr/>
        </p:nvPicPr>
        <p:blipFill>
          <a:blip r:embed="rId2"/>
          <a:stretch>
            <a:fillRect/>
          </a:stretch>
        </p:blipFill>
        <p:spPr>
          <a:xfrm>
            <a:off x="571500" y="4267200"/>
            <a:ext cx="8001000" cy="4359874"/>
          </a:xfrm>
          <a:prstGeom prst="rect">
            <a:avLst/>
          </a:prstGeom>
        </p:spPr>
      </p:pic>
    </p:spTree>
    <p:extLst>
      <p:ext uri="{BB962C8B-B14F-4D97-AF65-F5344CB8AC3E}">
        <p14:creationId xmlns:p14="http://schemas.microsoft.com/office/powerpoint/2010/main" val="27738551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2986-90B3-432E-82B4-05392A74DF85}"/>
              </a:ext>
            </a:extLst>
          </p:cNvPr>
          <p:cNvSpPr>
            <a:spLocks noGrp="1"/>
          </p:cNvSpPr>
          <p:nvPr>
            <p:ph type="title"/>
          </p:nvPr>
        </p:nvSpPr>
        <p:spPr/>
        <p:txBody>
          <a:bodyPr/>
          <a:lstStyle/>
          <a:p>
            <a:r>
              <a:rPr lang="en-US" dirty="0"/>
              <a:t>Updating CE Assessments</a:t>
            </a:r>
          </a:p>
        </p:txBody>
      </p:sp>
      <p:sp>
        <p:nvSpPr>
          <p:cNvPr id="3" name="Content Placeholder 2">
            <a:extLst>
              <a:ext uri="{FF2B5EF4-FFF2-40B4-BE49-F238E27FC236}">
                <a16:creationId xmlns:a16="http://schemas.microsoft.com/office/drawing/2014/main" id="{5E4DB1C4-4814-4D70-B6FD-61D20EA0CC7F}"/>
              </a:ext>
            </a:extLst>
          </p:cNvPr>
          <p:cNvSpPr>
            <a:spLocks noGrp="1"/>
          </p:cNvSpPr>
          <p:nvPr>
            <p:ph idx="1"/>
          </p:nvPr>
        </p:nvSpPr>
        <p:spPr/>
        <p:txBody>
          <a:bodyPr/>
          <a:lstStyle/>
          <a:p>
            <a:r>
              <a:rPr lang="en-US" dirty="0"/>
              <a:t>Add an interim assessment whenever client information needs to be updated </a:t>
            </a:r>
          </a:p>
        </p:txBody>
      </p:sp>
      <p:pic>
        <p:nvPicPr>
          <p:cNvPr id="4" name="Picture 3">
            <a:extLst>
              <a:ext uri="{FF2B5EF4-FFF2-40B4-BE49-F238E27FC236}">
                <a16:creationId xmlns:a16="http://schemas.microsoft.com/office/drawing/2014/main" id="{1E87CE4A-3C33-49AB-B788-FB75764B651C}"/>
              </a:ext>
            </a:extLst>
          </p:cNvPr>
          <p:cNvPicPr>
            <a:picLocks noChangeAspect="1"/>
          </p:cNvPicPr>
          <p:nvPr/>
        </p:nvPicPr>
        <p:blipFill>
          <a:blip r:embed="rId2"/>
          <a:stretch>
            <a:fillRect/>
          </a:stretch>
        </p:blipFill>
        <p:spPr>
          <a:xfrm>
            <a:off x="0" y="3476625"/>
            <a:ext cx="9144000" cy="1387929"/>
          </a:xfrm>
          <a:prstGeom prst="rect">
            <a:avLst/>
          </a:prstGeom>
        </p:spPr>
      </p:pic>
    </p:spTree>
    <p:extLst>
      <p:ext uri="{BB962C8B-B14F-4D97-AF65-F5344CB8AC3E}">
        <p14:creationId xmlns:p14="http://schemas.microsoft.com/office/powerpoint/2010/main" val="18266276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00C2-7BF1-4CDB-93C6-6A1B77558E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8518D3-D4EA-4B42-A9E2-7133F28380C2}"/>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987AF2E-FCD1-4B95-A243-8C30F12E5A1C}"/>
              </a:ext>
            </a:extLst>
          </p:cNvPr>
          <p:cNvPicPr>
            <a:picLocks noChangeAspect="1"/>
          </p:cNvPicPr>
          <p:nvPr/>
        </p:nvPicPr>
        <p:blipFill>
          <a:blip r:embed="rId2"/>
          <a:stretch>
            <a:fillRect/>
          </a:stretch>
        </p:blipFill>
        <p:spPr>
          <a:xfrm>
            <a:off x="304800" y="1455738"/>
            <a:ext cx="8228785" cy="3444874"/>
          </a:xfrm>
          <a:prstGeom prst="rect">
            <a:avLst/>
          </a:prstGeom>
        </p:spPr>
      </p:pic>
      <p:sp>
        <p:nvSpPr>
          <p:cNvPr id="6" name="Oval 5">
            <a:extLst>
              <a:ext uri="{FF2B5EF4-FFF2-40B4-BE49-F238E27FC236}">
                <a16:creationId xmlns:a16="http://schemas.microsoft.com/office/drawing/2014/main" id="{115E5AED-1DB8-4F44-B6DB-17927D82876E}"/>
              </a:ext>
            </a:extLst>
          </p:cNvPr>
          <p:cNvSpPr/>
          <p:nvPr/>
        </p:nvSpPr>
        <p:spPr>
          <a:xfrm>
            <a:off x="304800" y="2590800"/>
            <a:ext cx="2362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824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4035</Words>
  <Application>Microsoft Office PowerPoint</Application>
  <PresentationFormat>On-screen Show (4:3)</PresentationFormat>
  <Paragraphs>547</Paragraphs>
  <Slides>108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108</vt:i4>
      </vt:variant>
    </vt:vector>
  </HeadingPairs>
  <TitlesOfParts>
    <vt:vector size="111" baseType="lpstr">
      <vt:lpstr>Arial</vt:lpstr>
      <vt:lpstr>Calibri</vt:lpstr>
      <vt:lpstr>Office Theme</vt:lpstr>
      <vt:lpstr>PowerPoint Presentation</vt:lpstr>
      <vt:lpstr>Agenda</vt:lpstr>
      <vt:lpstr>What is Coordinated Entry?</vt:lpstr>
      <vt:lpstr>PowerPoint Presentation</vt:lpstr>
      <vt:lpstr>Types of literal homelessness</vt:lpstr>
      <vt:lpstr>Philosophies of Coordinated Entry</vt:lpstr>
      <vt:lpstr>Progressive Engagement and the  Black hole of homelessness</vt:lpstr>
      <vt:lpstr>Black hole of homelessness</vt:lpstr>
      <vt:lpstr>Housing First</vt:lpstr>
      <vt:lpstr>Why Housing First?</vt:lpstr>
      <vt:lpstr>What is the purpose of CE assessment?</vt:lpstr>
      <vt:lpstr>Prioritization</vt:lpstr>
      <vt:lpstr>What the vulnerability index doesn’t do: </vt:lpstr>
      <vt:lpstr>Not a prediction of Success</vt:lpstr>
      <vt:lpstr>2 components of assessment</vt:lpstr>
      <vt:lpstr>VI-SPDAT (Vulnerability Index –  Service Prioritization Decision Assistance Tool)</vt:lpstr>
      <vt:lpstr>VI-SPDAT Musts</vt:lpstr>
      <vt:lpstr>Rules of thumb for administering  the VI-SPDAT</vt:lpstr>
      <vt:lpstr>PowerPoint Presentation</vt:lpstr>
      <vt:lpstr>What DOES the tool do:</vt:lpstr>
      <vt:lpstr>The tool is not perfect</vt:lpstr>
      <vt:lpstr>When to enter a new VISPDAT</vt:lpstr>
      <vt:lpstr>Chronic Homelessness</vt:lpstr>
      <vt:lpstr>PowerPoint Presentation</vt:lpstr>
      <vt:lpstr>Assessing Chronic Homelessness</vt:lpstr>
      <vt:lpstr>PSH Assessment Packet</vt:lpstr>
      <vt:lpstr>PowerPoint Presentation</vt:lpstr>
      <vt:lpstr>PowerPoint Presentation</vt:lpstr>
      <vt:lpstr>Third-Party Verification Of Homelessness</vt:lpstr>
      <vt:lpstr>PowerPoint Presentation</vt:lpstr>
      <vt:lpstr>Should be filled out completely</vt:lpstr>
      <vt:lpstr>Self-Certification / Breaks</vt:lpstr>
      <vt:lpstr>Self-statement certification</vt:lpstr>
      <vt:lpstr>Breaks in homelessness certification</vt:lpstr>
      <vt:lpstr>Client Preferences</vt:lpstr>
      <vt:lpstr>Which housing assistance programs accept referrals through coordinated entry?</vt:lpstr>
      <vt:lpstr>Project Types: Breakout activity</vt:lpstr>
      <vt:lpstr>Types of Projects</vt:lpstr>
      <vt:lpstr>“Set up for failure”</vt:lpstr>
      <vt:lpstr>PowerPoint Presentation</vt:lpstr>
      <vt:lpstr>Q1</vt:lpstr>
      <vt:lpstr>Q2 : Bill’s Shelter History:</vt:lpstr>
      <vt:lpstr>Q3</vt:lpstr>
      <vt:lpstr>Coordinated Entry System for CoC housing programs</vt:lpstr>
      <vt:lpstr>Roles of each part of the system</vt:lpstr>
      <vt:lpstr>When to make a referral (Shelters and Street Outreach)</vt:lpstr>
      <vt:lpstr>Roles of each part of the system</vt:lpstr>
      <vt:lpstr>Roles of each part of the system</vt:lpstr>
      <vt:lpstr>How matching works</vt:lpstr>
      <vt:lpstr>How matching works</vt:lpstr>
      <vt:lpstr>How matching works</vt:lpstr>
      <vt:lpstr>How matching works</vt:lpstr>
      <vt:lpstr>How matching works</vt:lpstr>
      <vt:lpstr>PowerPoint Presentation</vt:lpstr>
      <vt:lpstr>COVID-19 Changes to Prioritization</vt:lpstr>
      <vt:lpstr>Prioritization</vt:lpstr>
      <vt:lpstr>PSH Prioritization</vt:lpstr>
      <vt:lpstr>Tie breakers</vt:lpstr>
      <vt:lpstr>PSH Example</vt:lpstr>
      <vt:lpstr>RRH Prioritization</vt:lpstr>
      <vt:lpstr>RRH Example</vt:lpstr>
      <vt:lpstr>HUD-RAP Prioritization</vt:lpstr>
      <vt:lpstr>HUD-RAP Example</vt:lpstr>
      <vt:lpstr>ESG/Transitional Prioritization</vt:lpstr>
      <vt:lpstr>ESG/Transitional Tie breakers</vt:lpstr>
      <vt:lpstr>ESG/Transitional Example </vt:lpstr>
      <vt:lpstr>Eligibility for certain projects</vt:lpstr>
      <vt:lpstr>Acceptance/Rejection policies</vt:lpstr>
      <vt:lpstr>If a client refuses entry into a project</vt:lpstr>
      <vt:lpstr>Special note about DV clients</vt:lpstr>
      <vt:lpstr>PowerPoint Presentation</vt:lpstr>
      <vt:lpstr>DV Clients</vt:lpstr>
      <vt:lpstr>Cross-County Referrals</vt:lpstr>
      <vt:lpstr>The List</vt:lpstr>
      <vt:lpstr>The list – Continued</vt:lpstr>
      <vt:lpstr>Error Lists</vt:lpstr>
      <vt:lpstr>Error lists (cont.)</vt:lpstr>
      <vt:lpstr>Provider Matches / Provider Openings</vt:lpstr>
      <vt:lpstr>Final thoughts about CE</vt:lpstr>
      <vt:lpstr>PowerPoint Presentation</vt:lpstr>
      <vt:lpstr>PowerPoint Presentation</vt:lpstr>
      <vt:lpstr>PowerPoint Presentation</vt:lpstr>
      <vt:lpstr>PowerPoint Presentation</vt:lpstr>
      <vt:lpstr>PowerPoint Presentation</vt:lpstr>
      <vt:lpstr>Practice in Servicepoint</vt:lpstr>
      <vt:lpstr>Servicepoint Training Site</vt:lpstr>
      <vt:lpstr>Entering clients into CE</vt:lpstr>
      <vt:lpstr>PowerPoint Presentation</vt:lpstr>
      <vt:lpstr>Entering clients into CE</vt:lpstr>
      <vt:lpstr>Entering clients into CE</vt:lpstr>
      <vt:lpstr>CE Assessment</vt:lpstr>
      <vt:lpstr>CE Assessment</vt:lpstr>
      <vt:lpstr>PowerPoint Presentation</vt:lpstr>
      <vt:lpstr>PowerPoint Presentation</vt:lpstr>
      <vt:lpstr>PowerPoint Presentation</vt:lpstr>
      <vt:lpstr>PowerPoint Presentation</vt:lpstr>
      <vt:lpstr>PowerPoint Presentation</vt:lpstr>
      <vt:lpstr>Updating CE Assessments</vt:lpstr>
      <vt:lpstr>PowerPoint Presentation</vt:lpstr>
      <vt:lpstr>PowerPoint Presentation</vt:lpstr>
      <vt:lpstr>Updating CE Assessments</vt:lpstr>
      <vt:lpstr>For PSH/ RRH Providers</vt:lpstr>
      <vt:lpstr>For PSH/ RRH Providers</vt:lpstr>
      <vt:lpstr>For PSH/ RRH Providers</vt:lpstr>
      <vt:lpstr>PowerPoint Presentation</vt:lpstr>
      <vt:lpstr>Closing clients</vt:lpstr>
      <vt:lpstr>Destinations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Hintz</dc:creator>
  <cp:lastModifiedBy>Fred Hintz</cp:lastModifiedBy>
  <cp:revision>19</cp:revision>
  <dcterms:created xsi:type="dcterms:W3CDTF">2020-12-10T19:25:05Z</dcterms:created>
  <dcterms:modified xsi:type="dcterms:W3CDTF">2021-09-17T15:56:02Z</dcterms:modified>
</cp:coreProperties>
</file>