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7" r:id="rId7"/>
    <p:sldId id="268" r:id="rId8"/>
    <p:sldId id="262" r:id="rId9"/>
    <p:sldId id="294" r:id="rId10"/>
    <p:sldId id="302" r:id="rId11"/>
    <p:sldId id="309" r:id="rId12"/>
    <p:sldId id="308" r:id="rId13"/>
    <p:sldId id="292" r:id="rId14"/>
    <p:sldId id="295" r:id="rId15"/>
    <p:sldId id="269" r:id="rId16"/>
    <p:sldId id="286" r:id="rId17"/>
    <p:sldId id="299" r:id="rId18"/>
    <p:sldId id="297" r:id="rId19"/>
    <p:sldId id="298" r:id="rId20"/>
    <p:sldId id="270" r:id="rId21"/>
    <p:sldId id="271" r:id="rId22"/>
    <p:sldId id="300" r:id="rId23"/>
    <p:sldId id="301" r:id="rId24"/>
    <p:sldId id="275" r:id="rId25"/>
    <p:sldId id="289" r:id="rId26"/>
    <p:sldId id="276" r:id="rId27"/>
    <p:sldId id="288" r:id="rId28"/>
    <p:sldId id="277" r:id="rId29"/>
    <p:sldId id="30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ddy\AppData\Local\Microsoft\Windows\INetCache\Content.Outlook\AGOMAA9Q\FY2021%20County%20Specific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ddy\Downloads\Copy%20of%20FY2021%20County%20Specific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ddy\Downloads\Copy%20of%20FY2021%20County%20Specific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ddy\Downloads\Copy%20of%20FY2021%20County%20Specific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ddy\Downloads\Copy%20of%20FY2021%20County%20Specific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People Experiencing Homelessness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ASOH'!$B$5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tint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tint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ASOH'!$A$6:$A$9</c:f>
              <c:strCache>
                <c:ptCount val="4"/>
                <c:pt idx="0">
                  <c:v>CoC</c:v>
                </c:pt>
                <c:pt idx="1">
                  <c:v>Cayuga</c:v>
                </c:pt>
                <c:pt idx="2">
                  <c:v>Onondaga </c:v>
                </c:pt>
                <c:pt idx="3">
                  <c:v>Oswego </c:v>
                </c:pt>
              </c:strCache>
            </c:strRef>
          </c:cat>
          <c:val>
            <c:numRef>
              <c:f>'Graphs for ASOH'!$B$6:$B$9</c:f>
              <c:numCache>
                <c:formatCode>General</c:formatCode>
                <c:ptCount val="4"/>
                <c:pt idx="0">
                  <c:v>5000</c:v>
                </c:pt>
                <c:pt idx="1">
                  <c:v>592</c:v>
                </c:pt>
                <c:pt idx="2">
                  <c:v>3603</c:v>
                </c:pt>
                <c:pt idx="3">
                  <c:v>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75-45A6-A8B7-9686DFAA9B4A}"/>
            </c:ext>
          </c:extLst>
        </c:ser>
        <c:ser>
          <c:idx val="1"/>
          <c:order val="1"/>
          <c:tx>
            <c:strRef>
              <c:f>'Graphs for ASOH'!$C$5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ASOH'!$A$6:$A$9</c:f>
              <c:strCache>
                <c:ptCount val="4"/>
                <c:pt idx="0">
                  <c:v>CoC</c:v>
                </c:pt>
                <c:pt idx="1">
                  <c:v>Cayuga</c:v>
                </c:pt>
                <c:pt idx="2">
                  <c:v>Onondaga </c:v>
                </c:pt>
                <c:pt idx="3">
                  <c:v>Oswego </c:v>
                </c:pt>
              </c:strCache>
            </c:strRef>
          </c:cat>
          <c:val>
            <c:numRef>
              <c:f>'Graphs for ASOH'!$C$6:$C$9</c:f>
              <c:numCache>
                <c:formatCode>General</c:formatCode>
                <c:ptCount val="4"/>
                <c:pt idx="0">
                  <c:v>4550</c:v>
                </c:pt>
                <c:pt idx="1">
                  <c:v>530</c:v>
                </c:pt>
                <c:pt idx="2">
                  <c:v>3234</c:v>
                </c:pt>
                <c:pt idx="3">
                  <c:v>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75-45A6-A8B7-9686DFAA9B4A}"/>
            </c:ext>
          </c:extLst>
        </c:ser>
        <c:ser>
          <c:idx val="2"/>
          <c:order val="2"/>
          <c:tx>
            <c:strRef>
              <c:f>'Graphs for ASOH'!$D$5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shade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shade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ASOH'!$A$6:$A$9</c:f>
              <c:strCache>
                <c:ptCount val="4"/>
                <c:pt idx="0">
                  <c:v>CoC</c:v>
                </c:pt>
                <c:pt idx="1">
                  <c:v>Cayuga</c:v>
                </c:pt>
                <c:pt idx="2">
                  <c:v>Onondaga </c:v>
                </c:pt>
                <c:pt idx="3">
                  <c:v>Oswego </c:v>
                </c:pt>
              </c:strCache>
            </c:strRef>
          </c:cat>
          <c:val>
            <c:numRef>
              <c:f>'Graphs for ASOH'!$D$6:$D$9</c:f>
              <c:numCache>
                <c:formatCode>General</c:formatCode>
                <c:ptCount val="4"/>
                <c:pt idx="0">
                  <c:v>3535</c:v>
                </c:pt>
                <c:pt idx="1">
                  <c:v>510</c:v>
                </c:pt>
                <c:pt idx="2">
                  <c:v>2460</c:v>
                </c:pt>
                <c:pt idx="3">
                  <c:v>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75-45A6-A8B7-9686DFAA9B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34061184"/>
        <c:axId val="734054624"/>
      </c:barChart>
      <c:catAx>
        <c:axId val="7340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54624"/>
        <c:crosses val="autoZero"/>
        <c:auto val="1"/>
        <c:lblAlgn val="ctr"/>
        <c:lblOffset val="100"/>
        <c:noMultiLvlLbl val="0"/>
      </c:catAx>
      <c:valAx>
        <c:axId val="73405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06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Youth Homelessness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ASOH'!$B$17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shade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shade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ASOH'!$A$18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ASOH'!$B$18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5-4B5F-9525-B937AEE80768}"/>
            </c:ext>
          </c:extLst>
        </c:ser>
        <c:ser>
          <c:idx val="1"/>
          <c:order val="1"/>
          <c:tx>
            <c:strRef>
              <c:f>'Graphs for ASOH'!$C$17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ASOH'!$A$18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ASOH'!$C$18</c:f>
              <c:numCache>
                <c:formatCode>0</c:formatCode>
                <c:ptCount val="1"/>
                <c:pt idx="0">
                  <c:v>591.5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E5-4B5F-9525-B937AEE80768}"/>
            </c:ext>
          </c:extLst>
        </c:ser>
        <c:ser>
          <c:idx val="2"/>
          <c:order val="2"/>
          <c:tx>
            <c:strRef>
              <c:f>'Graphs for ASOH'!$D$17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5">
                    <a:tint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5">
                    <a:tint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ASOH'!$A$18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ASOH'!$D$18</c:f>
              <c:numCache>
                <c:formatCode>0</c:formatCode>
                <c:ptCount val="1"/>
                <c:pt idx="0">
                  <c:v>353.5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E5-4B5F-9525-B937AEE807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20455240"/>
        <c:axId val="720447696"/>
      </c:barChart>
      <c:catAx>
        <c:axId val="72045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447696"/>
        <c:crosses val="autoZero"/>
        <c:auto val="1"/>
        <c:lblAlgn val="ctr"/>
        <c:lblOffset val="100"/>
        <c:noMultiLvlLbl val="0"/>
      </c:catAx>
      <c:valAx>
        <c:axId val="72044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45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Veteran Homelessness Trends </a:t>
            </a:r>
          </a:p>
        </c:rich>
      </c:tx>
      <c:layout>
        <c:manualLayout>
          <c:xMode val="edge"/>
          <c:yMode val="edge"/>
          <c:x val="0.2055555555555555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ASOH'!$B$25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shade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shade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ASOH'!$A$26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ASOH'!$B$26</c:f>
              <c:numCache>
                <c:formatCode>0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8-4D97-A110-24018C19B762}"/>
            </c:ext>
          </c:extLst>
        </c:ser>
        <c:ser>
          <c:idx val="1"/>
          <c:order val="1"/>
          <c:tx>
            <c:strRef>
              <c:f>'Graphs for ASOH'!$C$25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ASOH'!$A$26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ASOH'!$C$26</c:f>
              <c:numCache>
                <c:formatCode>0</c:formatCode>
                <c:ptCount val="1"/>
                <c:pt idx="0">
                  <c:v>136.5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8-4D97-A110-24018C19B762}"/>
            </c:ext>
          </c:extLst>
        </c:ser>
        <c:ser>
          <c:idx val="2"/>
          <c:order val="2"/>
          <c:tx>
            <c:strRef>
              <c:f>'Graphs for ASOH'!$D$25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tint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tint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ASOH'!$A$26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ASOH'!$D$26</c:f>
              <c:numCache>
                <c:formatCode>0</c:formatCode>
                <c:ptCount val="1"/>
                <c:pt idx="0">
                  <c:v>106.05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8-4D97-A110-24018C19B7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94190208"/>
        <c:axId val="494187912"/>
      </c:barChart>
      <c:catAx>
        <c:axId val="4941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187912"/>
        <c:crosses val="autoZero"/>
        <c:auto val="1"/>
        <c:lblAlgn val="ctr"/>
        <c:lblOffset val="100"/>
        <c:noMultiLvlLbl val="0"/>
      </c:catAx>
      <c:valAx>
        <c:axId val="49418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19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Chronic Homelessnessness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ASOH'!$B$12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2.7777777777777779E-3"/>
                  <c:y val="9.1581977858304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F-46C7-9148-7C24BD3E6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ASOH'!$A$13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ASOH'!$B$13</c:f>
              <c:numCache>
                <c:formatCode>General</c:formatCode>
                <c:ptCount val="1"/>
                <c:pt idx="0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DF-46C7-9148-7C24BD3E6FF6}"/>
            </c:ext>
          </c:extLst>
        </c:ser>
        <c:ser>
          <c:idx val="1"/>
          <c:order val="1"/>
          <c:tx>
            <c:strRef>
              <c:f>'Graphs for ASOH'!$C$12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0"/>
                  <c:y val="9.15819778583040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DF-46C7-9148-7C24BD3E6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ASOH'!$A$13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ASOH'!$C$13</c:f>
              <c:numCache>
                <c:formatCode>0</c:formatCode>
                <c:ptCount val="1"/>
                <c:pt idx="0">
                  <c:v>227.5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DF-46C7-9148-7C24BD3E6FF6}"/>
            </c:ext>
          </c:extLst>
        </c:ser>
        <c:ser>
          <c:idx val="2"/>
          <c:order val="2"/>
          <c:tx>
            <c:strRef>
              <c:f>'Graphs for ASOH'!$D$12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tint val="65000"/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tint val="65000"/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0"/>
                  <c:y val="1.83854180857150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F-46C7-9148-7C24BD3E6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ASOH'!$A$13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ASOH'!$D$13</c:f>
              <c:numCache>
                <c:formatCode>0</c:formatCode>
                <c:ptCount val="1"/>
                <c:pt idx="0">
                  <c:v>247.45000000000002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DF-46C7-9148-7C24BD3E6F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20584672"/>
        <c:axId val="720585328"/>
      </c:barChart>
      <c:catAx>
        <c:axId val="7205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585328"/>
        <c:crosses val="autoZero"/>
        <c:auto val="1"/>
        <c:lblAlgn val="ctr"/>
        <c:lblOffset val="100"/>
        <c:noMultiLvlLbl val="0"/>
      </c:catAx>
      <c:valAx>
        <c:axId val="72058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58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Family Homelessness Trends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'Graphs for ASOH'!$B$21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7000"/>
                    <a:satMod val="100000"/>
                    <a:lumMod val="102000"/>
                  </a:schemeClr>
                </a:gs>
                <a:gs pos="50000">
                  <a:schemeClr val="accent2">
                    <a:shade val="100000"/>
                    <a:satMod val="103000"/>
                    <a:lumMod val="100000"/>
                  </a:schemeClr>
                </a:gs>
                <a:gs pos="100000">
                  <a:schemeClr val="accent2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ASOH'!$A$22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ASOH'!$B$22</c:f>
              <c:numCache>
                <c:formatCode>0</c:formatCode>
                <c:ptCount val="1"/>
                <c:pt idx="0">
                  <c:v>700.00000000000011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E-45BA-B97C-A25D7E03311B}"/>
            </c:ext>
          </c:extLst>
        </c:ser>
        <c:ser>
          <c:idx val="1"/>
          <c:order val="1"/>
          <c:tx>
            <c:strRef>
              <c:f>'Graphs for ASOH'!$C$21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7000"/>
                    <a:satMod val="100000"/>
                    <a:lumMod val="102000"/>
                  </a:schemeClr>
                </a:gs>
                <a:gs pos="50000">
                  <a:schemeClr val="accent4">
                    <a:shade val="100000"/>
                    <a:satMod val="103000"/>
                    <a:lumMod val="100000"/>
                  </a:schemeClr>
                </a:gs>
                <a:gs pos="100000">
                  <a:schemeClr val="accent4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ASOH'!$A$22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ASOH'!$C$22</c:f>
              <c:numCache>
                <c:formatCode>0</c:formatCode>
                <c:ptCount val="1"/>
                <c:pt idx="0">
                  <c:v>409.5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7E-45BA-B97C-A25D7E03311B}"/>
            </c:ext>
          </c:extLst>
        </c:ser>
        <c:ser>
          <c:idx val="2"/>
          <c:order val="2"/>
          <c:tx>
            <c:strRef>
              <c:f>'Graphs for ASOH'!$D$21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7000"/>
                    <a:satMod val="100000"/>
                    <a:lumMod val="102000"/>
                  </a:schemeClr>
                </a:gs>
                <a:gs pos="50000">
                  <a:schemeClr val="accent6">
                    <a:shade val="100000"/>
                    <a:satMod val="103000"/>
                    <a:lumMod val="100000"/>
                  </a:schemeClr>
                </a:gs>
                <a:gs pos="100000">
                  <a:schemeClr val="accent6">
                    <a:shade val="93000"/>
                    <a:satMod val="11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5880" dist="1524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l"/>
            </a:scene3d>
            <a:sp3d prstMaterial="dkEdge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for ASOH'!$A$22</c:f>
              <c:strCache>
                <c:ptCount val="1"/>
                <c:pt idx="0">
                  <c:v>CoC</c:v>
                </c:pt>
              </c:strCache>
            </c:strRef>
          </c:cat>
          <c:val>
            <c:numRef>
              <c:f>'Graphs for ASOH'!$D$22</c:f>
              <c:numCache>
                <c:formatCode>0</c:formatCode>
                <c:ptCount val="1"/>
                <c:pt idx="0">
                  <c:v>954.45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7E-45BA-B97C-A25D7E033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79871696"/>
        <c:axId val="879875960"/>
      </c:barChart>
      <c:catAx>
        <c:axId val="87987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875960"/>
        <c:crosses val="autoZero"/>
        <c:auto val="1"/>
        <c:lblAlgn val="ctr"/>
        <c:lblOffset val="100"/>
        <c:noMultiLvlLbl val="0"/>
      </c:catAx>
      <c:valAx>
        <c:axId val="87987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87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Exits to rentals</a:t>
            </a:r>
            <a:r>
              <a:rPr lang="en-US" sz="3600" baseline="0" dirty="0"/>
              <a:t> with no subsidy, 2020</a:t>
            </a:r>
            <a:endParaRPr lang="en-US" sz="3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 Non-Hispanic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Rent/own no subsidy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1-405C-BA42-AB3149C5CD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Rent/own no subsidy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61-405C-BA42-AB3149C5CD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Rent/own no subsidy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1-405C-BA42-AB3149C5CD3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Population (44% exited to Permanent)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Rent/own no subsidy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61-405C-BA42-AB3149C5C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100"/>
        <c:axId val="1957954224"/>
        <c:axId val="1957955472"/>
      </c:barChart>
      <c:catAx>
        <c:axId val="195795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955472"/>
        <c:crosses val="autoZero"/>
        <c:auto val="1"/>
        <c:lblAlgn val="ctr"/>
        <c:lblOffset val="100"/>
        <c:noMultiLvlLbl val="0"/>
      </c:catAx>
      <c:valAx>
        <c:axId val="1957955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795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54D5E-4ACE-4486-BF81-341CCBC7355D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8912C6-E6A5-4403-8C90-72DFC474E8DA}">
      <dgm:prSet/>
      <dgm:spPr/>
      <dgm:t>
        <a:bodyPr/>
        <a:lstStyle/>
        <a:p>
          <a:r>
            <a:rPr lang="en-US"/>
            <a:t>25 participating agencies</a:t>
          </a:r>
        </a:p>
      </dgm:t>
    </dgm:pt>
    <dgm:pt modelId="{D74150D4-F7F8-45FF-BB6D-C3293BD6A44D}" type="parTrans" cxnId="{9209E767-E4EA-4674-B9E8-08AF3BB5B838}">
      <dgm:prSet/>
      <dgm:spPr/>
      <dgm:t>
        <a:bodyPr/>
        <a:lstStyle/>
        <a:p>
          <a:endParaRPr lang="en-US"/>
        </a:p>
      </dgm:t>
    </dgm:pt>
    <dgm:pt modelId="{C32CE932-B5A7-4C66-8678-CDE9A64857A5}" type="sibTrans" cxnId="{9209E767-E4EA-4674-B9E8-08AF3BB5B838}">
      <dgm:prSet/>
      <dgm:spPr/>
      <dgm:t>
        <a:bodyPr/>
        <a:lstStyle/>
        <a:p>
          <a:endParaRPr lang="en-US"/>
        </a:p>
      </dgm:t>
    </dgm:pt>
    <dgm:pt modelId="{FA50BC11-8E5D-4778-945F-F2499B1E34EC}">
      <dgm:prSet/>
      <dgm:spPr>
        <a:solidFill>
          <a:schemeClr val="accent6"/>
        </a:solidFill>
      </dgm:spPr>
      <dgm:t>
        <a:bodyPr/>
        <a:lstStyle/>
        <a:p>
          <a:r>
            <a:rPr lang="en-US"/>
            <a:t>4 Street Outreach Teams</a:t>
          </a:r>
        </a:p>
      </dgm:t>
    </dgm:pt>
    <dgm:pt modelId="{93E6CB0E-13D0-4AD1-84D0-42BDE3A61C6F}" type="parTrans" cxnId="{DA3D5DCF-11B4-4719-84DA-21F7D36019D7}">
      <dgm:prSet/>
      <dgm:spPr/>
      <dgm:t>
        <a:bodyPr/>
        <a:lstStyle/>
        <a:p>
          <a:endParaRPr lang="en-US"/>
        </a:p>
      </dgm:t>
    </dgm:pt>
    <dgm:pt modelId="{C52924B2-8D4D-49A0-92EC-52E191203962}" type="sibTrans" cxnId="{DA3D5DCF-11B4-4719-84DA-21F7D36019D7}">
      <dgm:prSet/>
      <dgm:spPr/>
      <dgm:t>
        <a:bodyPr/>
        <a:lstStyle/>
        <a:p>
          <a:endParaRPr lang="en-US"/>
        </a:p>
      </dgm:t>
    </dgm:pt>
    <dgm:pt modelId="{2915087E-5740-4B27-9528-B57051A9194A}">
      <dgm:prSet/>
      <dgm:spPr/>
      <dgm:t>
        <a:bodyPr/>
        <a:lstStyle/>
        <a:p>
          <a:r>
            <a:rPr lang="en-US"/>
            <a:t>21 Emergency Shelter Programs</a:t>
          </a:r>
        </a:p>
      </dgm:t>
    </dgm:pt>
    <dgm:pt modelId="{BA025274-66A6-4E18-847B-374C4FE7F191}" type="parTrans" cxnId="{4652FFA3-94FD-47E3-A9B3-DD7333B21CB4}">
      <dgm:prSet/>
      <dgm:spPr/>
      <dgm:t>
        <a:bodyPr/>
        <a:lstStyle/>
        <a:p>
          <a:endParaRPr lang="en-US"/>
        </a:p>
      </dgm:t>
    </dgm:pt>
    <dgm:pt modelId="{1D822C39-D71E-47E0-9E97-FAFF53B96C50}" type="sibTrans" cxnId="{4652FFA3-94FD-47E3-A9B3-DD7333B21CB4}">
      <dgm:prSet/>
      <dgm:spPr/>
      <dgm:t>
        <a:bodyPr/>
        <a:lstStyle/>
        <a:p>
          <a:endParaRPr lang="en-US"/>
        </a:p>
      </dgm:t>
    </dgm:pt>
    <dgm:pt modelId="{89132574-F391-42C2-BD97-6AD422C85A14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10 Transitional Housing Programs</a:t>
          </a:r>
        </a:p>
      </dgm:t>
    </dgm:pt>
    <dgm:pt modelId="{F707B4B9-283C-402C-9C5B-10CFDBC170DA}" type="parTrans" cxnId="{C97B4757-CFD9-4FC0-BF28-AF89389978BB}">
      <dgm:prSet/>
      <dgm:spPr/>
      <dgm:t>
        <a:bodyPr/>
        <a:lstStyle/>
        <a:p>
          <a:endParaRPr lang="en-US"/>
        </a:p>
      </dgm:t>
    </dgm:pt>
    <dgm:pt modelId="{99335829-F068-4AF4-BDC0-08FE86A2B10A}" type="sibTrans" cxnId="{C97B4757-CFD9-4FC0-BF28-AF89389978BB}">
      <dgm:prSet/>
      <dgm:spPr/>
      <dgm:t>
        <a:bodyPr/>
        <a:lstStyle/>
        <a:p>
          <a:endParaRPr lang="en-US"/>
        </a:p>
      </dgm:t>
    </dgm:pt>
    <dgm:pt modelId="{66A372BC-6AE0-493E-8A9C-7BC7E42B9D69}">
      <dgm:prSet/>
      <dgm:spPr/>
      <dgm:t>
        <a:bodyPr/>
        <a:lstStyle/>
        <a:p>
          <a:r>
            <a:rPr lang="en-US"/>
            <a:t>25 Rapid Re-Housing Programs</a:t>
          </a:r>
        </a:p>
      </dgm:t>
    </dgm:pt>
    <dgm:pt modelId="{4C73BCF6-A1AA-44EB-BA53-FDA8C73A73FA}" type="parTrans" cxnId="{E454F3E4-A1D5-47F6-AF25-D02E5AD4690C}">
      <dgm:prSet/>
      <dgm:spPr/>
      <dgm:t>
        <a:bodyPr/>
        <a:lstStyle/>
        <a:p>
          <a:endParaRPr lang="en-US"/>
        </a:p>
      </dgm:t>
    </dgm:pt>
    <dgm:pt modelId="{A573ECA7-4AA3-4BA3-92E9-90C512D992B9}" type="sibTrans" cxnId="{E454F3E4-A1D5-47F6-AF25-D02E5AD4690C}">
      <dgm:prSet/>
      <dgm:spPr/>
      <dgm:t>
        <a:bodyPr/>
        <a:lstStyle/>
        <a:p>
          <a:endParaRPr lang="en-US"/>
        </a:p>
      </dgm:t>
    </dgm:pt>
    <dgm:pt modelId="{43C74923-F627-49A8-A748-28BCB76B1AE9}">
      <dgm:prSet/>
      <dgm:spPr/>
      <dgm:t>
        <a:bodyPr/>
        <a:lstStyle/>
        <a:p>
          <a:r>
            <a:rPr lang="en-US"/>
            <a:t>20 Permanent Supportive Housing Programs</a:t>
          </a:r>
        </a:p>
      </dgm:t>
    </dgm:pt>
    <dgm:pt modelId="{02CF7DE5-3431-44B0-A646-B1D04FE9C3F4}" type="parTrans" cxnId="{31847AEA-5B61-4D24-8509-A4FFA3AAE24D}">
      <dgm:prSet/>
      <dgm:spPr/>
      <dgm:t>
        <a:bodyPr/>
        <a:lstStyle/>
        <a:p>
          <a:endParaRPr lang="en-US"/>
        </a:p>
      </dgm:t>
    </dgm:pt>
    <dgm:pt modelId="{C925B27D-3A55-4ABE-9F2D-82AD3DEAEE03}" type="sibTrans" cxnId="{31847AEA-5B61-4D24-8509-A4FFA3AAE24D}">
      <dgm:prSet/>
      <dgm:spPr/>
      <dgm:t>
        <a:bodyPr/>
        <a:lstStyle/>
        <a:p>
          <a:endParaRPr lang="en-US"/>
        </a:p>
      </dgm:t>
    </dgm:pt>
    <dgm:pt modelId="{8FC4E08C-15B5-4E15-9AEA-0118EC97A0A5}" type="pres">
      <dgm:prSet presAssocID="{73B54D5E-4ACE-4486-BF81-341CCBC7355D}" presName="linear" presStyleCnt="0">
        <dgm:presLayoutVars>
          <dgm:animLvl val="lvl"/>
          <dgm:resizeHandles val="exact"/>
        </dgm:presLayoutVars>
      </dgm:prSet>
      <dgm:spPr/>
    </dgm:pt>
    <dgm:pt modelId="{45A16D78-8DBD-4573-BD2D-77282369724A}" type="pres">
      <dgm:prSet presAssocID="{878912C6-E6A5-4403-8C90-72DFC474E8D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6A23CF5-EA9E-4EE3-A6AE-42F132447C68}" type="pres">
      <dgm:prSet presAssocID="{C32CE932-B5A7-4C66-8678-CDE9A64857A5}" presName="spacer" presStyleCnt="0"/>
      <dgm:spPr/>
    </dgm:pt>
    <dgm:pt modelId="{F3D3BA97-196A-41CF-B452-226C874FBF22}" type="pres">
      <dgm:prSet presAssocID="{FA50BC11-8E5D-4778-945F-F2499B1E34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904BA7D-CD6B-4C18-985E-0715A2011F3A}" type="pres">
      <dgm:prSet presAssocID="{C52924B2-8D4D-49A0-92EC-52E191203962}" presName="spacer" presStyleCnt="0"/>
      <dgm:spPr/>
    </dgm:pt>
    <dgm:pt modelId="{CA9A9274-879A-40A7-B232-AE4A140D5D60}" type="pres">
      <dgm:prSet presAssocID="{2915087E-5740-4B27-9528-B57051A9194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77FEAE-6C6B-4FA4-9775-683B651BDE2E}" type="pres">
      <dgm:prSet presAssocID="{1D822C39-D71E-47E0-9E97-FAFF53B96C50}" presName="spacer" presStyleCnt="0"/>
      <dgm:spPr/>
    </dgm:pt>
    <dgm:pt modelId="{6CB73708-648B-4067-A596-0394E5BED7A1}" type="pres">
      <dgm:prSet presAssocID="{89132574-F391-42C2-BD97-6AD422C85A1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CF8A2C0-D557-45D5-9966-F0A1C83C4068}" type="pres">
      <dgm:prSet presAssocID="{99335829-F068-4AF4-BDC0-08FE86A2B10A}" presName="spacer" presStyleCnt="0"/>
      <dgm:spPr/>
    </dgm:pt>
    <dgm:pt modelId="{BE35DE51-12FD-4BEA-8A5F-C21850A764AA}" type="pres">
      <dgm:prSet presAssocID="{66A372BC-6AE0-493E-8A9C-7BC7E42B9D6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75E7A2-46EC-45C9-B489-44807BA5D737}" type="pres">
      <dgm:prSet presAssocID="{A573ECA7-4AA3-4BA3-92E9-90C512D992B9}" presName="spacer" presStyleCnt="0"/>
      <dgm:spPr/>
    </dgm:pt>
    <dgm:pt modelId="{21DE3DF9-1783-4E50-8EB1-652D92422DA7}" type="pres">
      <dgm:prSet presAssocID="{43C74923-F627-49A8-A748-28BCB76B1AE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269FE00-FA75-4BA5-8F12-70B9C641F73E}" type="presOf" srcId="{89132574-F391-42C2-BD97-6AD422C85A14}" destId="{6CB73708-648B-4067-A596-0394E5BED7A1}" srcOrd="0" destOrd="0" presId="urn:microsoft.com/office/officeart/2005/8/layout/vList2"/>
    <dgm:cxn modelId="{2A9B0421-1D4C-447C-8A16-EF9A5D98F504}" type="presOf" srcId="{878912C6-E6A5-4403-8C90-72DFC474E8DA}" destId="{45A16D78-8DBD-4573-BD2D-77282369724A}" srcOrd="0" destOrd="0" presId="urn:microsoft.com/office/officeart/2005/8/layout/vList2"/>
    <dgm:cxn modelId="{39F5D83E-6D23-4727-ADBB-42028C96B078}" type="presOf" srcId="{43C74923-F627-49A8-A748-28BCB76B1AE9}" destId="{21DE3DF9-1783-4E50-8EB1-652D92422DA7}" srcOrd="0" destOrd="0" presId="urn:microsoft.com/office/officeart/2005/8/layout/vList2"/>
    <dgm:cxn modelId="{9209E767-E4EA-4674-B9E8-08AF3BB5B838}" srcId="{73B54D5E-4ACE-4486-BF81-341CCBC7355D}" destId="{878912C6-E6A5-4403-8C90-72DFC474E8DA}" srcOrd="0" destOrd="0" parTransId="{D74150D4-F7F8-45FF-BB6D-C3293BD6A44D}" sibTransId="{C32CE932-B5A7-4C66-8678-CDE9A64857A5}"/>
    <dgm:cxn modelId="{C97B4757-CFD9-4FC0-BF28-AF89389978BB}" srcId="{73B54D5E-4ACE-4486-BF81-341CCBC7355D}" destId="{89132574-F391-42C2-BD97-6AD422C85A14}" srcOrd="3" destOrd="0" parTransId="{F707B4B9-283C-402C-9C5B-10CFDBC170DA}" sibTransId="{99335829-F068-4AF4-BDC0-08FE86A2B10A}"/>
    <dgm:cxn modelId="{E0E7B7A1-70ED-44FE-90F8-393BC4CA1B2D}" type="presOf" srcId="{2915087E-5740-4B27-9528-B57051A9194A}" destId="{CA9A9274-879A-40A7-B232-AE4A140D5D60}" srcOrd="0" destOrd="0" presId="urn:microsoft.com/office/officeart/2005/8/layout/vList2"/>
    <dgm:cxn modelId="{4652FFA3-94FD-47E3-A9B3-DD7333B21CB4}" srcId="{73B54D5E-4ACE-4486-BF81-341CCBC7355D}" destId="{2915087E-5740-4B27-9528-B57051A9194A}" srcOrd="2" destOrd="0" parTransId="{BA025274-66A6-4E18-847B-374C4FE7F191}" sibTransId="{1D822C39-D71E-47E0-9E97-FAFF53B96C50}"/>
    <dgm:cxn modelId="{520858CB-F04F-48E0-9C6F-29398F665A03}" type="presOf" srcId="{66A372BC-6AE0-493E-8A9C-7BC7E42B9D69}" destId="{BE35DE51-12FD-4BEA-8A5F-C21850A764AA}" srcOrd="0" destOrd="0" presId="urn:microsoft.com/office/officeart/2005/8/layout/vList2"/>
    <dgm:cxn modelId="{DA3D5DCF-11B4-4719-84DA-21F7D36019D7}" srcId="{73B54D5E-4ACE-4486-BF81-341CCBC7355D}" destId="{FA50BC11-8E5D-4778-945F-F2499B1E34EC}" srcOrd="1" destOrd="0" parTransId="{93E6CB0E-13D0-4AD1-84D0-42BDE3A61C6F}" sibTransId="{C52924B2-8D4D-49A0-92EC-52E191203962}"/>
    <dgm:cxn modelId="{F73A83DB-5D8E-45B4-9384-EF14B81C1B1C}" type="presOf" srcId="{FA50BC11-8E5D-4778-945F-F2499B1E34EC}" destId="{F3D3BA97-196A-41CF-B452-226C874FBF22}" srcOrd="0" destOrd="0" presId="urn:microsoft.com/office/officeart/2005/8/layout/vList2"/>
    <dgm:cxn modelId="{E454F3E4-A1D5-47F6-AF25-D02E5AD4690C}" srcId="{73B54D5E-4ACE-4486-BF81-341CCBC7355D}" destId="{66A372BC-6AE0-493E-8A9C-7BC7E42B9D69}" srcOrd="4" destOrd="0" parTransId="{4C73BCF6-A1AA-44EB-BA53-FDA8C73A73FA}" sibTransId="{A573ECA7-4AA3-4BA3-92E9-90C512D992B9}"/>
    <dgm:cxn modelId="{31847AEA-5B61-4D24-8509-A4FFA3AAE24D}" srcId="{73B54D5E-4ACE-4486-BF81-341CCBC7355D}" destId="{43C74923-F627-49A8-A748-28BCB76B1AE9}" srcOrd="5" destOrd="0" parTransId="{02CF7DE5-3431-44B0-A646-B1D04FE9C3F4}" sibTransId="{C925B27D-3A55-4ABE-9F2D-82AD3DEAEE03}"/>
    <dgm:cxn modelId="{E85554F3-1B30-44C3-8476-514FAD5D9B21}" type="presOf" srcId="{73B54D5E-4ACE-4486-BF81-341CCBC7355D}" destId="{8FC4E08C-15B5-4E15-9AEA-0118EC97A0A5}" srcOrd="0" destOrd="0" presId="urn:microsoft.com/office/officeart/2005/8/layout/vList2"/>
    <dgm:cxn modelId="{0234572E-FEBB-4175-92FB-08BACEBEEA7A}" type="presParOf" srcId="{8FC4E08C-15B5-4E15-9AEA-0118EC97A0A5}" destId="{45A16D78-8DBD-4573-BD2D-77282369724A}" srcOrd="0" destOrd="0" presId="urn:microsoft.com/office/officeart/2005/8/layout/vList2"/>
    <dgm:cxn modelId="{077C3997-FF39-435E-959A-8FCD07ED6E7F}" type="presParOf" srcId="{8FC4E08C-15B5-4E15-9AEA-0118EC97A0A5}" destId="{06A23CF5-EA9E-4EE3-A6AE-42F132447C68}" srcOrd="1" destOrd="0" presId="urn:microsoft.com/office/officeart/2005/8/layout/vList2"/>
    <dgm:cxn modelId="{DAA35CDA-BF07-4E3F-B14E-FE2046BA4A2F}" type="presParOf" srcId="{8FC4E08C-15B5-4E15-9AEA-0118EC97A0A5}" destId="{F3D3BA97-196A-41CF-B452-226C874FBF22}" srcOrd="2" destOrd="0" presId="urn:microsoft.com/office/officeart/2005/8/layout/vList2"/>
    <dgm:cxn modelId="{02D1888D-5B44-467B-BC33-0ECABA22D70B}" type="presParOf" srcId="{8FC4E08C-15B5-4E15-9AEA-0118EC97A0A5}" destId="{F904BA7D-CD6B-4C18-985E-0715A2011F3A}" srcOrd="3" destOrd="0" presId="urn:microsoft.com/office/officeart/2005/8/layout/vList2"/>
    <dgm:cxn modelId="{37254BFD-D364-47F0-AA28-E56E32AD4C15}" type="presParOf" srcId="{8FC4E08C-15B5-4E15-9AEA-0118EC97A0A5}" destId="{CA9A9274-879A-40A7-B232-AE4A140D5D60}" srcOrd="4" destOrd="0" presId="urn:microsoft.com/office/officeart/2005/8/layout/vList2"/>
    <dgm:cxn modelId="{AD086803-3783-4979-B165-81354394E7FA}" type="presParOf" srcId="{8FC4E08C-15B5-4E15-9AEA-0118EC97A0A5}" destId="{A177FEAE-6C6B-4FA4-9775-683B651BDE2E}" srcOrd="5" destOrd="0" presId="urn:microsoft.com/office/officeart/2005/8/layout/vList2"/>
    <dgm:cxn modelId="{D68F165E-648E-49FF-86A2-69AA22CBF479}" type="presParOf" srcId="{8FC4E08C-15B5-4E15-9AEA-0118EC97A0A5}" destId="{6CB73708-648B-4067-A596-0394E5BED7A1}" srcOrd="6" destOrd="0" presId="urn:microsoft.com/office/officeart/2005/8/layout/vList2"/>
    <dgm:cxn modelId="{11E25813-1F3E-4F53-8BC2-352B1C61A3B3}" type="presParOf" srcId="{8FC4E08C-15B5-4E15-9AEA-0118EC97A0A5}" destId="{4CF8A2C0-D557-45D5-9966-F0A1C83C4068}" srcOrd="7" destOrd="0" presId="urn:microsoft.com/office/officeart/2005/8/layout/vList2"/>
    <dgm:cxn modelId="{AB4EA2B3-C940-4459-BB58-F339246BABEB}" type="presParOf" srcId="{8FC4E08C-15B5-4E15-9AEA-0118EC97A0A5}" destId="{BE35DE51-12FD-4BEA-8A5F-C21850A764AA}" srcOrd="8" destOrd="0" presId="urn:microsoft.com/office/officeart/2005/8/layout/vList2"/>
    <dgm:cxn modelId="{9D97C997-1EE3-42BB-86EF-70FEDF788D5B}" type="presParOf" srcId="{8FC4E08C-15B5-4E15-9AEA-0118EC97A0A5}" destId="{6975E7A2-46EC-45C9-B489-44807BA5D737}" srcOrd="9" destOrd="0" presId="urn:microsoft.com/office/officeart/2005/8/layout/vList2"/>
    <dgm:cxn modelId="{8FC4B0EC-AC4F-43D3-B0D3-7E5CEB7C6551}" type="presParOf" srcId="{8FC4E08C-15B5-4E15-9AEA-0118EC97A0A5}" destId="{21DE3DF9-1783-4E50-8EB1-652D92422DA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9212FF-2FFA-4092-8D9F-CABA99E5021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CBA18F0-0642-4142-806A-2217FE1C431B}">
      <dgm:prSet/>
      <dgm:spPr/>
      <dgm:t>
        <a:bodyPr/>
        <a:lstStyle/>
        <a:p>
          <a:r>
            <a:rPr lang="en-US" dirty="0"/>
            <a:t>HOMELESSNESS IS DECREASED BY AT LEAST 5% EVERY YEAR</a:t>
          </a:r>
        </a:p>
      </dgm:t>
    </dgm:pt>
    <dgm:pt modelId="{30F10018-6B11-4A99-A2C4-20EC463C4ABE}" type="parTrans" cxnId="{EA0E4A0F-72D0-4002-AFCE-9C622F818C20}">
      <dgm:prSet/>
      <dgm:spPr/>
      <dgm:t>
        <a:bodyPr/>
        <a:lstStyle/>
        <a:p>
          <a:endParaRPr lang="en-US"/>
        </a:p>
      </dgm:t>
    </dgm:pt>
    <dgm:pt modelId="{EDABA482-FBF1-4B4D-956A-E2373B02867C}" type="sibTrans" cxnId="{EA0E4A0F-72D0-4002-AFCE-9C622F818C20}">
      <dgm:prSet/>
      <dgm:spPr/>
      <dgm:t>
        <a:bodyPr/>
        <a:lstStyle/>
        <a:p>
          <a:endParaRPr lang="en-US"/>
        </a:p>
      </dgm:t>
    </dgm:pt>
    <dgm:pt modelId="{B09E31CA-EB50-4BD4-8EEB-EE53DFFD7579}">
      <dgm:prSet/>
      <dgm:spPr/>
      <dgm:t>
        <a:bodyPr/>
        <a:lstStyle/>
        <a:p>
          <a:r>
            <a:rPr lang="en-US"/>
            <a:t>THE AVERAGE LENGTH OF TIME HOMELESS IS NO LONGER THAN 30 DAYS</a:t>
          </a:r>
        </a:p>
      </dgm:t>
    </dgm:pt>
    <dgm:pt modelId="{75E4F726-C03F-43BB-8906-8220C4B2942B}" type="parTrans" cxnId="{8AE7CC9B-C02A-42AC-918C-E89AE1253E95}">
      <dgm:prSet/>
      <dgm:spPr/>
      <dgm:t>
        <a:bodyPr/>
        <a:lstStyle/>
        <a:p>
          <a:endParaRPr lang="en-US"/>
        </a:p>
      </dgm:t>
    </dgm:pt>
    <dgm:pt modelId="{166FE89B-E0DD-4AC0-8AFE-BE61E97CA3D6}" type="sibTrans" cxnId="{8AE7CC9B-C02A-42AC-918C-E89AE1253E95}">
      <dgm:prSet/>
      <dgm:spPr/>
      <dgm:t>
        <a:bodyPr/>
        <a:lstStyle/>
        <a:p>
          <a:endParaRPr lang="en-US"/>
        </a:p>
      </dgm:t>
    </dgm:pt>
    <dgm:pt modelId="{5917F9CB-46C0-41F0-8CBB-67B896128DDF}">
      <dgm:prSet/>
      <dgm:spPr/>
      <dgm:t>
        <a:bodyPr/>
        <a:lstStyle/>
        <a:p>
          <a:r>
            <a:rPr lang="en-US"/>
            <a:t>THE COC HAS MET THE BENCHMARKS FOR ENDING HOMELESSNESS IN SPECIFIC POPULATIONS, AS WRITTEN BY USICH</a:t>
          </a:r>
        </a:p>
      </dgm:t>
    </dgm:pt>
    <dgm:pt modelId="{01B41C99-0D69-403A-8320-203E124F29FE}" type="parTrans" cxnId="{9E15391C-F113-46E4-AA03-E140598FEA34}">
      <dgm:prSet/>
      <dgm:spPr/>
      <dgm:t>
        <a:bodyPr/>
        <a:lstStyle/>
        <a:p>
          <a:endParaRPr lang="en-US"/>
        </a:p>
      </dgm:t>
    </dgm:pt>
    <dgm:pt modelId="{EB50D6D3-D290-46F0-BFEA-7B84CF6D3C53}" type="sibTrans" cxnId="{9E15391C-F113-46E4-AA03-E140598FEA34}">
      <dgm:prSet/>
      <dgm:spPr/>
      <dgm:t>
        <a:bodyPr/>
        <a:lstStyle/>
        <a:p>
          <a:endParaRPr lang="en-US"/>
        </a:p>
      </dgm:t>
    </dgm:pt>
    <dgm:pt modelId="{1C7C7423-0EA5-4303-B16F-C9ACAD2B0F46}">
      <dgm:prSet/>
      <dgm:spPr/>
      <dgm:t>
        <a:bodyPr/>
        <a:lstStyle/>
        <a:p>
          <a:r>
            <a:rPr lang="en-US"/>
            <a:t>THERE IS NO RACIAL DISPARITY IN ENTRY OR EXIT POINTS IN THE HOMELESSNESS SYSTEM</a:t>
          </a:r>
        </a:p>
      </dgm:t>
    </dgm:pt>
    <dgm:pt modelId="{C797AFAF-983C-4713-842F-CDAD8DE198F9}" type="parTrans" cxnId="{5EA4C696-2DA4-4A92-AC85-540454F88A7B}">
      <dgm:prSet/>
      <dgm:spPr/>
      <dgm:t>
        <a:bodyPr/>
        <a:lstStyle/>
        <a:p>
          <a:endParaRPr lang="en-US"/>
        </a:p>
      </dgm:t>
    </dgm:pt>
    <dgm:pt modelId="{AE2E91E2-0012-49BB-80E1-8C4600652F1F}" type="sibTrans" cxnId="{5EA4C696-2DA4-4A92-AC85-540454F88A7B}">
      <dgm:prSet/>
      <dgm:spPr/>
      <dgm:t>
        <a:bodyPr/>
        <a:lstStyle/>
        <a:p>
          <a:endParaRPr lang="en-US"/>
        </a:p>
      </dgm:t>
    </dgm:pt>
    <dgm:pt modelId="{D0CF1101-B23B-4151-A964-3DB6C005DABD}">
      <dgm:prSet/>
      <dgm:spPr/>
      <dgm:t>
        <a:bodyPr/>
        <a:lstStyle/>
        <a:p>
          <a:r>
            <a:rPr lang="en-US"/>
            <a:t>ADD NEW AFFORDABLE HOUISNG UNITS IN CENTAL NEW YORK</a:t>
          </a:r>
        </a:p>
      </dgm:t>
    </dgm:pt>
    <dgm:pt modelId="{833B5674-4080-47F4-A4E2-35D8B39788C0}" type="parTrans" cxnId="{A4AF4642-5D41-4F75-A5F3-4F1FCCE8D7CC}">
      <dgm:prSet/>
      <dgm:spPr/>
      <dgm:t>
        <a:bodyPr/>
        <a:lstStyle/>
        <a:p>
          <a:endParaRPr lang="en-US"/>
        </a:p>
      </dgm:t>
    </dgm:pt>
    <dgm:pt modelId="{11EA6054-7E27-438B-9B49-5F3B3C587583}" type="sibTrans" cxnId="{A4AF4642-5D41-4F75-A5F3-4F1FCCE8D7CC}">
      <dgm:prSet/>
      <dgm:spPr/>
      <dgm:t>
        <a:bodyPr/>
        <a:lstStyle/>
        <a:p>
          <a:endParaRPr lang="en-US"/>
        </a:p>
      </dgm:t>
    </dgm:pt>
    <dgm:pt modelId="{ECFCB292-F630-4FC0-94FC-38A0B5ECBB69}">
      <dgm:prSet/>
      <dgm:spPr/>
      <dgm:t>
        <a:bodyPr/>
        <a:lstStyle/>
        <a:p>
          <a:r>
            <a:rPr lang="en-US"/>
            <a:t>PEOPLE EXIT HOMELESSNESS INTO PERMANENT HOUSING MORE THAN 75% OF THE TIME</a:t>
          </a:r>
        </a:p>
      </dgm:t>
    </dgm:pt>
    <dgm:pt modelId="{C693DE32-EADA-4721-AF5B-EBF0F81199EA}" type="parTrans" cxnId="{957E6A17-DEDC-4D48-B50A-392255F5218E}">
      <dgm:prSet/>
      <dgm:spPr/>
      <dgm:t>
        <a:bodyPr/>
        <a:lstStyle/>
        <a:p>
          <a:endParaRPr lang="en-US"/>
        </a:p>
      </dgm:t>
    </dgm:pt>
    <dgm:pt modelId="{9445D085-8DE4-4DFB-B835-AD27C4637C31}" type="sibTrans" cxnId="{957E6A17-DEDC-4D48-B50A-392255F5218E}">
      <dgm:prSet/>
      <dgm:spPr/>
      <dgm:t>
        <a:bodyPr/>
        <a:lstStyle/>
        <a:p>
          <a:endParaRPr lang="en-US"/>
        </a:p>
      </dgm:t>
    </dgm:pt>
    <dgm:pt modelId="{0745567C-9C73-4021-88BE-66CAE521A8CE}">
      <dgm:prSet/>
      <dgm:spPr/>
      <dgm:t>
        <a:bodyPr/>
        <a:lstStyle/>
        <a:p>
          <a:r>
            <a:rPr lang="en-US" dirty="0"/>
            <a:t>NO MORE THAN 5% OF PEOPLE RETURN TO HOMELESSNESS WITHIN TWO YEARS</a:t>
          </a:r>
        </a:p>
      </dgm:t>
    </dgm:pt>
    <dgm:pt modelId="{729AD7FD-3C49-419B-9534-7A68CAE2DFCC}" type="parTrans" cxnId="{D8634AF9-D73D-4A7D-B7C4-360EB4C6F46C}">
      <dgm:prSet/>
      <dgm:spPr/>
      <dgm:t>
        <a:bodyPr/>
        <a:lstStyle/>
        <a:p>
          <a:endParaRPr lang="en-US"/>
        </a:p>
      </dgm:t>
    </dgm:pt>
    <dgm:pt modelId="{920C67A0-09E9-4039-BB57-9EB6A4FFB4DA}" type="sibTrans" cxnId="{D8634AF9-D73D-4A7D-B7C4-360EB4C6F46C}">
      <dgm:prSet/>
      <dgm:spPr/>
      <dgm:t>
        <a:bodyPr/>
        <a:lstStyle/>
        <a:p>
          <a:endParaRPr lang="en-US"/>
        </a:p>
      </dgm:t>
    </dgm:pt>
    <dgm:pt modelId="{1D3FFCF7-9FDA-4189-B494-2CA5BA440721}" type="pres">
      <dgm:prSet presAssocID="{C29212FF-2FFA-4092-8D9F-CABA99E50210}" presName="linear" presStyleCnt="0">
        <dgm:presLayoutVars>
          <dgm:animLvl val="lvl"/>
          <dgm:resizeHandles val="exact"/>
        </dgm:presLayoutVars>
      </dgm:prSet>
      <dgm:spPr/>
    </dgm:pt>
    <dgm:pt modelId="{5A50ABF1-E097-4518-8C9F-1028125C053D}" type="pres">
      <dgm:prSet presAssocID="{1CBA18F0-0642-4142-806A-2217FE1C431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B89BC63-5544-44DE-9EF0-DF4268338A34}" type="pres">
      <dgm:prSet presAssocID="{EDABA482-FBF1-4B4D-956A-E2373B02867C}" presName="spacer" presStyleCnt="0"/>
      <dgm:spPr/>
    </dgm:pt>
    <dgm:pt modelId="{CDF4897C-9276-41C9-9842-B181D0B55817}" type="pres">
      <dgm:prSet presAssocID="{B09E31CA-EB50-4BD4-8EEB-EE53DFFD757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7D67EE7-5DF6-4ABA-8950-9122BC8446A1}" type="pres">
      <dgm:prSet presAssocID="{166FE89B-E0DD-4AC0-8AFE-BE61E97CA3D6}" presName="spacer" presStyleCnt="0"/>
      <dgm:spPr/>
    </dgm:pt>
    <dgm:pt modelId="{11CFFA07-9E22-4F32-B118-72BF9D13C7FE}" type="pres">
      <dgm:prSet presAssocID="{5917F9CB-46C0-41F0-8CBB-67B896128DD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0F40C99-976B-4B96-8612-2F7B0CF5015C}" type="pres">
      <dgm:prSet presAssocID="{EB50D6D3-D290-46F0-BFEA-7B84CF6D3C53}" presName="spacer" presStyleCnt="0"/>
      <dgm:spPr/>
    </dgm:pt>
    <dgm:pt modelId="{34414C12-6D15-4CE9-BCCE-5E586623407D}" type="pres">
      <dgm:prSet presAssocID="{1C7C7423-0EA5-4303-B16F-C9ACAD2B0F4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9D1F628-9014-40A5-86C0-3DBA127B7D9C}" type="pres">
      <dgm:prSet presAssocID="{AE2E91E2-0012-49BB-80E1-8C4600652F1F}" presName="spacer" presStyleCnt="0"/>
      <dgm:spPr/>
    </dgm:pt>
    <dgm:pt modelId="{070C6BFD-ED17-4779-B9EE-4C1D4CEF1D4C}" type="pres">
      <dgm:prSet presAssocID="{D0CF1101-B23B-4151-A964-3DB6C005DAB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439B66E-34F6-48F2-99FC-6638623C1512}" type="pres">
      <dgm:prSet presAssocID="{11EA6054-7E27-438B-9B49-5F3B3C587583}" presName="spacer" presStyleCnt="0"/>
      <dgm:spPr/>
    </dgm:pt>
    <dgm:pt modelId="{87AF850D-3B60-4F1E-9220-6764CF8F35A3}" type="pres">
      <dgm:prSet presAssocID="{ECFCB292-F630-4FC0-94FC-38A0B5ECBB6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703BA2D-BA27-4795-BCF3-420AD44ABCF1}" type="pres">
      <dgm:prSet presAssocID="{9445D085-8DE4-4DFB-B835-AD27C4637C31}" presName="spacer" presStyleCnt="0"/>
      <dgm:spPr/>
    </dgm:pt>
    <dgm:pt modelId="{A8F5448B-DD73-4149-BC48-1CF5052CD0BB}" type="pres">
      <dgm:prSet presAssocID="{0745567C-9C73-4021-88BE-66CAE521A8C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A0E4A0F-72D0-4002-AFCE-9C622F818C20}" srcId="{C29212FF-2FFA-4092-8D9F-CABA99E50210}" destId="{1CBA18F0-0642-4142-806A-2217FE1C431B}" srcOrd="0" destOrd="0" parTransId="{30F10018-6B11-4A99-A2C4-20EC463C4ABE}" sibTransId="{EDABA482-FBF1-4B4D-956A-E2373B02867C}"/>
    <dgm:cxn modelId="{957E6A17-DEDC-4D48-B50A-392255F5218E}" srcId="{C29212FF-2FFA-4092-8D9F-CABA99E50210}" destId="{ECFCB292-F630-4FC0-94FC-38A0B5ECBB69}" srcOrd="5" destOrd="0" parTransId="{C693DE32-EADA-4721-AF5B-EBF0F81199EA}" sibTransId="{9445D085-8DE4-4DFB-B835-AD27C4637C31}"/>
    <dgm:cxn modelId="{9E15391C-F113-46E4-AA03-E140598FEA34}" srcId="{C29212FF-2FFA-4092-8D9F-CABA99E50210}" destId="{5917F9CB-46C0-41F0-8CBB-67B896128DDF}" srcOrd="2" destOrd="0" parTransId="{01B41C99-0D69-403A-8320-203E124F29FE}" sibTransId="{EB50D6D3-D290-46F0-BFEA-7B84CF6D3C53}"/>
    <dgm:cxn modelId="{7B26CB1E-2FC1-4956-88D6-795409FFC564}" type="presOf" srcId="{1CBA18F0-0642-4142-806A-2217FE1C431B}" destId="{5A50ABF1-E097-4518-8C9F-1028125C053D}" srcOrd="0" destOrd="0" presId="urn:microsoft.com/office/officeart/2005/8/layout/vList2"/>
    <dgm:cxn modelId="{68F53441-260E-46F9-A343-5D0A3615F275}" type="presOf" srcId="{ECFCB292-F630-4FC0-94FC-38A0B5ECBB69}" destId="{87AF850D-3B60-4F1E-9220-6764CF8F35A3}" srcOrd="0" destOrd="0" presId="urn:microsoft.com/office/officeart/2005/8/layout/vList2"/>
    <dgm:cxn modelId="{A4AF4642-5D41-4F75-A5F3-4F1FCCE8D7CC}" srcId="{C29212FF-2FFA-4092-8D9F-CABA99E50210}" destId="{D0CF1101-B23B-4151-A964-3DB6C005DABD}" srcOrd="4" destOrd="0" parTransId="{833B5674-4080-47F4-A4E2-35D8B39788C0}" sibTransId="{11EA6054-7E27-438B-9B49-5F3B3C587583}"/>
    <dgm:cxn modelId="{2B230F67-D2A2-44B3-B491-FD319E030990}" type="presOf" srcId="{0745567C-9C73-4021-88BE-66CAE521A8CE}" destId="{A8F5448B-DD73-4149-BC48-1CF5052CD0BB}" srcOrd="0" destOrd="0" presId="urn:microsoft.com/office/officeart/2005/8/layout/vList2"/>
    <dgm:cxn modelId="{7D916453-5EAC-4303-885F-D89E00BA174C}" type="presOf" srcId="{C29212FF-2FFA-4092-8D9F-CABA99E50210}" destId="{1D3FFCF7-9FDA-4189-B494-2CA5BA440721}" srcOrd="0" destOrd="0" presId="urn:microsoft.com/office/officeart/2005/8/layout/vList2"/>
    <dgm:cxn modelId="{14D70E79-9E0F-4CC3-A481-1B4E2C6CC9A6}" type="presOf" srcId="{5917F9CB-46C0-41F0-8CBB-67B896128DDF}" destId="{11CFFA07-9E22-4F32-B118-72BF9D13C7FE}" srcOrd="0" destOrd="0" presId="urn:microsoft.com/office/officeart/2005/8/layout/vList2"/>
    <dgm:cxn modelId="{5EA4C696-2DA4-4A92-AC85-540454F88A7B}" srcId="{C29212FF-2FFA-4092-8D9F-CABA99E50210}" destId="{1C7C7423-0EA5-4303-B16F-C9ACAD2B0F46}" srcOrd="3" destOrd="0" parTransId="{C797AFAF-983C-4713-842F-CDAD8DE198F9}" sibTransId="{AE2E91E2-0012-49BB-80E1-8C4600652F1F}"/>
    <dgm:cxn modelId="{8AE7CC9B-C02A-42AC-918C-E89AE1253E95}" srcId="{C29212FF-2FFA-4092-8D9F-CABA99E50210}" destId="{B09E31CA-EB50-4BD4-8EEB-EE53DFFD7579}" srcOrd="1" destOrd="0" parTransId="{75E4F726-C03F-43BB-8906-8220C4B2942B}" sibTransId="{166FE89B-E0DD-4AC0-8AFE-BE61E97CA3D6}"/>
    <dgm:cxn modelId="{D2F116CA-8F96-4BB3-881D-A452C5CF4CEF}" type="presOf" srcId="{D0CF1101-B23B-4151-A964-3DB6C005DABD}" destId="{070C6BFD-ED17-4779-B9EE-4C1D4CEF1D4C}" srcOrd="0" destOrd="0" presId="urn:microsoft.com/office/officeart/2005/8/layout/vList2"/>
    <dgm:cxn modelId="{DA28FBE5-981E-4CA5-9FB0-480F37E4B4A3}" type="presOf" srcId="{B09E31CA-EB50-4BD4-8EEB-EE53DFFD7579}" destId="{CDF4897C-9276-41C9-9842-B181D0B55817}" srcOrd="0" destOrd="0" presId="urn:microsoft.com/office/officeart/2005/8/layout/vList2"/>
    <dgm:cxn modelId="{D8634AF9-D73D-4A7D-B7C4-360EB4C6F46C}" srcId="{C29212FF-2FFA-4092-8D9F-CABA99E50210}" destId="{0745567C-9C73-4021-88BE-66CAE521A8CE}" srcOrd="6" destOrd="0" parTransId="{729AD7FD-3C49-419B-9534-7A68CAE2DFCC}" sibTransId="{920C67A0-09E9-4039-BB57-9EB6A4FFB4DA}"/>
    <dgm:cxn modelId="{682861FF-96B5-491C-9D6F-4F090795B931}" type="presOf" srcId="{1C7C7423-0EA5-4303-B16F-C9ACAD2B0F46}" destId="{34414C12-6D15-4CE9-BCCE-5E586623407D}" srcOrd="0" destOrd="0" presId="urn:microsoft.com/office/officeart/2005/8/layout/vList2"/>
    <dgm:cxn modelId="{0CB29CEC-7005-4346-9C67-8381F50BE77E}" type="presParOf" srcId="{1D3FFCF7-9FDA-4189-B494-2CA5BA440721}" destId="{5A50ABF1-E097-4518-8C9F-1028125C053D}" srcOrd="0" destOrd="0" presId="urn:microsoft.com/office/officeart/2005/8/layout/vList2"/>
    <dgm:cxn modelId="{6A5C1879-F3D2-4774-912F-BDD208AF4972}" type="presParOf" srcId="{1D3FFCF7-9FDA-4189-B494-2CA5BA440721}" destId="{5B89BC63-5544-44DE-9EF0-DF4268338A34}" srcOrd="1" destOrd="0" presId="urn:microsoft.com/office/officeart/2005/8/layout/vList2"/>
    <dgm:cxn modelId="{B0552C4B-2D22-4E0D-B278-155C3BF8170B}" type="presParOf" srcId="{1D3FFCF7-9FDA-4189-B494-2CA5BA440721}" destId="{CDF4897C-9276-41C9-9842-B181D0B55817}" srcOrd="2" destOrd="0" presId="urn:microsoft.com/office/officeart/2005/8/layout/vList2"/>
    <dgm:cxn modelId="{A8A347B1-CFE9-442A-BAF8-8D056F054CE7}" type="presParOf" srcId="{1D3FFCF7-9FDA-4189-B494-2CA5BA440721}" destId="{A7D67EE7-5DF6-4ABA-8950-9122BC8446A1}" srcOrd="3" destOrd="0" presId="urn:microsoft.com/office/officeart/2005/8/layout/vList2"/>
    <dgm:cxn modelId="{B2772E13-7A72-4139-BB25-0012B0238C61}" type="presParOf" srcId="{1D3FFCF7-9FDA-4189-B494-2CA5BA440721}" destId="{11CFFA07-9E22-4F32-B118-72BF9D13C7FE}" srcOrd="4" destOrd="0" presId="urn:microsoft.com/office/officeart/2005/8/layout/vList2"/>
    <dgm:cxn modelId="{6F20BC63-5D67-4DFA-A32F-45AB391DF25D}" type="presParOf" srcId="{1D3FFCF7-9FDA-4189-B494-2CA5BA440721}" destId="{90F40C99-976B-4B96-8612-2F7B0CF5015C}" srcOrd="5" destOrd="0" presId="urn:microsoft.com/office/officeart/2005/8/layout/vList2"/>
    <dgm:cxn modelId="{53B33F8A-CA24-4475-99B8-01474141CE6B}" type="presParOf" srcId="{1D3FFCF7-9FDA-4189-B494-2CA5BA440721}" destId="{34414C12-6D15-4CE9-BCCE-5E586623407D}" srcOrd="6" destOrd="0" presId="urn:microsoft.com/office/officeart/2005/8/layout/vList2"/>
    <dgm:cxn modelId="{D08D2353-893D-4AF7-A3D1-B634DB0A26EA}" type="presParOf" srcId="{1D3FFCF7-9FDA-4189-B494-2CA5BA440721}" destId="{39D1F628-9014-40A5-86C0-3DBA127B7D9C}" srcOrd="7" destOrd="0" presId="urn:microsoft.com/office/officeart/2005/8/layout/vList2"/>
    <dgm:cxn modelId="{64762B95-0067-4412-9A9C-8A2FD82492D3}" type="presParOf" srcId="{1D3FFCF7-9FDA-4189-B494-2CA5BA440721}" destId="{070C6BFD-ED17-4779-B9EE-4C1D4CEF1D4C}" srcOrd="8" destOrd="0" presId="urn:microsoft.com/office/officeart/2005/8/layout/vList2"/>
    <dgm:cxn modelId="{A4B6EA67-1EB8-430A-AA0A-253C02EE4B71}" type="presParOf" srcId="{1D3FFCF7-9FDA-4189-B494-2CA5BA440721}" destId="{E439B66E-34F6-48F2-99FC-6638623C1512}" srcOrd="9" destOrd="0" presId="urn:microsoft.com/office/officeart/2005/8/layout/vList2"/>
    <dgm:cxn modelId="{D795B3B4-BC65-4EEE-92A5-EEF7E2ECD006}" type="presParOf" srcId="{1D3FFCF7-9FDA-4189-B494-2CA5BA440721}" destId="{87AF850D-3B60-4F1E-9220-6764CF8F35A3}" srcOrd="10" destOrd="0" presId="urn:microsoft.com/office/officeart/2005/8/layout/vList2"/>
    <dgm:cxn modelId="{2D9A568E-6D8F-4B6B-9C2B-5EB5AA20D775}" type="presParOf" srcId="{1D3FFCF7-9FDA-4189-B494-2CA5BA440721}" destId="{1703BA2D-BA27-4795-BCF3-420AD44ABCF1}" srcOrd="11" destOrd="0" presId="urn:microsoft.com/office/officeart/2005/8/layout/vList2"/>
    <dgm:cxn modelId="{E91E7E2F-D04F-4365-99D3-F235906FDDF0}" type="presParOf" srcId="{1D3FFCF7-9FDA-4189-B494-2CA5BA440721}" destId="{A8F5448B-DD73-4149-BC48-1CF5052CD0B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6A961-F9AA-4C44-9519-A576120DD16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2A9DF4-109E-4755-AB2F-2F5A2BA4FF3A}">
      <dgm:prSet/>
      <dgm:spPr/>
      <dgm:t>
        <a:bodyPr/>
        <a:lstStyle/>
        <a:p>
          <a:r>
            <a:rPr lang="en-US"/>
            <a:t>Support</a:t>
          </a:r>
        </a:p>
      </dgm:t>
    </dgm:pt>
    <dgm:pt modelId="{EA6BE0EF-FAA7-4A8E-8687-402E7617D345}" type="parTrans" cxnId="{E09B7154-D67E-4CD3-9331-1D86E5CE267F}">
      <dgm:prSet/>
      <dgm:spPr/>
      <dgm:t>
        <a:bodyPr/>
        <a:lstStyle/>
        <a:p>
          <a:endParaRPr lang="en-US"/>
        </a:p>
      </dgm:t>
    </dgm:pt>
    <dgm:pt modelId="{B816131E-ED2A-4E60-A69B-01B166BEF120}" type="sibTrans" cxnId="{E09B7154-D67E-4CD3-9331-1D86E5CE267F}">
      <dgm:prSet/>
      <dgm:spPr/>
      <dgm:t>
        <a:bodyPr/>
        <a:lstStyle/>
        <a:p>
          <a:endParaRPr lang="en-US"/>
        </a:p>
      </dgm:t>
    </dgm:pt>
    <dgm:pt modelId="{2043DC32-ED0A-42AF-AAAD-1195E45A342D}">
      <dgm:prSet/>
      <dgm:spPr/>
      <dgm:t>
        <a:bodyPr/>
        <a:lstStyle/>
        <a:p>
          <a:r>
            <a:rPr lang="en-US" dirty="0"/>
            <a:t>Each person in shelter or street outreach over 2 weeks is assess and referred to CES </a:t>
          </a:r>
        </a:p>
      </dgm:t>
    </dgm:pt>
    <dgm:pt modelId="{5D73A774-D97B-4FBF-B229-74B9B95D70AD}" type="parTrans" cxnId="{0640F6E8-E643-4981-8A61-0DDCF5AED367}">
      <dgm:prSet/>
      <dgm:spPr/>
      <dgm:t>
        <a:bodyPr/>
        <a:lstStyle/>
        <a:p>
          <a:endParaRPr lang="en-US"/>
        </a:p>
      </dgm:t>
    </dgm:pt>
    <dgm:pt modelId="{134FA890-21F7-4FD1-96BD-94CE83800449}" type="sibTrans" cxnId="{0640F6E8-E643-4981-8A61-0DDCF5AED367}">
      <dgm:prSet/>
      <dgm:spPr/>
      <dgm:t>
        <a:bodyPr/>
        <a:lstStyle/>
        <a:p>
          <a:endParaRPr lang="en-US"/>
        </a:p>
      </dgm:t>
    </dgm:pt>
    <dgm:pt modelId="{3C00ACD8-1BBB-4E00-84D9-5F9FC4712504}">
      <dgm:prSet/>
      <dgm:spPr/>
      <dgm:t>
        <a:bodyPr/>
        <a:lstStyle/>
        <a:p>
          <a:r>
            <a:rPr lang="en-US"/>
            <a:t>Partner</a:t>
          </a:r>
        </a:p>
      </dgm:t>
    </dgm:pt>
    <dgm:pt modelId="{4253E397-B4D1-457A-B606-A8E9FAD20B83}" type="parTrans" cxnId="{48DE44D2-26C0-4C7D-AE52-8879316C9FE1}">
      <dgm:prSet/>
      <dgm:spPr/>
      <dgm:t>
        <a:bodyPr/>
        <a:lstStyle/>
        <a:p>
          <a:endParaRPr lang="en-US"/>
        </a:p>
      </dgm:t>
    </dgm:pt>
    <dgm:pt modelId="{A521B2AF-0C9E-42AF-B431-43172F5A90BA}" type="sibTrans" cxnId="{48DE44D2-26C0-4C7D-AE52-8879316C9FE1}">
      <dgm:prSet/>
      <dgm:spPr/>
      <dgm:t>
        <a:bodyPr/>
        <a:lstStyle/>
        <a:p>
          <a:endParaRPr lang="en-US"/>
        </a:p>
      </dgm:t>
    </dgm:pt>
    <dgm:pt modelId="{C8CC2B40-67D0-4532-8900-E1972EC3866E}">
      <dgm:prSet/>
      <dgm:spPr/>
      <dgm:t>
        <a:bodyPr/>
        <a:lstStyle/>
        <a:p>
          <a:r>
            <a:rPr lang="en-US" dirty="0"/>
            <a:t>Have all permanent &amp; transitional housing projects use CES to fill vacancies </a:t>
          </a:r>
        </a:p>
      </dgm:t>
    </dgm:pt>
    <dgm:pt modelId="{22FFB552-1AAE-411D-A6A6-F79B1D230BF7}" type="parTrans" cxnId="{C3F6997A-26BF-497F-8DF6-3E3099C7C65B}">
      <dgm:prSet/>
      <dgm:spPr/>
      <dgm:t>
        <a:bodyPr/>
        <a:lstStyle/>
        <a:p>
          <a:endParaRPr lang="en-US"/>
        </a:p>
      </dgm:t>
    </dgm:pt>
    <dgm:pt modelId="{62BAA768-2CFF-4287-B5D7-BB0CF73BF5C9}" type="sibTrans" cxnId="{C3F6997A-26BF-497F-8DF6-3E3099C7C65B}">
      <dgm:prSet/>
      <dgm:spPr/>
      <dgm:t>
        <a:bodyPr/>
        <a:lstStyle/>
        <a:p>
          <a:endParaRPr lang="en-US"/>
        </a:p>
      </dgm:t>
    </dgm:pt>
    <dgm:pt modelId="{6C2BB7FE-3CD8-428D-8849-E681B53FD90F}">
      <dgm:prSet/>
      <dgm:spPr/>
      <dgm:t>
        <a:bodyPr/>
        <a:lstStyle/>
        <a:p>
          <a:r>
            <a:rPr lang="en-US"/>
            <a:t>Lead</a:t>
          </a:r>
        </a:p>
      </dgm:t>
    </dgm:pt>
    <dgm:pt modelId="{61EB242E-AB6E-4149-A421-6AC92A9C1FFC}" type="parTrans" cxnId="{E6A9A600-950C-4949-B369-08E80BF36D8A}">
      <dgm:prSet/>
      <dgm:spPr/>
      <dgm:t>
        <a:bodyPr/>
        <a:lstStyle/>
        <a:p>
          <a:endParaRPr lang="en-US"/>
        </a:p>
      </dgm:t>
    </dgm:pt>
    <dgm:pt modelId="{E089ED9B-B92B-4E2D-9BFB-BF38759DC695}" type="sibTrans" cxnId="{E6A9A600-950C-4949-B369-08E80BF36D8A}">
      <dgm:prSet/>
      <dgm:spPr/>
      <dgm:t>
        <a:bodyPr/>
        <a:lstStyle/>
        <a:p>
          <a:endParaRPr lang="en-US"/>
        </a:p>
      </dgm:t>
    </dgm:pt>
    <dgm:pt modelId="{280CAD5F-718E-4A79-A299-B32B92448FFA}">
      <dgm:prSet/>
      <dgm:spPr/>
      <dgm:t>
        <a:bodyPr/>
        <a:lstStyle/>
        <a:p>
          <a:r>
            <a:rPr lang="en-US" dirty="0"/>
            <a:t>Provide training for all shelter &amp; street outreach providers</a:t>
          </a:r>
        </a:p>
      </dgm:t>
    </dgm:pt>
    <dgm:pt modelId="{3B5EEB70-7469-42C3-84A1-493D99558E90}" type="parTrans" cxnId="{2F8D1027-268B-4084-89D3-710F6E39BFBF}">
      <dgm:prSet/>
      <dgm:spPr/>
      <dgm:t>
        <a:bodyPr/>
        <a:lstStyle/>
        <a:p>
          <a:endParaRPr lang="en-US"/>
        </a:p>
      </dgm:t>
    </dgm:pt>
    <dgm:pt modelId="{FBD3BF5E-C717-424C-987A-E387F8296402}" type="sibTrans" cxnId="{2F8D1027-268B-4084-89D3-710F6E39BFBF}">
      <dgm:prSet/>
      <dgm:spPr/>
      <dgm:t>
        <a:bodyPr/>
        <a:lstStyle/>
        <a:p>
          <a:endParaRPr lang="en-US"/>
        </a:p>
      </dgm:t>
    </dgm:pt>
    <dgm:pt modelId="{61CBC809-C743-4EED-B6F5-ABE1AD8EF888}">
      <dgm:prSet/>
      <dgm:spPr/>
      <dgm:t>
        <a:bodyPr/>
        <a:lstStyle/>
        <a:p>
          <a:r>
            <a:rPr lang="en-US"/>
            <a:t>Convene</a:t>
          </a:r>
        </a:p>
      </dgm:t>
    </dgm:pt>
    <dgm:pt modelId="{0E729075-087F-4A7E-B0E6-8DA9D628F290}" type="parTrans" cxnId="{BF7C5894-188B-44CA-9736-9F89AFA5979F}">
      <dgm:prSet/>
      <dgm:spPr/>
      <dgm:t>
        <a:bodyPr/>
        <a:lstStyle/>
        <a:p>
          <a:endParaRPr lang="en-US"/>
        </a:p>
      </dgm:t>
    </dgm:pt>
    <dgm:pt modelId="{5AF8E1FE-83DD-4ED7-8052-8EA71BF210BA}" type="sibTrans" cxnId="{BF7C5894-188B-44CA-9736-9F89AFA5979F}">
      <dgm:prSet/>
      <dgm:spPr/>
      <dgm:t>
        <a:bodyPr/>
        <a:lstStyle/>
        <a:p>
          <a:endParaRPr lang="en-US"/>
        </a:p>
      </dgm:t>
    </dgm:pt>
    <dgm:pt modelId="{39562F48-3590-43CF-BAE2-6A7150CE4F83}">
      <dgm:prSet/>
      <dgm:spPr/>
      <dgm:t>
        <a:bodyPr/>
        <a:lstStyle/>
        <a:p>
          <a:r>
            <a:rPr lang="en-US" dirty="0"/>
            <a:t>Evaluate prioritization at least annually</a:t>
          </a:r>
        </a:p>
      </dgm:t>
    </dgm:pt>
    <dgm:pt modelId="{D5BDF131-A76B-4D8F-9CFF-79EEF8414BF6}" type="parTrans" cxnId="{4FD69C9D-1F90-4DBF-84E0-2533353CBC36}">
      <dgm:prSet/>
      <dgm:spPr/>
      <dgm:t>
        <a:bodyPr/>
        <a:lstStyle/>
        <a:p>
          <a:endParaRPr lang="en-US"/>
        </a:p>
      </dgm:t>
    </dgm:pt>
    <dgm:pt modelId="{744C7E1B-CFCB-47B4-99B7-2769F9D6BB43}" type="sibTrans" cxnId="{4FD69C9D-1F90-4DBF-84E0-2533353CBC36}">
      <dgm:prSet/>
      <dgm:spPr/>
      <dgm:t>
        <a:bodyPr/>
        <a:lstStyle/>
        <a:p>
          <a:endParaRPr lang="en-US"/>
        </a:p>
      </dgm:t>
    </dgm:pt>
    <dgm:pt modelId="{E62E1B0D-331B-4A3E-B668-432D15089744}">
      <dgm:prSet/>
      <dgm:spPr/>
      <dgm:t>
        <a:bodyPr/>
        <a:lstStyle/>
        <a:p>
          <a:r>
            <a:rPr lang="en-US"/>
            <a:t>Change</a:t>
          </a:r>
        </a:p>
      </dgm:t>
    </dgm:pt>
    <dgm:pt modelId="{8BF5B35D-66C8-464C-BB1B-F43A0EB89DDE}" type="parTrans" cxnId="{21B45D79-6A41-4D30-AD49-5A02F9A13B4F}">
      <dgm:prSet/>
      <dgm:spPr/>
      <dgm:t>
        <a:bodyPr/>
        <a:lstStyle/>
        <a:p>
          <a:endParaRPr lang="en-US"/>
        </a:p>
      </dgm:t>
    </dgm:pt>
    <dgm:pt modelId="{B4CE9EA3-76DD-4D0E-A33E-604978A6DA03}" type="sibTrans" cxnId="{21B45D79-6A41-4D30-AD49-5A02F9A13B4F}">
      <dgm:prSet/>
      <dgm:spPr/>
      <dgm:t>
        <a:bodyPr/>
        <a:lstStyle/>
        <a:p>
          <a:endParaRPr lang="en-US"/>
        </a:p>
      </dgm:t>
    </dgm:pt>
    <dgm:pt modelId="{34F33D0F-69C1-451D-A368-25C967EC085E}">
      <dgm:prSet/>
      <dgm:spPr/>
      <dgm:t>
        <a:bodyPr/>
        <a:lstStyle/>
        <a:p>
          <a:r>
            <a:rPr lang="en-US" dirty="0"/>
            <a:t>Change assessment tool to address racial inequities in the</a:t>
          </a:r>
        </a:p>
      </dgm:t>
    </dgm:pt>
    <dgm:pt modelId="{C6F153F8-60F9-4E62-8F6F-75234E79BC23}" type="parTrans" cxnId="{D8CC3806-03AD-468A-954E-67BCD9EC3DE7}">
      <dgm:prSet/>
      <dgm:spPr/>
      <dgm:t>
        <a:bodyPr/>
        <a:lstStyle/>
        <a:p>
          <a:endParaRPr lang="en-US"/>
        </a:p>
      </dgm:t>
    </dgm:pt>
    <dgm:pt modelId="{AEECC5A2-0384-4087-A2CE-88A00014A9F5}" type="sibTrans" cxnId="{D8CC3806-03AD-468A-954E-67BCD9EC3DE7}">
      <dgm:prSet/>
      <dgm:spPr/>
      <dgm:t>
        <a:bodyPr/>
        <a:lstStyle/>
        <a:p>
          <a:endParaRPr lang="en-US"/>
        </a:p>
      </dgm:t>
    </dgm:pt>
    <dgm:pt modelId="{831CF16D-952E-42F7-A26C-0B1EE25CFB0D}">
      <dgm:prSet/>
      <dgm:spPr/>
      <dgm:t>
        <a:bodyPr/>
        <a:lstStyle/>
        <a:p>
          <a:r>
            <a:rPr lang="en-US"/>
            <a:t>Create</a:t>
          </a:r>
        </a:p>
      </dgm:t>
    </dgm:pt>
    <dgm:pt modelId="{C19157D9-C469-493C-8E13-1D658828C337}" type="parTrans" cxnId="{BC0596E6-1094-4703-91DB-1F7D68D8AA6E}">
      <dgm:prSet/>
      <dgm:spPr/>
      <dgm:t>
        <a:bodyPr/>
        <a:lstStyle/>
        <a:p>
          <a:endParaRPr lang="en-US"/>
        </a:p>
      </dgm:t>
    </dgm:pt>
    <dgm:pt modelId="{3D8E7C0F-CCA8-4379-B50D-4E63FBDA8D6F}" type="sibTrans" cxnId="{BC0596E6-1094-4703-91DB-1F7D68D8AA6E}">
      <dgm:prSet/>
      <dgm:spPr/>
      <dgm:t>
        <a:bodyPr/>
        <a:lstStyle/>
        <a:p>
          <a:endParaRPr lang="en-US"/>
        </a:p>
      </dgm:t>
    </dgm:pt>
    <dgm:pt modelId="{196A7946-8C55-429B-9773-BE24F60BC233}">
      <dgm:prSet/>
      <dgm:spPr/>
      <dgm:t>
        <a:bodyPr/>
        <a:lstStyle/>
        <a:p>
          <a:r>
            <a:rPr lang="en-US"/>
            <a:t>Create written standards for projects </a:t>
          </a:r>
        </a:p>
      </dgm:t>
    </dgm:pt>
    <dgm:pt modelId="{44F3CDE9-335A-4285-8655-AD9258EB7C0D}" type="parTrans" cxnId="{223B3AB9-0B5A-404A-9F27-845BF0DA3587}">
      <dgm:prSet/>
      <dgm:spPr/>
      <dgm:t>
        <a:bodyPr/>
        <a:lstStyle/>
        <a:p>
          <a:endParaRPr lang="en-US"/>
        </a:p>
      </dgm:t>
    </dgm:pt>
    <dgm:pt modelId="{6971752E-F100-4064-BED5-9C9BCD170EE9}" type="sibTrans" cxnId="{223B3AB9-0B5A-404A-9F27-845BF0DA3587}">
      <dgm:prSet/>
      <dgm:spPr/>
      <dgm:t>
        <a:bodyPr/>
        <a:lstStyle/>
        <a:p>
          <a:endParaRPr lang="en-US"/>
        </a:p>
      </dgm:t>
    </dgm:pt>
    <dgm:pt modelId="{2C816976-22AC-42E0-A34A-857DAE9D978E}">
      <dgm:prSet/>
      <dgm:spPr/>
      <dgm:t>
        <a:bodyPr/>
        <a:lstStyle/>
        <a:p>
          <a:pPr>
            <a:buFontTx/>
            <a:buNone/>
          </a:pPr>
          <a:r>
            <a:rPr lang="en-US" dirty="0"/>
            <a:t>   Vi-SPDAT</a:t>
          </a:r>
        </a:p>
      </dgm:t>
    </dgm:pt>
    <dgm:pt modelId="{B8572C72-8CDE-4666-8F98-7BD132730BDD}" type="parTrans" cxnId="{F0A73231-7441-45FB-9588-5269FDF480A0}">
      <dgm:prSet/>
      <dgm:spPr/>
      <dgm:t>
        <a:bodyPr/>
        <a:lstStyle/>
        <a:p>
          <a:endParaRPr lang="en-US"/>
        </a:p>
      </dgm:t>
    </dgm:pt>
    <dgm:pt modelId="{7FA9300E-8B6A-42D4-8EB5-F36DF001B1BD}" type="sibTrans" cxnId="{F0A73231-7441-45FB-9588-5269FDF480A0}">
      <dgm:prSet/>
      <dgm:spPr/>
      <dgm:t>
        <a:bodyPr/>
        <a:lstStyle/>
        <a:p>
          <a:endParaRPr lang="en-US"/>
        </a:p>
      </dgm:t>
    </dgm:pt>
    <dgm:pt modelId="{162D0C99-CA2E-4FF6-AFED-713DEC875FD9}" type="pres">
      <dgm:prSet presAssocID="{5666A961-F9AA-4C44-9519-A576120DD16A}" presName="Name0" presStyleCnt="0">
        <dgm:presLayoutVars>
          <dgm:dir/>
          <dgm:animLvl val="lvl"/>
          <dgm:resizeHandles val="exact"/>
        </dgm:presLayoutVars>
      </dgm:prSet>
      <dgm:spPr/>
    </dgm:pt>
    <dgm:pt modelId="{49A4484D-CFC6-4DB7-B627-864BBA84C704}" type="pres">
      <dgm:prSet presAssocID="{2F2A9DF4-109E-4755-AB2F-2F5A2BA4FF3A}" presName="composite" presStyleCnt="0"/>
      <dgm:spPr/>
    </dgm:pt>
    <dgm:pt modelId="{55FE0BA5-CDDE-4AD9-BDFA-CD96985A594F}" type="pres">
      <dgm:prSet presAssocID="{2F2A9DF4-109E-4755-AB2F-2F5A2BA4FF3A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0665E37-23AE-40D2-A397-E19E42240E9A}" type="pres">
      <dgm:prSet presAssocID="{2F2A9DF4-109E-4755-AB2F-2F5A2BA4FF3A}" presName="desTx" presStyleLbl="alignAccFollowNode1" presStyleIdx="0" presStyleCnt="6">
        <dgm:presLayoutVars>
          <dgm:bulletEnabled val="1"/>
        </dgm:presLayoutVars>
      </dgm:prSet>
      <dgm:spPr/>
    </dgm:pt>
    <dgm:pt modelId="{49901105-BA97-4EEE-9F52-4E452B6418AE}" type="pres">
      <dgm:prSet presAssocID="{B816131E-ED2A-4E60-A69B-01B166BEF120}" presName="space" presStyleCnt="0"/>
      <dgm:spPr/>
    </dgm:pt>
    <dgm:pt modelId="{3E1A4ABC-8E62-4C64-BB02-D10A9E1375A0}" type="pres">
      <dgm:prSet presAssocID="{3C00ACD8-1BBB-4E00-84D9-5F9FC4712504}" presName="composite" presStyleCnt="0"/>
      <dgm:spPr/>
    </dgm:pt>
    <dgm:pt modelId="{910E77C3-E6DE-41B4-A558-381AF58821A1}" type="pres">
      <dgm:prSet presAssocID="{3C00ACD8-1BBB-4E00-84D9-5F9FC471250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7802726E-F83F-41A6-8C91-56A92C47076F}" type="pres">
      <dgm:prSet presAssocID="{3C00ACD8-1BBB-4E00-84D9-5F9FC4712504}" presName="desTx" presStyleLbl="alignAccFollowNode1" presStyleIdx="1" presStyleCnt="6">
        <dgm:presLayoutVars>
          <dgm:bulletEnabled val="1"/>
        </dgm:presLayoutVars>
      </dgm:prSet>
      <dgm:spPr/>
    </dgm:pt>
    <dgm:pt modelId="{1825FE32-2420-4399-94AF-25DC9284B59E}" type="pres">
      <dgm:prSet presAssocID="{A521B2AF-0C9E-42AF-B431-43172F5A90BA}" presName="space" presStyleCnt="0"/>
      <dgm:spPr/>
    </dgm:pt>
    <dgm:pt modelId="{3439DDEF-55D0-4CAA-AD05-3850A9C8E855}" type="pres">
      <dgm:prSet presAssocID="{6C2BB7FE-3CD8-428D-8849-E681B53FD90F}" presName="composite" presStyleCnt="0"/>
      <dgm:spPr/>
    </dgm:pt>
    <dgm:pt modelId="{1F9EFE3A-097B-45D7-AABF-5672CFC1FE56}" type="pres">
      <dgm:prSet presAssocID="{6C2BB7FE-3CD8-428D-8849-E681B53FD90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FF012B84-7960-4A68-8274-3F518C00058D}" type="pres">
      <dgm:prSet presAssocID="{6C2BB7FE-3CD8-428D-8849-E681B53FD90F}" presName="desTx" presStyleLbl="alignAccFollowNode1" presStyleIdx="2" presStyleCnt="6">
        <dgm:presLayoutVars>
          <dgm:bulletEnabled val="1"/>
        </dgm:presLayoutVars>
      </dgm:prSet>
      <dgm:spPr/>
    </dgm:pt>
    <dgm:pt modelId="{61EFC80E-B28B-4FF3-A417-6786394B039B}" type="pres">
      <dgm:prSet presAssocID="{E089ED9B-B92B-4E2D-9BFB-BF38759DC695}" presName="space" presStyleCnt="0"/>
      <dgm:spPr/>
    </dgm:pt>
    <dgm:pt modelId="{1C7CDDAF-0A9B-4E02-B1C8-82406104A0A5}" type="pres">
      <dgm:prSet presAssocID="{61CBC809-C743-4EED-B6F5-ABE1AD8EF888}" presName="composite" presStyleCnt="0"/>
      <dgm:spPr/>
    </dgm:pt>
    <dgm:pt modelId="{EE34FFAF-42D8-4627-8EEE-B10BA5D89E51}" type="pres">
      <dgm:prSet presAssocID="{61CBC809-C743-4EED-B6F5-ABE1AD8EF888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CE46136-EDE8-464D-9D35-5C697148F200}" type="pres">
      <dgm:prSet presAssocID="{61CBC809-C743-4EED-B6F5-ABE1AD8EF888}" presName="desTx" presStyleLbl="alignAccFollowNode1" presStyleIdx="3" presStyleCnt="6">
        <dgm:presLayoutVars>
          <dgm:bulletEnabled val="1"/>
        </dgm:presLayoutVars>
      </dgm:prSet>
      <dgm:spPr/>
    </dgm:pt>
    <dgm:pt modelId="{59583F90-210B-4753-84C0-F1D1E054F04A}" type="pres">
      <dgm:prSet presAssocID="{5AF8E1FE-83DD-4ED7-8052-8EA71BF210BA}" presName="space" presStyleCnt="0"/>
      <dgm:spPr/>
    </dgm:pt>
    <dgm:pt modelId="{4AAD5E0C-2283-4085-B829-2FEC9C11898D}" type="pres">
      <dgm:prSet presAssocID="{E62E1B0D-331B-4A3E-B668-432D15089744}" presName="composite" presStyleCnt="0"/>
      <dgm:spPr/>
    </dgm:pt>
    <dgm:pt modelId="{D9A01FB8-4AF7-4E83-BA88-5F59A29D5183}" type="pres">
      <dgm:prSet presAssocID="{E62E1B0D-331B-4A3E-B668-432D15089744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DEEA01F-8A05-40AF-A90A-EB8AFB795069}" type="pres">
      <dgm:prSet presAssocID="{E62E1B0D-331B-4A3E-B668-432D15089744}" presName="desTx" presStyleLbl="alignAccFollowNode1" presStyleIdx="4" presStyleCnt="6">
        <dgm:presLayoutVars>
          <dgm:bulletEnabled val="1"/>
        </dgm:presLayoutVars>
      </dgm:prSet>
      <dgm:spPr/>
    </dgm:pt>
    <dgm:pt modelId="{C134D025-6463-4C66-8FEF-3748D8F19610}" type="pres">
      <dgm:prSet presAssocID="{B4CE9EA3-76DD-4D0E-A33E-604978A6DA03}" presName="space" presStyleCnt="0"/>
      <dgm:spPr/>
    </dgm:pt>
    <dgm:pt modelId="{596A06F9-BECE-422E-B1F2-C766B32B60E9}" type="pres">
      <dgm:prSet presAssocID="{831CF16D-952E-42F7-A26C-0B1EE25CFB0D}" presName="composite" presStyleCnt="0"/>
      <dgm:spPr/>
    </dgm:pt>
    <dgm:pt modelId="{397E770C-880D-4E13-A84C-DE488BF80291}" type="pres">
      <dgm:prSet presAssocID="{831CF16D-952E-42F7-A26C-0B1EE25CFB0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834F54A0-FD04-4BDF-9ACB-9C802FAD2BF6}" type="pres">
      <dgm:prSet presAssocID="{831CF16D-952E-42F7-A26C-0B1EE25CFB0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E6A9A600-950C-4949-B369-08E80BF36D8A}" srcId="{5666A961-F9AA-4C44-9519-A576120DD16A}" destId="{6C2BB7FE-3CD8-428D-8849-E681B53FD90F}" srcOrd="2" destOrd="0" parTransId="{61EB242E-AB6E-4149-A421-6AC92A9C1FFC}" sibTransId="{E089ED9B-B92B-4E2D-9BFB-BF38759DC695}"/>
    <dgm:cxn modelId="{280F6403-6B6F-4707-A26F-5248843AB640}" type="presOf" srcId="{5666A961-F9AA-4C44-9519-A576120DD16A}" destId="{162D0C99-CA2E-4FF6-AFED-713DEC875FD9}" srcOrd="0" destOrd="0" presId="urn:microsoft.com/office/officeart/2005/8/layout/hList1"/>
    <dgm:cxn modelId="{D8CC3806-03AD-468A-954E-67BCD9EC3DE7}" srcId="{E62E1B0D-331B-4A3E-B668-432D15089744}" destId="{34F33D0F-69C1-451D-A368-25C967EC085E}" srcOrd="0" destOrd="0" parTransId="{C6F153F8-60F9-4E62-8F6F-75234E79BC23}" sibTransId="{AEECC5A2-0384-4087-A2CE-88A00014A9F5}"/>
    <dgm:cxn modelId="{5114270B-62B8-45B2-9511-D0F719D12952}" type="presOf" srcId="{39562F48-3590-43CF-BAE2-6A7150CE4F83}" destId="{4CE46136-EDE8-464D-9D35-5C697148F200}" srcOrd="0" destOrd="0" presId="urn:microsoft.com/office/officeart/2005/8/layout/hList1"/>
    <dgm:cxn modelId="{2F8D1027-268B-4084-89D3-710F6E39BFBF}" srcId="{6C2BB7FE-3CD8-428D-8849-E681B53FD90F}" destId="{280CAD5F-718E-4A79-A299-B32B92448FFA}" srcOrd="0" destOrd="0" parTransId="{3B5EEB70-7469-42C3-84A1-493D99558E90}" sibTransId="{FBD3BF5E-C717-424C-987A-E387F8296402}"/>
    <dgm:cxn modelId="{173B9B2B-6D51-4811-BBB4-01373D19E45B}" type="presOf" srcId="{2F2A9DF4-109E-4755-AB2F-2F5A2BA4FF3A}" destId="{55FE0BA5-CDDE-4AD9-BDFA-CD96985A594F}" srcOrd="0" destOrd="0" presId="urn:microsoft.com/office/officeart/2005/8/layout/hList1"/>
    <dgm:cxn modelId="{F0A73231-7441-45FB-9588-5269FDF480A0}" srcId="{E62E1B0D-331B-4A3E-B668-432D15089744}" destId="{2C816976-22AC-42E0-A34A-857DAE9D978E}" srcOrd="1" destOrd="0" parTransId="{B8572C72-8CDE-4666-8F98-7BD132730BDD}" sibTransId="{7FA9300E-8B6A-42D4-8EB5-F36DF001B1BD}"/>
    <dgm:cxn modelId="{E09B7154-D67E-4CD3-9331-1D86E5CE267F}" srcId="{5666A961-F9AA-4C44-9519-A576120DD16A}" destId="{2F2A9DF4-109E-4755-AB2F-2F5A2BA4FF3A}" srcOrd="0" destOrd="0" parTransId="{EA6BE0EF-FAA7-4A8E-8687-402E7617D345}" sibTransId="{B816131E-ED2A-4E60-A69B-01B166BEF120}"/>
    <dgm:cxn modelId="{28EE7B56-8569-4EED-9A32-48013A9B9637}" type="presOf" srcId="{2C816976-22AC-42E0-A34A-857DAE9D978E}" destId="{5DEEA01F-8A05-40AF-A90A-EB8AFB795069}" srcOrd="0" destOrd="1" presId="urn:microsoft.com/office/officeart/2005/8/layout/hList1"/>
    <dgm:cxn modelId="{21B45D79-6A41-4D30-AD49-5A02F9A13B4F}" srcId="{5666A961-F9AA-4C44-9519-A576120DD16A}" destId="{E62E1B0D-331B-4A3E-B668-432D15089744}" srcOrd="4" destOrd="0" parTransId="{8BF5B35D-66C8-464C-BB1B-F43A0EB89DDE}" sibTransId="{B4CE9EA3-76DD-4D0E-A33E-604978A6DA03}"/>
    <dgm:cxn modelId="{C3F6997A-26BF-497F-8DF6-3E3099C7C65B}" srcId="{3C00ACD8-1BBB-4E00-84D9-5F9FC4712504}" destId="{C8CC2B40-67D0-4532-8900-E1972EC3866E}" srcOrd="0" destOrd="0" parTransId="{22FFB552-1AAE-411D-A6A6-F79B1D230BF7}" sibTransId="{62BAA768-2CFF-4287-B5D7-BB0CF73BF5C9}"/>
    <dgm:cxn modelId="{E7D1FA80-AE7A-4D37-8356-7A846173B49A}" type="presOf" srcId="{C8CC2B40-67D0-4532-8900-E1972EC3866E}" destId="{7802726E-F83F-41A6-8C91-56A92C47076F}" srcOrd="0" destOrd="0" presId="urn:microsoft.com/office/officeart/2005/8/layout/hList1"/>
    <dgm:cxn modelId="{2F9B1B8C-43E7-4EE5-BBD2-AB19F4B91EF5}" type="presOf" srcId="{34F33D0F-69C1-451D-A368-25C967EC085E}" destId="{5DEEA01F-8A05-40AF-A90A-EB8AFB795069}" srcOrd="0" destOrd="0" presId="urn:microsoft.com/office/officeart/2005/8/layout/hList1"/>
    <dgm:cxn modelId="{2451C390-84FB-484F-B7B6-EC2C73D838DC}" type="presOf" srcId="{6C2BB7FE-3CD8-428D-8849-E681B53FD90F}" destId="{1F9EFE3A-097B-45D7-AABF-5672CFC1FE56}" srcOrd="0" destOrd="0" presId="urn:microsoft.com/office/officeart/2005/8/layout/hList1"/>
    <dgm:cxn modelId="{BF7C5894-188B-44CA-9736-9F89AFA5979F}" srcId="{5666A961-F9AA-4C44-9519-A576120DD16A}" destId="{61CBC809-C743-4EED-B6F5-ABE1AD8EF888}" srcOrd="3" destOrd="0" parTransId="{0E729075-087F-4A7E-B0E6-8DA9D628F290}" sibTransId="{5AF8E1FE-83DD-4ED7-8052-8EA71BF210BA}"/>
    <dgm:cxn modelId="{E60B4695-5114-4420-B914-E6E7618335B2}" type="presOf" srcId="{2043DC32-ED0A-42AF-AAAD-1195E45A342D}" destId="{E0665E37-23AE-40D2-A397-E19E42240E9A}" srcOrd="0" destOrd="0" presId="urn:microsoft.com/office/officeart/2005/8/layout/hList1"/>
    <dgm:cxn modelId="{4FD69C9D-1F90-4DBF-84E0-2533353CBC36}" srcId="{61CBC809-C743-4EED-B6F5-ABE1AD8EF888}" destId="{39562F48-3590-43CF-BAE2-6A7150CE4F83}" srcOrd="0" destOrd="0" parTransId="{D5BDF131-A76B-4D8F-9CFF-79EEF8414BF6}" sibTransId="{744C7E1B-CFCB-47B4-99B7-2769F9D6BB43}"/>
    <dgm:cxn modelId="{2EF98CA7-754C-4643-85B9-035C86D6A2F8}" type="presOf" srcId="{196A7946-8C55-429B-9773-BE24F60BC233}" destId="{834F54A0-FD04-4BDF-9ACB-9C802FAD2BF6}" srcOrd="0" destOrd="0" presId="urn:microsoft.com/office/officeart/2005/8/layout/hList1"/>
    <dgm:cxn modelId="{AAC0E0A8-C4F2-42D8-AA1B-6D2DD5939C03}" type="presOf" srcId="{E62E1B0D-331B-4A3E-B668-432D15089744}" destId="{D9A01FB8-4AF7-4E83-BA88-5F59A29D5183}" srcOrd="0" destOrd="0" presId="urn:microsoft.com/office/officeart/2005/8/layout/hList1"/>
    <dgm:cxn modelId="{223B3AB9-0B5A-404A-9F27-845BF0DA3587}" srcId="{831CF16D-952E-42F7-A26C-0B1EE25CFB0D}" destId="{196A7946-8C55-429B-9773-BE24F60BC233}" srcOrd="0" destOrd="0" parTransId="{44F3CDE9-335A-4285-8655-AD9258EB7C0D}" sibTransId="{6971752E-F100-4064-BED5-9C9BCD170EE9}"/>
    <dgm:cxn modelId="{42A7ACCA-33D8-41B4-95F8-1119D77B36BE}" type="presOf" srcId="{61CBC809-C743-4EED-B6F5-ABE1AD8EF888}" destId="{EE34FFAF-42D8-4627-8EEE-B10BA5D89E51}" srcOrd="0" destOrd="0" presId="urn:microsoft.com/office/officeart/2005/8/layout/hList1"/>
    <dgm:cxn modelId="{48DE44D2-26C0-4C7D-AE52-8879316C9FE1}" srcId="{5666A961-F9AA-4C44-9519-A576120DD16A}" destId="{3C00ACD8-1BBB-4E00-84D9-5F9FC4712504}" srcOrd="1" destOrd="0" parTransId="{4253E397-B4D1-457A-B606-A8E9FAD20B83}" sibTransId="{A521B2AF-0C9E-42AF-B431-43172F5A90BA}"/>
    <dgm:cxn modelId="{1E01D7DA-0C97-4A0C-A6E7-D80B527230BC}" type="presOf" srcId="{831CF16D-952E-42F7-A26C-0B1EE25CFB0D}" destId="{397E770C-880D-4E13-A84C-DE488BF80291}" srcOrd="0" destOrd="0" presId="urn:microsoft.com/office/officeart/2005/8/layout/hList1"/>
    <dgm:cxn modelId="{BFCFE2DC-03CC-4A36-A66F-DA1F01906EFB}" type="presOf" srcId="{3C00ACD8-1BBB-4E00-84D9-5F9FC4712504}" destId="{910E77C3-E6DE-41B4-A558-381AF58821A1}" srcOrd="0" destOrd="0" presId="urn:microsoft.com/office/officeart/2005/8/layout/hList1"/>
    <dgm:cxn modelId="{A93195E2-E2F0-4C77-AE64-FB7C833389AC}" type="presOf" srcId="{280CAD5F-718E-4A79-A299-B32B92448FFA}" destId="{FF012B84-7960-4A68-8274-3F518C00058D}" srcOrd="0" destOrd="0" presId="urn:microsoft.com/office/officeart/2005/8/layout/hList1"/>
    <dgm:cxn modelId="{BC0596E6-1094-4703-91DB-1F7D68D8AA6E}" srcId="{5666A961-F9AA-4C44-9519-A576120DD16A}" destId="{831CF16D-952E-42F7-A26C-0B1EE25CFB0D}" srcOrd="5" destOrd="0" parTransId="{C19157D9-C469-493C-8E13-1D658828C337}" sibTransId="{3D8E7C0F-CCA8-4379-B50D-4E63FBDA8D6F}"/>
    <dgm:cxn modelId="{0640F6E8-E643-4981-8A61-0DDCF5AED367}" srcId="{2F2A9DF4-109E-4755-AB2F-2F5A2BA4FF3A}" destId="{2043DC32-ED0A-42AF-AAAD-1195E45A342D}" srcOrd="0" destOrd="0" parTransId="{5D73A774-D97B-4FBF-B229-74B9B95D70AD}" sibTransId="{134FA890-21F7-4FD1-96BD-94CE83800449}"/>
    <dgm:cxn modelId="{57533DF1-B1BB-49A7-A1C7-1EB513CB5C0F}" type="presParOf" srcId="{162D0C99-CA2E-4FF6-AFED-713DEC875FD9}" destId="{49A4484D-CFC6-4DB7-B627-864BBA84C704}" srcOrd="0" destOrd="0" presId="urn:microsoft.com/office/officeart/2005/8/layout/hList1"/>
    <dgm:cxn modelId="{D263286C-8F9D-4B0B-B8D8-1A03B2FB39C6}" type="presParOf" srcId="{49A4484D-CFC6-4DB7-B627-864BBA84C704}" destId="{55FE0BA5-CDDE-4AD9-BDFA-CD96985A594F}" srcOrd="0" destOrd="0" presId="urn:microsoft.com/office/officeart/2005/8/layout/hList1"/>
    <dgm:cxn modelId="{573EF753-5144-4893-8A39-DB516AC61573}" type="presParOf" srcId="{49A4484D-CFC6-4DB7-B627-864BBA84C704}" destId="{E0665E37-23AE-40D2-A397-E19E42240E9A}" srcOrd="1" destOrd="0" presId="urn:microsoft.com/office/officeart/2005/8/layout/hList1"/>
    <dgm:cxn modelId="{14B82388-9373-42B3-BF25-DE56C72A9FAA}" type="presParOf" srcId="{162D0C99-CA2E-4FF6-AFED-713DEC875FD9}" destId="{49901105-BA97-4EEE-9F52-4E452B6418AE}" srcOrd="1" destOrd="0" presId="urn:microsoft.com/office/officeart/2005/8/layout/hList1"/>
    <dgm:cxn modelId="{EA140533-824E-48BA-B669-A157C22C4688}" type="presParOf" srcId="{162D0C99-CA2E-4FF6-AFED-713DEC875FD9}" destId="{3E1A4ABC-8E62-4C64-BB02-D10A9E1375A0}" srcOrd="2" destOrd="0" presId="urn:microsoft.com/office/officeart/2005/8/layout/hList1"/>
    <dgm:cxn modelId="{35AFCFC4-DD5C-4A80-8A5C-CBC08B9F7B92}" type="presParOf" srcId="{3E1A4ABC-8E62-4C64-BB02-D10A9E1375A0}" destId="{910E77C3-E6DE-41B4-A558-381AF58821A1}" srcOrd="0" destOrd="0" presId="urn:microsoft.com/office/officeart/2005/8/layout/hList1"/>
    <dgm:cxn modelId="{8F372A64-11A0-4953-86BE-C7A703FBA4BF}" type="presParOf" srcId="{3E1A4ABC-8E62-4C64-BB02-D10A9E1375A0}" destId="{7802726E-F83F-41A6-8C91-56A92C47076F}" srcOrd="1" destOrd="0" presId="urn:microsoft.com/office/officeart/2005/8/layout/hList1"/>
    <dgm:cxn modelId="{BDA2EEAF-1771-449C-992B-B20289323BA6}" type="presParOf" srcId="{162D0C99-CA2E-4FF6-AFED-713DEC875FD9}" destId="{1825FE32-2420-4399-94AF-25DC9284B59E}" srcOrd="3" destOrd="0" presId="urn:microsoft.com/office/officeart/2005/8/layout/hList1"/>
    <dgm:cxn modelId="{BCD63610-4FFD-4BB6-B523-AD2A079724B0}" type="presParOf" srcId="{162D0C99-CA2E-4FF6-AFED-713DEC875FD9}" destId="{3439DDEF-55D0-4CAA-AD05-3850A9C8E855}" srcOrd="4" destOrd="0" presId="urn:microsoft.com/office/officeart/2005/8/layout/hList1"/>
    <dgm:cxn modelId="{B40DD139-15AC-4F1F-A3F4-824DEED07D8D}" type="presParOf" srcId="{3439DDEF-55D0-4CAA-AD05-3850A9C8E855}" destId="{1F9EFE3A-097B-45D7-AABF-5672CFC1FE56}" srcOrd="0" destOrd="0" presId="urn:microsoft.com/office/officeart/2005/8/layout/hList1"/>
    <dgm:cxn modelId="{834910E4-76F8-4457-888E-3B67AC701228}" type="presParOf" srcId="{3439DDEF-55D0-4CAA-AD05-3850A9C8E855}" destId="{FF012B84-7960-4A68-8274-3F518C00058D}" srcOrd="1" destOrd="0" presId="urn:microsoft.com/office/officeart/2005/8/layout/hList1"/>
    <dgm:cxn modelId="{92EA7555-A32C-43A6-BA9C-F2074B53C609}" type="presParOf" srcId="{162D0C99-CA2E-4FF6-AFED-713DEC875FD9}" destId="{61EFC80E-B28B-4FF3-A417-6786394B039B}" srcOrd="5" destOrd="0" presId="urn:microsoft.com/office/officeart/2005/8/layout/hList1"/>
    <dgm:cxn modelId="{9831FCC8-0538-4CEF-8536-5FED81BF3C0F}" type="presParOf" srcId="{162D0C99-CA2E-4FF6-AFED-713DEC875FD9}" destId="{1C7CDDAF-0A9B-4E02-B1C8-82406104A0A5}" srcOrd="6" destOrd="0" presId="urn:microsoft.com/office/officeart/2005/8/layout/hList1"/>
    <dgm:cxn modelId="{F1EFA7E2-DC95-4CEE-BF18-C435014B7DFE}" type="presParOf" srcId="{1C7CDDAF-0A9B-4E02-B1C8-82406104A0A5}" destId="{EE34FFAF-42D8-4627-8EEE-B10BA5D89E51}" srcOrd="0" destOrd="0" presId="urn:microsoft.com/office/officeart/2005/8/layout/hList1"/>
    <dgm:cxn modelId="{0C73BBB9-6E37-41BA-B8F4-1594E7A8D1A1}" type="presParOf" srcId="{1C7CDDAF-0A9B-4E02-B1C8-82406104A0A5}" destId="{4CE46136-EDE8-464D-9D35-5C697148F200}" srcOrd="1" destOrd="0" presId="urn:microsoft.com/office/officeart/2005/8/layout/hList1"/>
    <dgm:cxn modelId="{A9133D4F-BEBA-4FF6-936C-97DA265D0507}" type="presParOf" srcId="{162D0C99-CA2E-4FF6-AFED-713DEC875FD9}" destId="{59583F90-210B-4753-84C0-F1D1E054F04A}" srcOrd="7" destOrd="0" presId="urn:microsoft.com/office/officeart/2005/8/layout/hList1"/>
    <dgm:cxn modelId="{84CFA231-5F7F-42CD-B97F-D09490344ED9}" type="presParOf" srcId="{162D0C99-CA2E-4FF6-AFED-713DEC875FD9}" destId="{4AAD5E0C-2283-4085-B829-2FEC9C11898D}" srcOrd="8" destOrd="0" presId="urn:microsoft.com/office/officeart/2005/8/layout/hList1"/>
    <dgm:cxn modelId="{8C5D6645-ECB9-4058-8A43-E22CF6C9080F}" type="presParOf" srcId="{4AAD5E0C-2283-4085-B829-2FEC9C11898D}" destId="{D9A01FB8-4AF7-4E83-BA88-5F59A29D5183}" srcOrd="0" destOrd="0" presId="urn:microsoft.com/office/officeart/2005/8/layout/hList1"/>
    <dgm:cxn modelId="{1CFEF242-8241-430F-8C05-65E66244E87A}" type="presParOf" srcId="{4AAD5E0C-2283-4085-B829-2FEC9C11898D}" destId="{5DEEA01F-8A05-40AF-A90A-EB8AFB795069}" srcOrd="1" destOrd="0" presId="urn:microsoft.com/office/officeart/2005/8/layout/hList1"/>
    <dgm:cxn modelId="{22056F41-77C4-4C8F-8C6B-D46BE4782E8D}" type="presParOf" srcId="{162D0C99-CA2E-4FF6-AFED-713DEC875FD9}" destId="{C134D025-6463-4C66-8FEF-3748D8F19610}" srcOrd="9" destOrd="0" presId="urn:microsoft.com/office/officeart/2005/8/layout/hList1"/>
    <dgm:cxn modelId="{144F6FCB-D1C0-4274-9030-00EAB169B1A8}" type="presParOf" srcId="{162D0C99-CA2E-4FF6-AFED-713DEC875FD9}" destId="{596A06F9-BECE-422E-B1F2-C766B32B60E9}" srcOrd="10" destOrd="0" presId="urn:microsoft.com/office/officeart/2005/8/layout/hList1"/>
    <dgm:cxn modelId="{6D470CB7-A563-41E6-BE01-58CC52963420}" type="presParOf" srcId="{596A06F9-BECE-422E-B1F2-C766B32B60E9}" destId="{397E770C-880D-4E13-A84C-DE488BF80291}" srcOrd="0" destOrd="0" presId="urn:microsoft.com/office/officeart/2005/8/layout/hList1"/>
    <dgm:cxn modelId="{8BF6A8E2-1403-4C9F-B37C-7B63832F4FDE}" type="presParOf" srcId="{596A06F9-BECE-422E-B1F2-C766B32B60E9}" destId="{834F54A0-FD04-4BDF-9ACB-9C802FAD2B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5BF61-E849-45FB-89D1-805C4C63D17E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1C864-33B5-4B1F-A9EF-9F91F3B76B66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Lead</a:t>
          </a:r>
        </a:p>
      </dgm:t>
    </dgm:pt>
    <dgm:pt modelId="{AEE08471-2723-4B16-A410-89260065FF2D}" type="parTrans" cxnId="{10FE6CAA-DD73-4B68-9A43-2B65FAA7C735}">
      <dgm:prSet/>
      <dgm:spPr/>
      <dgm:t>
        <a:bodyPr/>
        <a:lstStyle/>
        <a:p>
          <a:endParaRPr lang="en-US"/>
        </a:p>
      </dgm:t>
    </dgm:pt>
    <dgm:pt modelId="{9E69FE27-24B8-436B-9572-03DDC8931855}" type="sibTrans" cxnId="{10FE6CAA-DD73-4B68-9A43-2B65FAA7C735}">
      <dgm:prSet/>
      <dgm:spPr/>
      <dgm:t>
        <a:bodyPr/>
        <a:lstStyle/>
        <a:p>
          <a:endParaRPr lang="en-US"/>
        </a:p>
      </dgm:t>
    </dgm:pt>
    <dgm:pt modelId="{33F6B121-9BF1-444D-A7EE-4DD447103AEA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Lead by creating community plans for each subpopulation for each county</a:t>
          </a:r>
        </a:p>
      </dgm:t>
    </dgm:pt>
    <dgm:pt modelId="{CFBCBAF9-5735-471C-AA94-2455490E1009}" type="parTrans" cxnId="{E82F65A8-248E-44F3-98A8-985515DE2C35}">
      <dgm:prSet/>
      <dgm:spPr/>
      <dgm:t>
        <a:bodyPr/>
        <a:lstStyle/>
        <a:p>
          <a:endParaRPr lang="en-US"/>
        </a:p>
      </dgm:t>
    </dgm:pt>
    <dgm:pt modelId="{49F1FA10-3333-44B2-B6B0-F12F032A790D}" type="sibTrans" cxnId="{E82F65A8-248E-44F3-98A8-985515DE2C35}">
      <dgm:prSet/>
      <dgm:spPr/>
      <dgm:t>
        <a:bodyPr/>
        <a:lstStyle/>
        <a:p>
          <a:endParaRPr lang="en-US"/>
        </a:p>
      </dgm:t>
    </dgm:pt>
    <dgm:pt modelId="{BDF5674D-CBCB-4AD6-B1EA-EE735BC0CF72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Apply</a:t>
          </a:r>
        </a:p>
      </dgm:t>
    </dgm:pt>
    <dgm:pt modelId="{0518175F-B089-4655-997B-A30ADD2A1CEC}" type="parTrans" cxnId="{2A94DCAB-A451-4AE1-BA89-87D6A3240675}">
      <dgm:prSet/>
      <dgm:spPr/>
      <dgm:t>
        <a:bodyPr/>
        <a:lstStyle/>
        <a:p>
          <a:endParaRPr lang="en-US"/>
        </a:p>
      </dgm:t>
    </dgm:pt>
    <dgm:pt modelId="{E6F88597-0A0D-4E0E-9CF6-9BFCD87FF3D8}" type="sibTrans" cxnId="{2A94DCAB-A451-4AE1-BA89-87D6A3240675}">
      <dgm:prSet/>
      <dgm:spPr/>
      <dgm:t>
        <a:bodyPr/>
        <a:lstStyle/>
        <a:p>
          <a:endParaRPr lang="en-US"/>
        </a:p>
      </dgm:t>
    </dgm:pt>
    <dgm:pt modelId="{89CE83FA-59C5-4218-9140-8D93600DD59E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Apply for the Youth Homelessness Demonstration Project grant to increase supportive housing for people experiencing chronic homelessness</a:t>
          </a:r>
        </a:p>
      </dgm:t>
    </dgm:pt>
    <dgm:pt modelId="{A03A6A13-FD39-4F91-866C-910176DF154A}" type="parTrans" cxnId="{D2F972BF-6BC6-4A0F-9ADD-82240297D147}">
      <dgm:prSet/>
      <dgm:spPr/>
      <dgm:t>
        <a:bodyPr/>
        <a:lstStyle/>
        <a:p>
          <a:endParaRPr lang="en-US"/>
        </a:p>
      </dgm:t>
    </dgm:pt>
    <dgm:pt modelId="{444F093C-68D0-4CC9-98F0-973820B7D061}" type="sibTrans" cxnId="{D2F972BF-6BC6-4A0F-9ADD-82240297D147}">
      <dgm:prSet/>
      <dgm:spPr/>
      <dgm:t>
        <a:bodyPr/>
        <a:lstStyle/>
        <a:p>
          <a:endParaRPr lang="en-US"/>
        </a:p>
      </dgm:t>
    </dgm:pt>
    <dgm:pt modelId="{16CC5C33-ACDC-4074-AB7C-15D9A525648F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Build</a:t>
          </a:r>
        </a:p>
      </dgm:t>
    </dgm:pt>
    <dgm:pt modelId="{3BBB6956-6333-4BBB-9FC2-143D0D4A5FA3}" type="parTrans" cxnId="{B8EC6801-1C48-48F1-8A65-1C2C446B1A41}">
      <dgm:prSet/>
      <dgm:spPr/>
      <dgm:t>
        <a:bodyPr/>
        <a:lstStyle/>
        <a:p>
          <a:endParaRPr lang="en-US"/>
        </a:p>
      </dgm:t>
    </dgm:pt>
    <dgm:pt modelId="{79E18A73-6879-4F46-84A2-D17B2A18055B}" type="sibTrans" cxnId="{B8EC6801-1C48-48F1-8A65-1C2C446B1A41}">
      <dgm:prSet/>
      <dgm:spPr/>
      <dgm:t>
        <a:bodyPr/>
        <a:lstStyle/>
        <a:p>
          <a:endParaRPr lang="en-US"/>
        </a:p>
      </dgm:t>
    </dgm:pt>
    <dgm:pt modelId="{D42A1A9E-4DDC-488E-8A20-09B774CE9172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/>
            <a:t>Build RRH capacity in rural communities</a:t>
          </a:r>
        </a:p>
      </dgm:t>
    </dgm:pt>
    <dgm:pt modelId="{571A58E7-E351-474B-9563-18A795BC4732}" type="parTrans" cxnId="{06F52D2A-6BF2-4848-9DB1-FA3F0324846F}">
      <dgm:prSet/>
      <dgm:spPr/>
      <dgm:t>
        <a:bodyPr/>
        <a:lstStyle/>
        <a:p>
          <a:endParaRPr lang="en-US"/>
        </a:p>
      </dgm:t>
    </dgm:pt>
    <dgm:pt modelId="{899D88AE-EF76-4063-8836-C93CCBAEF0AA}" type="sibTrans" cxnId="{06F52D2A-6BF2-4848-9DB1-FA3F0324846F}">
      <dgm:prSet/>
      <dgm:spPr/>
      <dgm:t>
        <a:bodyPr/>
        <a:lstStyle/>
        <a:p>
          <a:endParaRPr lang="en-US"/>
        </a:p>
      </dgm:t>
    </dgm:pt>
    <dgm:pt modelId="{47E818F3-3EAC-4723-B9A2-1ECD278C842B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Create</a:t>
          </a:r>
        </a:p>
      </dgm:t>
    </dgm:pt>
    <dgm:pt modelId="{DF2B2F8E-0100-4C75-B8DF-DB3D5C45E44F}" type="parTrans" cxnId="{68317DBC-A115-44F1-9F03-080D823B3169}">
      <dgm:prSet/>
      <dgm:spPr/>
      <dgm:t>
        <a:bodyPr/>
        <a:lstStyle/>
        <a:p>
          <a:endParaRPr lang="en-US"/>
        </a:p>
      </dgm:t>
    </dgm:pt>
    <dgm:pt modelId="{03E70F55-7B5A-42E3-A40D-138B382B6DA4}" type="sibTrans" cxnId="{68317DBC-A115-44F1-9F03-080D823B3169}">
      <dgm:prSet/>
      <dgm:spPr/>
      <dgm:t>
        <a:bodyPr/>
        <a:lstStyle/>
        <a:p>
          <a:endParaRPr lang="en-US"/>
        </a:p>
      </dgm:t>
    </dgm:pt>
    <dgm:pt modelId="{79955DA2-2B5B-4874-BE6B-5B3270DC8308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Create new housing options for our most vulnerable people with a variety of needs</a:t>
          </a:r>
        </a:p>
      </dgm:t>
    </dgm:pt>
    <dgm:pt modelId="{1E66429A-1F1F-4E1E-B8A5-6A2242C31D3D}" type="parTrans" cxnId="{81B09876-2B82-4156-A288-49355BA394E0}">
      <dgm:prSet/>
      <dgm:spPr/>
      <dgm:t>
        <a:bodyPr/>
        <a:lstStyle/>
        <a:p>
          <a:endParaRPr lang="en-US"/>
        </a:p>
      </dgm:t>
    </dgm:pt>
    <dgm:pt modelId="{A027FDB8-3F2A-4E6A-887A-1CD078AE0CAC}" type="sibTrans" cxnId="{81B09876-2B82-4156-A288-49355BA394E0}">
      <dgm:prSet/>
      <dgm:spPr/>
      <dgm:t>
        <a:bodyPr/>
        <a:lstStyle/>
        <a:p>
          <a:endParaRPr lang="en-US"/>
        </a:p>
      </dgm:t>
    </dgm:pt>
    <dgm:pt modelId="{4616CBE1-4099-4A97-9210-7291BAE4AD02}" type="pres">
      <dgm:prSet presAssocID="{9A65BF61-E849-45FB-89D1-805C4C63D17E}" presName="Name0" presStyleCnt="0">
        <dgm:presLayoutVars>
          <dgm:dir/>
          <dgm:animLvl val="lvl"/>
          <dgm:resizeHandles val="exact"/>
        </dgm:presLayoutVars>
      </dgm:prSet>
      <dgm:spPr/>
    </dgm:pt>
    <dgm:pt modelId="{7D2E06C8-C310-4046-8CD9-E7A78A9AA6FA}" type="pres">
      <dgm:prSet presAssocID="{7BC1C864-33B5-4B1F-A9EF-9F91F3B76B66}" presName="composite" presStyleCnt="0"/>
      <dgm:spPr/>
    </dgm:pt>
    <dgm:pt modelId="{C9A71210-364C-4A19-8527-CF4B4E11D243}" type="pres">
      <dgm:prSet presAssocID="{7BC1C864-33B5-4B1F-A9EF-9F91F3B76B66}" presName="parTx" presStyleLbl="alignNode1" presStyleIdx="0" presStyleCnt="4">
        <dgm:presLayoutVars>
          <dgm:chMax val="0"/>
          <dgm:chPref val="0"/>
        </dgm:presLayoutVars>
      </dgm:prSet>
      <dgm:spPr/>
    </dgm:pt>
    <dgm:pt modelId="{F49A4D59-1345-429D-ACE6-115C8E7F6FEF}" type="pres">
      <dgm:prSet presAssocID="{7BC1C864-33B5-4B1F-A9EF-9F91F3B76B66}" presName="desTx" presStyleLbl="alignAccFollowNode1" presStyleIdx="0" presStyleCnt="4">
        <dgm:presLayoutVars/>
      </dgm:prSet>
      <dgm:spPr/>
    </dgm:pt>
    <dgm:pt modelId="{D088A937-2D90-4D34-BD7E-80741826C7AF}" type="pres">
      <dgm:prSet presAssocID="{9E69FE27-24B8-436B-9572-03DDC8931855}" presName="space" presStyleCnt="0"/>
      <dgm:spPr/>
    </dgm:pt>
    <dgm:pt modelId="{88370D4C-98B4-4928-AE67-9D01B18E1DDD}" type="pres">
      <dgm:prSet presAssocID="{BDF5674D-CBCB-4AD6-B1EA-EE735BC0CF72}" presName="composite" presStyleCnt="0"/>
      <dgm:spPr/>
    </dgm:pt>
    <dgm:pt modelId="{B19A139C-FC4E-481F-93BA-AF4A7B643677}" type="pres">
      <dgm:prSet presAssocID="{BDF5674D-CBCB-4AD6-B1EA-EE735BC0CF72}" presName="parTx" presStyleLbl="alignNode1" presStyleIdx="1" presStyleCnt="4">
        <dgm:presLayoutVars>
          <dgm:chMax val="0"/>
          <dgm:chPref val="0"/>
        </dgm:presLayoutVars>
      </dgm:prSet>
      <dgm:spPr/>
    </dgm:pt>
    <dgm:pt modelId="{2A91F591-8B83-4B00-9084-BCD02297BF42}" type="pres">
      <dgm:prSet presAssocID="{BDF5674D-CBCB-4AD6-B1EA-EE735BC0CF72}" presName="desTx" presStyleLbl="alignAccFollowNode1" presStyleIdx="1" presStyleCnt="4">
        <dgm:presLayoutVars/>
      </dgm:prSet>
      <dgm:spPr/>
    </dgm:pt>
    <dgm:pt modelId="{A6B5A7CB-69D4-40D1-8A51-81441E516FE8}" type="pres">
      <dgm:prSet presAssocID="{E6F88597-0A0D-4E0E-9CF6-9BFCD87FF3D8}" presName="space" presStyleCnt="0"/>
      <dgm:spPr/>
    </dgm:pt>
    <dgm:pt modelId="{70EE649C-3444-46BB-BEBC-998330436163}" type="pres">
      <dgm:prSet presAssocID="{16CC5C33-ACDC-4074-AB7C-15D9A525648F}" presName="composite" presStyleCnt="0"/>
      <dgm:spPr/>
    </dgm:pt>
    <dgm:pt modelId="{85DA2EB1-F9C5-44A5-ADD9-AD58826EAF6B}" type="pres">
      <dgm:prSet presAssocID="{16CC5C33-ACDC-4074-AB7C-15D9A525648F}" presName="parTx" presStyleLbl="alignNode1" presStyleIdx="2" presStyleCnt="4">
        <dgm:presLayoutVars>
          <dgm:chMax val="0"/>
          <dgm:chPref val="0"/>
        </dgm:presLayoutVars>
      </dgm:prSet>
      <dgm:spPr/>
    </dgm:pt>
    <dgm:pt modelId="{36F636FA-A511-4547-8C8C-81CD50842F07}" type="pres">
      <dgm:prSet presAssocID="{16CC5C33-ACDC-4074-AB7C-15D9A525648F}" presName="desTx" presStyleLbl="alignAccFollowNode1" presStyleIdx="2" presStyleCnt="4">
        <dgm:presLayoutVars/>
      </dgm:prSet>
      <dgm:spPr/>
    </dgm:pt>
    <dgm:pt modelId="{229547A9-4871-486D-9CBB-E59FD57E87CF}" type="pres">
      <dgm:prSet presAssocID="{79E18A73-6879-4F46-84A2-D17B2A18055B}" presName="space" presStyleCnt="0"/>
      <dgm:spPr/>
    </dgm:pt>
    <dgm:pt modelId="{F55DF597-B0D1-4140-B4F8-347EFBDFEF61}" type="pres">
      <dgm:prSet presAssocID="{47E818F3-3EAC-4723-B9A2-1ECD278C842B}" presName="composite" presStyleCnt="0"/>
      <dgm:spPr/>
    </dgm:pt>
    <dgm:pt modelId="{B6B7ECB5-D27C-4C2A-AE45-B6B9703568C4}" type="pres">
      <dgm:prSet presAssocID="{47E818F3-3EAC-4723-B9A2-1ECD278C842B}" presName="parTx" presStyleLbl="alignNode1" presStyleIdx="3" presStyleCnt="4">
        <dgm:presLayoutVars>
          <dgm:chMax val="0"/>
          <dgm:chPref val="0"/>
        </dgm:presLayoutVars>
      </dgm:prSet>
      <dgm:spPr/>
    </dgm:pt>
    <dgm:pt modelId="{6D5BF295-F810-48DA-B93B-BFC028C2E89B}" type="pres">
      <dgm:prSet presAssocID="{47E818F3-3EAC-4723-B9A2-1ECD278C842B}" presName="desTx" presStyleLbl="alignAccFollowNode1" presStyleIdx="3" presStyleCnt="4">
        <dgm:presLayoutVars/>
      </dgm:prSet>
      <dgm:spPr/>
    </dgm:pt>
  </dgm:ptLst>
  <dgm:cxnLst>
    <dgm:cxn modelId="{B8EC6801-1C48-48F1-8A65-1C2C446B1A41}" srcId="{9A65BF61-E849-45FB-89D1-805C4C63D17E}" destId="{16CC5C33-ACDC-4074-AB7C-15D9A525648F}" srcOrd="2" destOrd="0" parTransId="{3BBB6956-6333-4BBB-9FC2-143D0D4A5FA3}" sibTransId="{79E18A73-6879-4F46-84A2-D17B2A18055B}"/>
    <dgm:cxn modelId="{C5A96C16-C04C-4642-B4F0-CA121B076DBD}" type="presOf" srcId="{79955DA2-2B5B-4874-BE6B-5B3270DC8308}" destId="{6D5BF295-F810-48DA-B93B-BFC028C2E89B}" srcOrd="0" destOrd="0" presId="urn:microsoft.com/office/officeart/2016/7/layout/HorizontalActionList"/>
    <dgm:cxn modelId="{06F52D2A-6BF2-4848-9DB1-FA3F0324846F}" srcId="{16CC5C33-ACDC-4074-AB7C-15D9A525648F}" destId="{D42A1A9E-4DDC-488E-8A20-09B774CE9172}" srcOrd="0" destOrd="0" parTransId="{571A58E7-E351-474B-9563-18A795BC4732}" sibTransId="{899D88AE-EF76-4063-8836-C93CCBAEF0AA}"/>
    <dgm:cxn modelId="{40E28731-FD63-45B7-8977-3FD3B34BF95E}" type="presOf" srcId="{7BC1C864-33B5-4B1F-A9EF-9F91F3B76B66}" destId="{C9A71210-364C-4A19-8527-CF4B4E11D243}" srcOrd="0" destOrd="0" presId="urn:microsoft.com/office/officeart/2016/7/layout/HorizontalActionList"/>
    <dgm:cxn modelId="{61D5AF35-2B8A-4E11-8681-70BA820CAA3A}" type="presOf" srcId="{9A65BF61-E849-45FB-89D1-805C4C63D17E}" destId="{4616CBE1-4099-4A97-9210-7291BAE4AD02}" srcOrd="0" destOrd="0" presId="urn:microsoft.com/office/officeart/2016/7/layout/HorizontalActionList"/>
    <dgm:cxn modelId="{AAE2DA35-B05B-4268-8AA2-B59DD04DA5F8}" type="presOf" srcId="{33F6B121-9BF1-444D-A7EE-4DD447103AEA}" destId="{F49A4D59-1345-429D-ACE6-115C8E7F6FEF}" srcOrd="0" destOrd="0" presId="urn:microsoft.com/office/officeart/2016/7/layout/HorizontalActionList"/>
    <dgm:cxn modelId="{81B09876-2B82-4156-A288-49355BA394E0}" srcId="{47E818F3-3EAC-4723-B9A2-1ECD278C842B}" destId="{79955DA2-2B5B-4874-BE6B-5B3270DC8308}" srcOrd="0" destOrd="0" parTransId="{1E66429A-1F1F-4E1E-B8A5-6A2242C31D3D}" sibTransId="{A027FDB8-3F2A-4E6A-887A-1CD078AE0CAC}"/>
    <dgm:cxn modelId="{CA160387-9303-4EDC-9167-D88B61A5FC51}" type="presOf" srcId="{47E818F3-3EAC-4723-B9A2-1ECD278C842B}" destId="{B6B7ECB5-D27C-4C2A-AE45-B6B9703568C4}" srcOrd="0" destOrd="0" presId="urn:microsoft.com/office/officeart/2016/7/layout/HorizontalActionList"/>
    <dgm:cxn modelId="{A9359B8E-A26E-4399-825A-3E24A54CC5D4}" type="presOf" srcId="{16CC5C33-ACDC-4074-AB7C-15D9A525648F}" destId="{85DA2EB1-F9C5-44A5-ADD9-AD58826EAF6B}" srcOrd="0" destOrd="0" presId="urn:microsoft.com/office/officeart/2016/7/layout/HorizontalActionList"/>
    <dgm:cxn modelId="{8373A79C-DDA4-4F1D-BED0-178DEA699B7B}" type="presOf" srcId="{89CE83FA-59C5-4218-9140-8D93600DD59E}" destId="{2A91F591-8B83-4B00-9084-BCD02297BF42}" srcOrd="0" destOrd="0" presId="urn:microsoft.com/office/officeart/2016/7/layout/HorizontalActionList"/>
    <dgm:cxn modelId="{E82F65A8-248E-44F3-98A8-985515DE2C35}" srcId="{7BC1C864-33B5-4B1F-A9EF-9F91F3B76B66}" destId="{33F6B121-9BF1-444D-A7EE-4DD447103AEA}" srcOrd="0" destOrd="0" parTransId="{CFBCBAF9-5735-471C-AA94-2455490E1009}" sibTransId="{49F1FA10-3333-44B2-B6B0-F12F032A790D}"/>
    <dgm:cxn modelId="{10FE6CAA-DD73-4B68-9A43-2B65FAA7C735}" srcId="{9A65BF61-E849-45FB-89D1-805C4C63D17E}" destId="{7BC1C864-33B5-4B1F-A9EF-9F91F3B76B66}" srcOrd="0" destOrd="0" parTransId="{AEE08471-2723-4B16-A410-89260065FF2D}" sibTransId="{9E69FE27-24B8-436B-9572-03DDC8931855}"/>
    <dgm:cxn modelId="{2A94DCAB-A451-4AE1-BA89-87D6A3240675}" srcId="{9A65BF61-E849-45FB-89D1-805C4C63D17E}" destId="{BDF5674D-CBCB-4AD6-B1EA-EE735BC0CF72}" srcOrd="1" destOrd="0" parTransId="{0518175F-B089-4655-997B-A30ADD2A1CEC}" sibTransId="{E6F88597-0A0D-4E0E-9CF6-9BFCD87FF3D8}"/>
    <dgm:cxn modelId="{8D1E90AD-3B1F-4C22-8EE3-8DDA8419D3E7}" type="presOf" srcId="{BDF5674D-CBCB-4AD6-B1EA-EE735BC0CF72}" destId="{B19A139C-FC4E-481F-93BA-AF4A7B643677}" srcOrd="0" destOrd="0" presId="urn:microsoft.com/office/officeart/2016/7/layout/HorizontalActionList"/>
    <dgm:cxn modelId="{68317DBC-A115-44F1-9F03-080D823B3169}" srcId="{9A65BF61-E849-45FB-89D1-805C4C63D17E}" destId="{47E818F3-3EAC-4723-B9A2-1ECD278C842B}" srcOrd="3" destOrd="0" parTransId="{DF2B2F8E-0100-4C75-B8DF-DB3D5C45E44F}" sibTransId="{03E70F55-7B5A-42E3-A40D-138B382B6DA4}"/>
    <dgm:cxn modelId="{D2F972BF-6BC6-4A0F-9ADD-82240297D147}" srcId="{BDF5674D-CBCB-4AD6-B1EA-EE735BC0CF72}" destId="{89CE83FA-59C5-4218-9140-8D93600DD59E}" srcOrd="0" destOrd="0" parTransId="{A03A6A13-FD39-4F91-866C-910176DF154A}" sibTransId="{444F093C-68D0-4CC9-98F0-973820B7D061}"/>
    <dgm:cxn modelId="{866777DA-4200-49C2-B83E-15E95122B2B8}" type="presOf" srcId="{D42A1A9E-4DDC-488E-8A20-09B774CE9172}" destId="{36F636FA-A511-4547-8C8C-81CD50842F07}" srcOrd="0" destOrd="0" presId="urn:microsoft.com/office/officeart/2016/7/layout/HorizontalActionList"/>
    <dgm:cxn modelId="{5A9CBEBD-3FC7-427A-A418-824EE4FAFB54}" type="presParOf" srcId="{4616CBE1-4099-4A97-9210-7291BAE4AD02}" destId="{7D2E06C8-C310-4046-8CD9-E7A78A9AA6FA}" srcOrd="0" destOrd="0" presId="urn:microsoft.com/office/officeart/2016/7/layout/HorizontalActionList"/>
    <dgm:cxn modelId="{D0173260-8C19-47AC-9558-A8119B7DDCFC}" type="presParOf" srcId="{7D2E06C8-C310-4046-8CD9-E7A78A9AA6FA}" destId="{C9A71210-364C-4A19-8527-CF4B4E11D243}" srcOrd="0" destOrd="0" presId="urn:microsoft.com/office/officeart/2016/7/layout/HorizontalActionList"/>
    <dgm:cxn modelId="{43D02B9B-D119-476B-96A7-A74DA794E811}" type="presParOf" srcId="{7D2E06C8-C310-4046-8CD9-E7A78A9AA6FA}" destId="{F49A4D59-1345-429D-ACE6-115C8E7F6FEF}" srcOrd="1" destOrd="0" presId="urn:microsoft.com/office/officeart/2016/7/layout/HorizontalActionList"/>
    <dgm:cxn modelId="{37514C4F-681D-4C08-8D7C-86BC72382FDB}" type="presParOf" srcId="{4616CBE1-4099-4A97-9210-7291BAE4AD02}" destId="{D088A937-2D90-4D34-BD7E-80741826C7AF}" srcOrd="1" destOrd="0" presId="urn:microsoft.com/office/officeart/2016/7/layout/HorizontalActionList"/>
    <dgm:cxn modelId="{A1A88942-8CE4-4BD4-8393-A7C84117789E}" type="presParOf" srcId="{4616CBE1-4099-4A97-9210-7291BAE4AD02}" destId="{88370D4C-98B4-4928-AE67-9D01B18E1DDD}" srcOrd="2" destOrd="0" presId="urn:microsoft.com/office/officeart/2016/7/layout/HorizontalActionList"/>
    <dgm:cxn modelId="{53F9F175-97F5-4076-9CEB-9AB0309F78B5}" type="presParOf" srcId="{88370D4C-98B4-4928-AE67-9D01B18E1DDD}" destId="{B19A139C-FC4E-481F-93BA-AF4A7B643677}" srcOrd="0" destOrd="0" presId="urn:microsoft.com/office/officeart/2016/7/layout/HorizontalActionList"/>
    <dgm:cxn modelId="{5706733B-14BA-4F53-B013-9A53E23EF740}" type="presParOf" srcId="{88370D4C-98B4-4928-AE67-9D01B18E1DDD}" destId="{2A91F591-8B83-4B00-9084-BCD02297BF42}" srcOrd="1" destOrd="0" presId="urn:microsoft.com/office/officeart/2016/7/layout/HorizontalActionList"/>
    <dgm:cxn modelId="{274358FD-B39D-40F4-8610-EC25E7D028F0}" type="presParOf" srcId="{4616CBE1-4099-4A97-9210-7291BAE4AD02}" destId="{A6B5A7CB-69D4-40D1-8A51-81441E516FE8}" srcOrd="3" destOrd="0" presId="urn:microsoft.com/office/officeart/2016/7/layout/HorizontalActionList"/>
    <dgm:cxn modelId="{DB5E4857-2D4A-4A7A-9BF2-13FEA518EA1E}" type="presParOf" srcId="{4616CBE1-4099-4A97-9210-7291BAE4AD02}" destId="{70EE649C-3444-46BB-BEBC-998330436163}" srcOrd="4" destOrd="0" presId="urn:microsoft.com/office/officeart/2016/7/layout/HorizontalActionList"/>
    <dgm:cxn modelId="{DF3B9EDA-D165-4DC6-9645-28E77DCACBCE}" type="presParOf" srcId="{70EE649C-3444-46BB-BEBC-998330436163}" destId="{85DA2EB1-F9C5-44A5-ADD9-AD58826EAF6B}" srcOrd="0" destOrd="0" presId="urn:microsoft.com/office/officeart/2016/7/layout/HorizontalActionList"/>
    <dgm:cxn modelId="{BE4DC616-AA87-44E7-A0B0-616D8AE3CD8B}" type="presParOf" srcId="{70EE649C-3444-46BB-BEBC-998330436163}" destId="{36F636FA-A511-4547-8C8C-81CD50842F07}" srcOrd="1" destOrd="0" presId="urn:microsoft.com/office/officeart/2016/7/layout/HorizontalActionList"/>
    <dgm:cxn modelId="{885CF374-1B31-4B76-A810-BA9B459CDF03}" type="presParOf" srcId="{4616CBE1-4099-4A97-9210-7291BAE4AD02}" destId="{229547A9-4871-486D-9CBB-E59FD57E87CF}" srcOrd="5" destOrd="0" presId="urn:microsoft.com/office/officeart/2016/7/layout/HorizontalActionList"/>
    <dgm:cxn modelId="{EAED6386-AD9F-4308-B9C8-CDB18F0CE8D0}" type="presParOf" srcId="{4616CBE1-4099-4A97-9210-7291BAE4AD02}" destId="{F55DF597-B0D1-4140-B4F8-347EFBDFEF61}" srcOrd="6" destOrd="0" presId="urn:microsoft.com/office/officeart/2016/7/layout/HorizontalActionList"/>
    <dgm:cxn modelId="{2F048174-4E77-439D-B482-E35ED4519EF1}" type="presParOf" srcId="{F55DF597-B0D1-4140-B4F8-347EFBDFEF61}" destId="{B6B7ECB5-D27C-4C2A-AE45-B6B9703568C4}" srcOrd="0" destOrd="0" presId="urn:microsoft.com/office/officeart/2016/7/layout/HorizontalActionList"/>
    <dgm:cxn modelId="{C764FE30-C0A6-42AF-8A03-888BA80DDA0A}" type="presParOf" srcId="{F55DF597-B0D1-4140-B4F8-347EFBDFEF61}" destId="{6D5BF295-F810-48DA-B93B-BFC028C2E89B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45FF2-541F-40CA-B819-A46609BB71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C2C9B7-582C-47D8-9CCF-B5315AFD0E29}">
      <dgm:prSet/>
      <dgm:spPr/>
      <dgm:t>
        <a:bodyPr/>
        <a:lstStyle/>
        <a:p>
          <a:r>
            <a:rPr lang="en-US"/>
            <a:t>20,220 households or 50% of all low-income renters in the CoC are paying more than half of their income in rent</a:t>
          </a:r>
        </a:p>
      </dgm:t>
    </dgm:pt>
    <dgm:pt modelId="{56500627-B2D4-46E8-B167-394AD7866BC9}" type="parTrans" cxnId="{2C8F7407-2FCF-47B2-856C-4CE9D1999705}">
      <dgm:prSet/>
      <dgm:spPr/>
      <dgm:t>
        <a:bodyPr/>
        <a:lstStyle/>
        <a:p>
          <a:endParaRPr lang="en-US"/>
        </a:p>
      </dgm:t>
    </dgm:pt>
    <dgm:pt modelId="{24BC903E-7AFA-4A67-BF75-9259717D5F7F}" type="sibTrans" cxnId="{2C8F7407-2FCF-47B2-856C-4CE9D1999705}">
      <dgm:prSet/>
      <dgm:spPr/>
      <dgm:t>
        <a:bodyPr/>
        <a:lstStyle/>
        <a:p>
          <a:endParaRPr lang="en-US"/>
        </a:p>
      </dgm:t>
    </dgm:pt>
    <dgm:pt modelId="{1CCC2A30-DF5E-4D68-B335-950B3CF6E135}">
      <dgm:prSet/>
      <dgm:spPr/>
      <dgm:t>
        <a:bodyPr/>
        <a:lstStyle/>
        <a:p>
          <a:r>
            <a:rPr lang="en-US"/>
            <a:t>30,885 households or 75% of low-income renters have severe housing problems</a:t>
          </a:r>
        </a:p>
      </dgm:t>
    </dgm:pt>
    <dgm:pt modelId="{477F0139-7457-4F09-8D1E-9C9C014ECC1D}" type="parTrans" cxnId="{341E4B86-FD09-4121-BE37-4866770ED48C}">
      <dgm:prSet/>
      <dgm:spPr/>
      <dgm:t>
        <a:bodyPr/>
        <a:lstStyle/>
        <a:p>
          <a:endParaRPr lang="en-US"/>
        </a:p>
      </dgm:t>
    </dgm:pt>
    <dgm:pt modelId="{D02F524C-9595-4D0B-BCCC-4303B6C36084}" type="sibTrans" cxnId="{341E4B86-FD09-4121-BE37-4866770ED48C}">
      <dgm:prSet/>
      <dgm:spPr/>
      <dgm:t>
        <a:bodyPr/>
        <a:lstStyle/>
        <a:p>
          <a:endParaRPr lang="en-US"/>
        </a:p>
      </dgm:t>
    </dgm:pt>
    <dgm:pt modelId="{3A943B3E-9230-4AA6-84ED-C5BF86AAB4EE}" type="pres">
      <dgm:prSet presAssocID="{2DE45FF2-541F-40CA-B819-A46609BB71FE}" presName="linear" presStyleCnt="0">
        <dgm:presLayoutVars>
          <dgm:animLvl val="lvl"/>
          <dgm:resizeHandles val="exact"/>
        </dgm:presLayoutVars>
      </dgm:prSet>
      <dgm:spPr/>
    </dgm:pt>
    <dgm:pt modelId="{BE7674EE-2422-46F5-94BF-94DB2A285BA9}" type="pres">
      <dgm:prSet presAssocID="{E1C2C9B7-582C-47D8-9CCF-B5315AFD0E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5DA08D-594B-48B1-B6AD-2A96A9722F2B}" type="pres">
      <dgm:prSet presAssocID="{24BC903E-7AFA-4A67-BF75-9259717D5F7F}" presName="spacer" presStyleCnt="0"/>
      <dgm:spPr/>
    </dgm:pt>
    <dgm:pt modelId="{11CE7FC8-BC5A-4711-97D0-473FA931F2AB}" type="pres">
      <dgm:prSet presAssocID="{1CCC2A30-DF5E-4D68-B335-950B3CF6E13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8F7407-2FCF-47B2-856C-4CE9D1999705}" srcId="{2DE45FF2-541F-40CA-B819-A46609BB71FE}" destId="{E1C2C9B7-582C-47D8-9CCF-B5315AFD0E29}" srcOrd="0" destOrd="0" parTransId="{56500627-B2D4-46E8-B167-394AD7866BC9}" sibTransId="{24BC903E-7AFA-4A67-BF75-9259717D5F7F}"/>
    <dgm:cxn modelId="{03D01F4A-1864-4AC7-94A1-26CF20BC3E47}" type="presOf" srcId="{1CCC2A30-DF5E-4D68-B335-950B3CF6E135}" destId="{11CE7FC8-BC5A-4711-97D0-473FA931F2AB}" srcOrd="0" destOrd="0" presId="urn:microsoft.com/office/officeart/2005/8/layout/vList2"/>
    <dgm:cxn modelId="{341E4B86-FD09-4121-BE37-4866770ED48C}" srcId="{2DE45FF2-541F-40CA-B819-A46609BB71FE}" destId="{1CCC2A30-DF5E-4D68-B335-950B3CF6E135}" srcOrd="1" destOrd="0" parTransId="{477F0139-7457-4F09-8D1E-9C9C014ECC1D}" sibTransId="{D02F524C-9595-4D0B-BCCC-4303B6C36084}"/>
    <dgm:cxn modelId="{41AF7088-A892-4D56-9B7A-6B62F6349104}" type="presOf" srcId="{E1C2C9B7-582C-47D8-9CCF-B5315AFD0E29}" destId="{BE7674EE-2422-46F5-94BF-94DB2A285BA9}" srcOrd="0" destOrd="0" presId="urn:microsoft.com/office/officeart/2005/8/layout/vList2"/>
    <dgm:cxn modelId="{DFB68AD1-E119-4D5F-97C4-622E56D78FAF}" type="presOf" srcId="{2DE45FF2-541F-40CA-B819-A46609BB71FE}" destId="{3A943B3E-9230-4AA6-84ED-C5BF86AAB4EE}" srcOrd="0" destOrd="0" presId="urn:microsoft.com/office/officeart/2005/8/layout/vList2"/>
    <dgm:cxn modelId="{6EBC2BD0-02DC-4EDF-A597-9C6EF75E8B7E}" type="presParOf" srcId="{3A943B3E-9230-4AA6-84ED-C5BF86AAB4EE}" destId="{BE7674EE-2422-46F5-94BF-94DB2A285BA9}" srcOrd="0" destOrd="0" presId="urn:microsoft.com/office/officeart/2005/8/layout/vList2"/>
    <dgm:cxn modelId="{3C9B5D6F-C401-459D-93F4-CBE55639B5A3}" type="presParOf" srcId="{3A943B3E-9230-4AA6-84ED-C5BF86AAB4EE}" destId="{A05DA08D-594B-48B1-B6AD-2A96A9722F2B}" srcOrd="1" destOrd="0" presId="urn:microsoft.com/office/officeart/2005/8/layout/vList2"/>
    <dgm:cxn modelId="{B91E56F7-0316-4CAB-AC09-64847F913824}" type="presParOf" srcId="{3A943B3E-9230-4AA6-84ED-C5BF86AAB4EE}" destId="{11CE7FC8-BC5A-4711-97D0-473FA931F2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13BD4-C1B7-4F07-9F65-20116DA0B80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B6BC3A0-7347-4E04-B0C8-1C94DAD16B9B}">
      <dgm:prSet custT="1"/>
      <dgm:spPr/>
      <dgm:t>
        <a:bodyPr/>
        <a:lstStyle/>
        <a:p>
          <a:r>
            <a:rPr lang="en-US" sz="1600" dirty="0"/>
            <a:t>In 2016 , NYS committed to creating 20,000 units of supportive housing over next 15 years STATEWIDE – the  Empire State Supportive Housing Initiative (ESSHI)</a:t>
          </a:r>
        </a:p>
      </dgm:t>
    </dgm:pt>
    <dgm:pt modelId="{65F89134-32D2-4703-9D8B-1997938EC3A8}" type="parTrans" cxnId="{B623074A-FE3F-40B2-A6FC-4D8E8ABB1839}">
      <dgm:prSet/>
      <dgm:spPr/>
      <dgm:t>
        <a:bodyPr/>
        <a:lstStyle/>
        <a:p>
          <a:endParaRPr lang="en-US"/>
        </a:p>
      </dgm:t>
    </dgm:pt>
    <dgm:pt modelId="{7228F738-F38A-4B46-A067-387260E726B1}" type="sibTrans" cxnId="{B623074A-FE3F-40B2-A6FC-4D8E8ABB1839}">
      <dgm:prSet/>
      <dgm:spPr/>
      <dgm:t>
        <a:bodyPr/>
        <a:lstStyle/>
        <a:p>
          <a:endParaRPr lang="en-US"/>
        </a:p>
      </dgm:t>
    </dgm:pt>
    <dgm:pt modelId="{AEC11D88-4B49-492F-BB57-A146D8F116E3}">
      <dgm:prSet custT="1"/>
      <dgm:spPr/>
      <dgm:t>
        <a:bodyPr/>
        <a:lstStyle/>
        <a:p>
          <a:r>
            <a:rPr lang="en-US" sz="1600" dirty="0"/>
            <a:t>ESSHI was the first multi-year commitment to creating supportive housing outside NYC</a:t>
          </a:r>
        </a:p>
      </dgm:t>
    </dgm:pt>
    <dgm:pt modelId="{5CD36D07-EA5C-4318-85BB-E040C5232BD7}" type="parTrans" cxnId="{095CBD04-759B-4829-8486-6B2D515A8159}">
      <dgm:prSet/>
      <dgm:spPr/>
      <dgm:t>
        <a:bodyPr/>
        <a:lstStyle/>
        <a:p>
          <a:endParaRPr lang="en-US"/>
        </a:p>
      </dgm:t>
    </dgm:pt>
    <dgm:pt modelId="{6D93E224-20E6-4E6E-BE67-DA43C50E3737}" type="sibTrans" cxnId="{095CBD04-759B-4829-8486-6B2D515A8159}">
      <dgm:prSet/>
      <dgm:spPr/>
      <dgm:t>
        <a:bodyPr/>
        <a:lstStyle/>
        <a:p>
          <a:endParaRPr lang="en-US"/>
        </a:p>
      </dgm:t>
    </dgm:pt>
    <dgm:pt modelId="{6963088A-C55D-4E24-B62B-7E6C0F78F30F}">
      <dgm:prSet custT="1"/>
      <dgm:spPr/>
      <dgm:t>
        <a:bodyPr/>
        <a:lstStyle/>
        <a:p>
          <a:r>
            <a:rPr lang="en-US" sz="1600" dirty="0"/>
            <a:t>2016-2020: State funded first 5 years/6,000 units </a:t>
          </a:r>
        </a:p>
      </dgm:t>
    </dgm:pt>
    <dgm:pt modelId="{27F6F18C-7C45-496E-B4EC-A6B365D96739}" type="parTrans" cxnId="{353A2664-D5FB-40D6-B103-D7559ACF3362}">
      <dgm:prSet/>
      <dgm:spPr/>
      <dgm:t>
        <a:bodyPr/>
        <a:lstStyle/>
        <a:p>
          <a:endParaRPr lang="en-US"/>
        </a:p>
      </dgm:t>
    </dgm:pt>
    <dgm:pt modelId="{2BD149EF-8D7F-440D-80AE-EA109BDCA7C0}" type="sibTrans" cxnId="{353A2664-D5FB-40D6-B103-D7559ACF3362}">
      <dgm:prSet/>
      <dgm:spPr/>
      <dgm:t>
        <a:bodyPr/>
        <a:lstStyle/>
        <a:p>
          <a:endParaRPr lang="en-US"/>
        </a:p>
      </dgm:t>
    </dgm:pt>
    <dgm:pt modelId="{B903EDF1-0510-49C6-9067-90A5F9426075}">
      <dgm:prSet custT="1"/>
      <dgm:spPr/>
      <dgm:t>
        <a:bodyPr/>
        <a:lstStyle/>
        <a:p>
          <a:r>
            <a:rPr lang="en-US" sz="1600" dirty="0"/>
            <a:t>ESSHI has been extended- allowing the opportunity for more units to be developed in NYS </a:t>
          </a:r>
        </a:p>
      </dgm:t>
    </dgm:pt>
    <dgm:pt modelId="{7E8E4E72-9FA3-49FF-9E7F-CB7C1A2665EF}" type="parTrans" cxnId="{6B550CA0-EC3C-41C4-8400-D5DB64E12EB8}">
      <dgm:prSet/>
      <dgm:spPr/>
      <dgm:t>
        <a:bodyPr/>
        <a:lstStyle/>
        <a:p>
          <a:endParaRPr lang="en-US"/>
        </a:p>
      </dgm:t>
    </dgm:pt>
    <dgm:pt modelId="{A65F97EF-7B92-44B8-B707-F10CF77EF4AE}" type="sibTrans" cxnId="{6B550CA0-EC3C-41C4-8400-D5DB64E12EB8}">
      <dgm:prSet/>
      <dgm:spPr/>
      <dgm:t>
        <a:bodyPr/>
        <a:lstStyle/>
        <a:p>
          <a:endParaRPr lang="en-US"/>
        </a:p>
      </dgm:t>
    </dgm:pt>
    <dgm:pt modelId="{9989FE93-1098-46CA-A673-451416526CFB}" type="pres">
      <dgm:prSet presAssocID="{88413BD4-C1B7-4F07-9F65-20116DA0B806}" presName="root" presStyleCnt="0">
        <dgm:presLayoutVars>
          <dgm:dir/>
          <dgm:resizeHandles val="exact"/>
        </dgm:presLayoutVars>
      </dgm:prSet>
      <dgm:spPr/>
    </dgm:pt>
    <dgm:pt modelId="{7B2865B1-748E-4016-B711-8D0F09A4162E}" type="pres">
      <dgm:prSet presAssocID="{3B6BC3A0-7347-4E04-B0C8-1C94DAD16B9B}" presName="compNode" presStyleCnt="0"/>
      <dgm:spPr/>
    </dgm:pt>
    <dgm:pt modelId="{30D7F582-1023-402A-B3BD-4932F26517C4}" type="pres">
      <dgm:prSet presAssocID="{3B6BC3A0-7347-4E04-B0C8-1C94DAD16B9B}" presName="bgRect" presStyleLbl="bgShp" presStyleIdx="0" presStyleCnt="4"/>
      <dgm:spPr/>
    </dgm:pt>
    <dgm:pt modelId="{CC3F8DE8-1D6F-4DCD-83E6-16F41F34009B}" type="pres">
      <dgm:prSet presAssocID="{3B6BC3A0-7347-4E04-B0C8-1C94DAD16B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AA9B23F0-073A-493A-A4F2-B3655A7033D1}" type="pres">
      <dgm:prSet presAssocID="{3B6BC3A0-7347-4E04-B0C8-1C94DAD16B9B}" presName="spaceRect" presStyleCnt="0"/>
      <dgm:spPr/>
    </dgm:pt>
    <dgm:pt modelId="{F26B3C34-83A9-4259-B507-58815800B726}" type="pres">
      <dgm:prSet presAssocID="{3B6BC3A0-7347-4E04-B0C8-1C94DAD16B9B}" presName="parTx" presStyleLbl="revTx" presStyleIdx="0" presStyleCnt="4">
        <dgm:presLayoutVars>
          <dgm:chMax val="0"/>
          <dgm:chPref val="0"/>
        </dgm:presLayoutVars>
      </dgm:prSet>
      <dgm:spPr/>
    </dgm:pt>
    <dgm:pt modelId="{6FAE9522-F3F4-4D7C-81ED-D37124BE8079}" type="pres">
      <dgm:prSet presAssocID="{7228F738-F38A-4B46-A067-387260E726B1}" presName="sibTrans" presStyleCnt="0"/>
      <dgm:spPr/>
    </dgm:pt>
    <dgm:pt modelId="{492C4444-BFF0-4CCA-8587-C96792092639}" type="pres">
      <dgm:prSet presAssocID="{AEC11D88-4B49-492F-BB57-A146D8F116E3}" presName="compNode" presStyleCnt="0"/>
      <dgm:spPr/>
    </dgm:pt>
    <dgm:pt modelId="{5CF3A98B-DEC2-441C-A663-47DC92CB0142}" type="pres">
      <dgm:prSet presAssocID="{AEC11D88-4B49-492F-BB57-A146D8F116E3}" presName="bgRect" presStyleLbl="bgShp" presStyleIdx="1" presStyleCnt="4"/>
      <dgm:spPr/>
    </dgm:pt>
    <dgm:pt modelId="{D6E3E6D7-A4AE-4D24-8061-ED115C25D32D}" type="pres">
      <dgm:prSet presAssocID="{AEC11D88-4B49-492F-BB57-A146D8F116E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B74F48C-5E67-4C8E-96DE-42AF7D81AA64}" type="pres">
      <dgm:prSet presAssocID="{AEC11D88-4B49-492F-BB57-A146D8F116E3}" presName="spaceRect" presStyleCnt="0"/>
      <dgm:spPr/>
    </dgm:pt>
    <dgm:pt modelId="{A572FE63-2558-419B-84D3-91C7BA256125}" type="pres">
      <dgm:prSet presAssocID="{AEC11D88-4B49-492F-BB57-A146D8F116E3}" presName="parTx" presStyleLbl="revTx" presStyleIdx="1" presStyleCnt="4">
        <dgm:presLayoutVars>
          <dgm:chMax val="0"/>
          <dgm:chPref val="0"/>
        </dgm:presLayoutVars>
      </dgm:prSet>
      <dgm:spPr/>
    </dgm:pt>
    <dgm:pt modelId="{CB2B1E68-CC3C-4121-AAE7-F8AA8F2EF96D}" type="pres">
      <dgm:prSet presAssocID="{6D93E224-20E6-4E6E-BE67-DA43C50E3737}" presName="sibTrans" presStyleCnt="0"/>
      <dgm:spPr/>
    </dgm:pt>
    <dgm:pt modelId="{1C0EF0A8-49C7-4FD7-9A39-B261FEFA6CFE}" type="pres">
      <dgm:prSet presAssocID="{6963088A-C55D-4E24-B62B-7E6C0F78F30F}" presName="compNode" presStyleCnt="0"/>
      <dgm:spPr/>
    </dgm:pt>
    <dgm:pt modelId="{32055BDA-BC05-4900-9CB7-69B86E3F021F}" type="pres">
      <dgm:prSet presAssocID="{6963088A-C55D-4E24-B62B-7E6C0F78F30F}" presName="bgRect" presStyleLbl="bgShp" presStyleIdx="2" presStyleCnt="4"/>
      <dgm:spPr/>
    </dgm:pt>
    <dgm:pt modelId="{382A3A80-355A-4E40-9340-8C8EE2F1281F}" type="pres">
      <dgm:prSet presAssocID="{6963088A-C55D-4E24-B62B-7E6C0F78F3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9C02D88-EA2D-4D77-80AA-D0214021D0A5}" type="pres">
      <dgm:prSet presAssocID="{6963088A-C55D-4E24-B62B-7E6C0F78F30F}" presName="spaceRect" presStyleCnt="0"/>
      <dgm:spPr/>
    </dgm:pt>
    <dgm:pt modelId="{9C307F6F-37F8-40A4-AD36-CE8E6A3B2E21}" type="pres">
      <dgm:prSet presAssocID="{6963088A-C55D-4E24-B62B-7E6C0F78F30F}" presName="parTx" presStyleLbl="revTx" presStyleIdx="2" presStyleCnt="4">
        <dgm:presLayoutVars>
          <dgm:chMax val="0"/>
          <dgm:chPref val="0"/>
        </dgm:presLayoutVars>
      </dgm:prSet>
      <dgm:spPr/>
    </dgm:pt>
    <dgm:pt modelId="{30257A24-27C1-4546-82BC-187C112EFFD5}" type="pres">
      <dgm:prSet presAssocID="{2BD149EF-8D7F-440D-80AE-EA109BDCA7C0}" presName="sibTrans" presStyleCnt="0"/>
      <dgm:spPr/>
    </dgm:pt>
    <dgm:pt modelId="{9FA6F5E6-A7CF-41F0-AA0E-4894777A3156}" type="pres">
      <dgm:prSet presAssocID="{B903EDF1-0510-49C6-9067-90A5F9426075}" presName="compNode" presStyleCnt="0"/>
      <dgm:spPr/>
    </dgm:pt>
    <dgm:pt modelId="{09397405-4C3E-411A-9DC3-78E131737104}" type="pres">
      <dgm:prSet presAssocID="{B903EDF1-0510-49C6-9067-90A5F9426075}" presName="bgRect" presStyleLbl="bgShp" presStyleIdx="3" presStyleCnt="4"/>
      <dgm:spPr/>
    </dgm:pt>
    <dgm:pt modelId="{C7377130-4D4C-4CCE-9C7F-890A6265F1CB}" type="pres">
      <dgm:prSet presAssocID="{B903EDF1-0510-49C6-9067-90A5F94260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ADE505DC-B8A2-4483-A1EA-BFCDC38DB361}" type="pres">
      <dgm:prSet presAssocID="{B903EDF1-0510-49C6-9067-90A5F9426075}" presName="spaceRect" presStyleCnt="0"/>
      <dgm:spPr/>
    </dgm:pt>
    <dgm:pt modelId="{08506123-EC4F-4558-A0B7-D730113E2A6C}" type="pres">
      <dgm:prSet presAssocID="{B903EDF1-0510-49C6-9067-90A5F94260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5CBD04-759B-4829-8486-6B2D515A8159}" srcId="{88413BD4-C1B7-4F07-9F65-20116DA0B806}" destId="{AEC11D88-4B49-492F-BB57-A146D8F116E3}" srcOrd="1" destOrd="0" parTransId="{5CD36D07-EA5C-4318-85BB-E040C5232BD7}" sibTransId="{6D93E224-20E6-4E6E-BE67-DA43C50E3737}"/>
    <dgm:cxn modelId="{E29DAC5B-18F7-47BD-9955-9BD4C1527E5D}" type="presOf" srcId="{3B6BC3A0-7347-4E04-B0C8-1C94DAD16B9B}" destId="{F26B3C34-83A9-4259-B507-58815800B726}" srcOrd="0" destOrd="0" presId="urn:microsoft.com/office/officeart/2018/2/layout/IconVerticalSolidList"/>
    <dgm:cxn modelId="{353A2664-D5FB-40D6-B103-D7559ACF3362}" srcId="{88413BD4-C1B7-4F07-9F65-20116DA0B806}" destId="{6963088A-C55D-4E24-B62B-7E6C0F78F30F}" srcOrd="2" destOrd="0" parTransId="{27F6F18C-7C45-496E-B4EC-A6B365D96739}" sibTransId="{2BD149EF-8D7F-440D-80AE-EA109BDCA7C0}"/>
    <dgm:cxn modelId="{B623074A-FE3F-40B2-A6FC-4D8E8ABB1839}" srcId="{88413BD4-C1B7-4F07-9F65-20116DA0B806}" destId="{3B6BC3A0-7347-4E04-B0C8-1C94DAD16B9B}" srcOrd="0" destOrd="0" parTransId="{65F89134-32D2-4703-9D8B-1997938EC3A8}" sibTransId="{7228F738-F38A-4B46-A067-387260E726B1}"/>
    <dgm:cxn modelId="{4A51846A-B801-432C-8A76-BFB9325E0972}" type="presOf" srcId="{88413BD4-C1B7-4F07-9F65-20116DA0B806}" destId="{9989FE93-1098-46CA-A673-451416526CFB}" srcOrd="0" destOrd="0" presId="urn:microsoft.com/office/officeart/2018/2/layout/IconVerticalSolidList"/>
    <dgm:cxn modelId="{04F75975-A548-444B-8A55-BFB1FA627BEC}" type="presOf" srcId="{6963088A-C55D-4E24-B62B-7E6C0F78F30F}" destId="{9C307F6F-37F8-40A4-AD36-CE8E6A3B2E21}" srcOrd="0" destOrd="0" presId="urn:microsoft.com/office/officeart/2018/2/layout/IconVerticalSolidList"/>
    <dgm:cxn modelId="{9904E397-9F61-4A8F-9B5C-63D2A86810FE}" type="presOf" srcId="{AEC11D88-4B49-492F-BB57-A146D8F116E3}" destId="{A572FE63-2558-419B-84D3-91C7BA256125}" srcOrd="0" destOrd="0" presId="urn:microsoft.com/office/officeart/2018/2/layout/IconVerticalSolidList"/>
    <dgm:cxn modelId="{6B550CA0-EC3C-41C4-8400-D5DB64E12EB8}" srcId="{88413BD4-C1B7-4F07-9F65-20116DA0B806}" destId="{B903EDF1-0510-49C6-9067-90A5F9426075}" srcOrd="3" destOrd="0" parTransId="{7E8E4E72-9FA3-49FF-9E7F-CB7C1A2665EF}" sibTransId="{A65F97EF-7B92-44B8-B707-F10CF77EF4AE}"/>
    <dgm:cxn modelId="{DECB6FF2-D4E3-4FAE-A920-E13FE04CF21D}" type="presOf" srcId="{B903EDF1-0510-49C6-9067-90A5F9426075}" destId="{08506123-EC4F-4558-A0B7-D730113E2A6C}" srcOrd="0" destOrd="0" presId="urn:microsoft.com/office/officeart/2018/2/layout/IconVerticalSolidList"/>
    <dgm:cxn modelId="{37C3CACD-617B-42C9-9C00-40CEF3DC6137}" type="presParOf" srcId="{9989FE93-1098-46CA-A673-451416526CFB}" destId="{7B2865B1-748E-4016-B711-8D0F09A4162E}" srcOrd="0" destOrd="0" presId="urn:microsoft.com/office/officeart/2018/2/layout/IconVerticalSolidList"/>
    <dgm:cxn modelId="{5DD30B2E-EB03-4661-AAA8-DC5B600868E9}" type="presParOf" srcId="{7B2865B1-748E-4016-B711-8D0F09A4162E}" destId="{30D7F582-1023-402A-B3BD-4932F26517C4}" srcOrd="0" destOrd="0" presId="urn:microsoft.com/office/officeart/2018/2/layout/IconVerticalSolidList"/>
    <dgm:cxn modelId="{C394AAE1-B34C-4DED-8913-2618227E53BE}" type="presParOf" srcId="{7B2865B1-748E-4016-B711-8D0F09A4162E}" destId="{CC3F8DE8-1D6F-4DCD-83E6-16F41F34009B}" srcOrd="1" destOrd="0" presId="urn:microsoft.com/office/officeart/2018/2/layout/IconVerticalSolidList"/>
    <dgm:cxn modelId="{4C2492DB-ED3E-4737-AC4A-4AA369E84472}" type="presParOf" srcId="{7B2865B1-748E-4016-B711-8D0F09A4162E}" destId="{AA9B23F0-073A-493A-A4F2-B3655A7033D1}" srcOrd="2" destOrd="0" presId="urn:microsoft.com/office/officeart/2018/2/layout/IconVerticalSolidList"/>
    <dgm:cxn modelId="{AE5BA273-6A3E-45C5-BE6F-3726A5409F9F}" type="presParOf" srcId="{7B2865B1-748E-4016-B711-8D0F09A4162E}" destId="{F26B3C34-83A9-4259-B507-58815800B726}" srcOrd="3" destOrd="0" presId="urn:microsoft.com/office/officeart/2018/2/layout/IconVerticalSolidList"/>
    <dgm:cxn modelId="{E7A681F5-A1CE-4656-AE43-82B75157BF15}" type="presParOf" srcId="{9989FE93-1098-46CA-A673-451416526CFB}" destId="{6FAE9522-F3F4-4D7C-81ED-D37124BE8079}" srcOrd="1" destOrd="0" presId="urn:microsoft.com/office/officeart/2018/2/layout/IconVerticalSolidList"/>
    <dgm:cxn modelId="{D453999A-645B-4579-9ABB-B7AB43A46D1C}" type="presParOf" srcId="{9989FE93-1098-46CA-A673-451416526CFB}" destId="{492C4444-BFF0-4CCA-8587-C96792092639}" srcOrd="2" destOrd="0" presId="urn:microsoft.com/office/officeart/2018/2/layout/IconVerticalSolidList"/>
    <dgm:cxn modelId="{1EDB08F6-C8B0-4607-AEF4-D0F4D1E57F37}" type="presParOf" srcId="{492C4444-BFF0-4CCA-8587-C96792092639}" destId="{5CF3A98B-DEC2-441C-A663-47DC92CB0142}" srcOrd="0" destOrd="0" presId="urn:microsoft.com/office/officeart/2018/2/layout/IconVerticalSolidList"/>
    <dgm:cxn modelId="{069E13A1-C288-4DF8-8A5A-FFFBED4D993A}" type="presParOf" srcId="{492C4444-BFF0-4CCA-8587-C96792092639}" destId="{D6E3E6D7-A4AE-4D24-8061-ED115C25D32D}" srcOrd="1" destOrd="0" presId="urn:microsoft.com/office/officeart/2018/2/layout/IconVerticalSolidList"/>
    <dgm:cxn modelId="{DD58237D-B1FC-4171-BC7E-C49C60660DA4}" type="presParOf" srcId="{492C4444-BFF0-4CCA-8587-C96792092639}" destId="{4B74F48C-5E67-4C8E-96DE-42AF7D81AA64}" srcOrd="2" destOrd="0" presId="urn:microsoft.com/office/officeart/2018/2/layout/IconVerticalSolidList"/>
    <dgm:cxn modelId="{F2CB4AD2-89CE-4B2D-99E5-E61D60D35D7E}" type="presParOf" srcId="{492C4444-BFF0-4CCA-8587-C96792092639}" destId="{A572FE63-2558-419B-84D3-91C7BA256125}" srcOrd="3" destOrd="0" presId="urn:microsoft.com/office/officeart/2018/2/layout/IconVerticalSolidList"/>
    <dgm:cxn modelId="{8B6255E5-0C8D-4052-83A5-6A81E9BAC110}" type="presParOf" srcId="{9989FE93-1098-46CA-A673-451416526CFB}" destId="{CB2B1E68-CC3C-4121-AAE7-F8AA8F2EF96D}" srcOrd="3" destOrd="0" presId="urn:microsoft.com/office/officeart/2018/2/layout/IconVerticalSolidList"/>
    <dgm:cxn modelId="{DD9DF1F2-17BD-4C31-95EE-C14552FAEE57}" type="presParOf" srcId="{9989FE93-1098-46CA-A673-451416526CFB}" destId="{1C0EF0A8-49C7-4FD7-9A39-B261FEFA6CFE}" srcOrd="4" destOrd="0" presId="urn:microsoft.com/office/officeart/2018/2/layout/IconVerticalSolidList"/>
    <dgm:cxn modelId="{1051B094-4FE8-40F1-BB8B-D64FCC2CAFC0}" type="presParOf" srcId="{1C0EF0A8-49C7-4FD7-9A39-B261FEFA6CFE}" destId="{32055BDA-BC05-4900-9CB7-69B86E3F021F}" srcOrd="0" destOrd="0" presId="urn:microsoft.com/office/officeart/2018/2/layout/IconVerticalSolidList"/>
    <dgm:cxn modelId="{141E4014-BDB0-45E9-AD2B-D4A1D34113D7}" type="presParOf" srcId="{1C0EF0A8-49C7-4FD7-9A39-B261FEFA6CFE}" destId="{382A3A80-355A-4E40-9340-8C8EE2F1281F}" srcOrd="1" destOrd="0" presId="urn:microsoft.com/office/officeart/2018/2/layout/IconVerticalSolidList"/>
    <dgm:cxn modelId="{EBBC9889-BEB6-43F7-9FC1-047FF8701707}" type="presParOf" srcId="{1C0EF0A8-49C7-4FD7-9A39-B261FEFA6CFE}" destId="{C9C02D88-EA2D-4D77-80AA-D0214021D0A5}" srcOrd="2" destOrd="0" presId="urn:microsoft.com/office/officeart/2018/2/layout/IconVerticalSolidList"/>
    <dgm:cxn modelId="{F4240031-E9D9-4AEF-8992-8926ABDAA1B4}" type="presParOf" srcId="{1C0EF0A8-49C7-4FD7-9A39-B261FEFA6CFE}" destId="{9C307F6F-37F8-40A4-AD36-CE8E6A3B2E21}" srcOrd="3" destOrd="0" presId="urn:microsoft.com/office/officeart/2018/2/layout/IconVerticalSolidList"/>
    <dgm:cxn modelId="{C5C66CF5-10CC-4A2D-B64C-6897233AF0D1}" type="presParOf" srcId="{9989FE93-1098-46CA-A673-451416526CFB}" destId="{30257A24-27C1-4546-82BC-187C112EFFD5}" srcOrd="5" destOrd="0" presId="urn:microsoft.com/office/officeart/2018/2/layout/IconVerticalSolidList"/>
    <dgm:cxn modelId="{850DEE46-EB37-4A5A-8E72-92E334EB4826}" type="presParOf" srcId="{9989FE93-1098-46CA-A673-451416526CFB}" destId="{9FA6F5E6-A7CF-41F0-AA0E-4894777A3156}" srcOrd="6" destOrd="0" presId="urn:microsoft.com/office/officeart/2018/2/layout/IconVerticalSolidList"/>
    <dgm:cxn modelId="{290D7C3D-0ADF-4F11-80D8-79BB4BE40E06}" type="presParOf" srcId="{9FA6F5E6-A7CF-41F0-AA0E-4894777A3156}" destId="{09397405-4C3E-411A-9DC3-78E131737104}" srcOrd="0" destOrd="0" presId="urn:microsoft.com/office/officeart/2018/2/layout/IconVerticalSolidList"/>
    <dgm:cxn modelId="{E795F4A3-0D82-43B5-B663-C15A4DEFC5BD}" type="presParOf" srcId="{9FA6F5E6-A7CF-41F0-AA0E-4894777A3156}" destId="{C7377130-4D4C-4CCE-9C7F-890A6265F1CB}" srcOrd="1" destOrd="0" presId="urn:microsoft.com/office/officeart/2018/2/layout/IconVerticalSolidList"/>
    <dgm:cxn modelId="{225DE41B-3D8B-4CC4-804F-80C59BBC9EBC}" type="presParOf" srcId="{9FA6F5E6-A7CF-41F0-AA0E-4894777A3156}" destId="{ADE505DC-B8A2-4483-A1EA-BFCDC38DB361}" srcOrd="2" destOrd="0" presId="urn:microsoft.com/office/officeart/2018/2/layout/IconVerticalSolidList"/>
    <dgm:cxn modelId="{141555D6-2635-4EAB-AB69-C21787091D6C}" type="presParOf" srcId="{9FA6F5E6-A7CF-41F0-AA0E-4894777A3156}" destId="{08506123-EC4F-4558-A0B7-D730113E2A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E82BBB-025C-43AF-92E5-B9D9C47970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00122-3302-4752-9D54-03458BCDB12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23 vouchers secured</a:t>
          </a:r>
        </a:p>
      </dgm:t>
    </dgm:pt>
    <dgm:pt modelId="{722961BF-1468-46FD-839A-834802B767B5}" type="parTrans" cxnId="{035408F0-872B-45FE-927A-700DDCF9882E}">
      <dgm:prSet/>
      <dgm:spPr/>
      <dgm:t>
        <a:bodyPr/>
        <a:lstStyle/>
        <a:p>
          <a:endParaRPr lang="en-US"/>
        </a:p>
      </dgm:t>
    </dgm:pt>
    <dgm:pt modelId="{3E0F23F7-1F5D-4255-A9E8-0A7168EAA5D2}" type="sibTrans" cxnId="{035408F0-872B-45FE-927A-700DDCF9882E}">
      <dgm:prSet/>
      <dgm:spPr/>
      <dgm:t>
        <a:bodyPr/>
        <a:lstStyle/>
        <a:p>
          <a:endParaRPr lang="en-US"/>
        </a:p>
      </dgm:t>
    </dgm:pt>
    <dgm:pt modelId="{2AC0E260-9242-419A-AA9E-0DD9BFB5159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4 leases in place</a:t>
          </a:r>
        </a:p>
      </dgm:t>
    </dgm:pt>
    <dgm:pt modelId="{3443EB31-20A6-4BBA-973D-0135F66861CD}" type="parTrans" cxnId="{222460A9-3241-481E-A736-CA901D92293F}">
      <dgm:prSet/>
      <dgm:spPr/>
      <dgm:t>
        <a:bodyPr/>
        <a:lstStyle/>
        <a:p>
          <a:endParaRPr lang="en-US"/>
        </a:p>
      </dgm:t>
    </dgm:pt>
    <dgm:pt modelId="{F7C2AD92-B624-4163-8AAB-E6D597AF50A4}" type="sibTrans" cxnId="{222460A9-3241-481E-A736-CA901D92293F}">
      <dgm:prSet/>
      <dgm:spPr/>
      <dgm:t>
        <a:bodyPr/>
        <a:lstStyle/>
        <a:p>
          <a:endParaRPr lang="en-US"/>
        </a:p>
      </dgm:t>
    </dgm:pt>
    <dgm:pt modelId="{C0462F6B-A07F-4C13-83B3-175825A91842}" type="pres">
      <dgm:prSet presAssocID="{25E82BBB-025C-43AF-92E5-B9D9C47970AF}" presName="diagram" presStyleCnt="0">
        <dgm:presLayoutVars>
          <dgm:dir/>
          <dgm:resizeHandles val="exact"/>
        </dgm:presLayoutVars>
      </dgm:prSet>
      <dgm:spPr/>
    </dgm:pt>
    <dgm:pt modelId="{ED623917-DE49-4BC0-A0BF-1F0C5545ABFA}" type="pres">
      <dgm:prSet presAssocID="{38800122-3302-4752-9D54-03458BCDB128}" presName="node" presStyleLbl="node1" presStyleIdx="0" presStyleCnt="2" custLinFactNeighborX="426" custLinFactNeighborY="710">
        <dgm:presLayoutVars>
          <dgm:bulletEnabled val="1"/>
        </dgm:presLayoutVars>
      </dgm:prSet>
      <dgm:spPr/>
    </dgm:pt>
    <dgm:pt modelId="{26016FEF-C769-4053-9694-009912A3ADD7}" type="pres">
      <dgm:prSet presAssocID="{3E0F23F7-1F5D-4255-A9E8-0A7168EAA5D2}" presName="sibTrans" presStyleCnt="0"/>
      <dgm:spPr/>
    </dgm:pt>
    <dgm:pt modelId="{B3B70A0E-14E2-4E0B-93C2-2193B5455F83}" type="pres">
      <dgm:prSet presAssocID="{2AC0E260-9242-419A-AA9E-0DD9BFB51591}" presName="node" presStyleLbl="node1" presStyleIdx="1" presStyleCnt="2" custLinFactNeighborX="639" custLinFactNeighborY="-1356">
        <dgm:presLayoutVars>
          <dgm:bulletEnabled val="1"/>
        </dgm:presLayoutVars>
      </dgm:prSet>
      <dgm:spPr/>
    </dgm:pt>
  </dgm:ptLst>
  <dgm:cxnLst>
    <dgm:cxn modelId="{3DC3016E-49B7-4559-9721-0482EE1F602E}" type="presOf" srcId="{25E82BBB-025C-43AF-92E5-B9D9C47970AF}" destId="{C0462F6B-A07F-4C13-83B3-175825A91842}" srcOrd="0" destOrd="0" presId="urn:microsoft.com/office/officeart/2005/8/layout/default"/>
    <dgm:cxn modelId="{222460A9-3241-481E-A736-CA901D92293F}" srcId="{25E82BBB-025C-43AF-92E5-B9D9C47970AF}" destId="{2AC0E260-9242-419A-AA9E-0DD9BFB51591}" srcOrd="1" destOrd="0" parTransId="{3443EB31-20A6-4BBA-973D-0135F66861CD}" sibTransId="{F7C2AD92-B624-4163-8AAB-E6D597AF50A4}"/>
    <dgm:cxn modelId="{C0A906C6-A27D-4277-92F0-B599AA05701D}" type="presOf" srcId="{38800122-3302-4752-9D54-03458BCDB128}" destId="{ED623917-DE49-4BC0-A0BF-1F0C5545ABFA}" srcOrd="0" destOrd="0" presId="urn:microsoft.com/office/officeart/2005/8/layout/default"/>
    <dgm:cxn modelId="{580C9DD7-E3FB-4FC9-840C-BB4A0B1D036C}" type="presOf" srcId="{2AC0E260-9242-419A-AA9E-0DD9BFB51591}" destId="{B3B70A0E-14E2-4E0B-93C2-2193B5455F83}" srcOrd="0" destOrd="0" presId="urn:microsoft.com/office/officeart/2005/8/layout/default"/>
    <dgm:cxn modelId="{035408F0-872B-45FE-927A-700DDCF9882E}" srcId="{25E82BBB-025C-43AF-92E5-B9D9C47970AF}" destId="{38800122-3302-4752-9D54-03458BCDB128}" srcOrd="0" destOrd="0" parTransId="{722961BF-1468-46FD-839A-834802B767B5}" sibTransId="{3E0F23F7-1F5D-4255-A9E8-0A7168EAA5D2}"/>
    <dgm:cxn modelId="{FA0223DB-C5C4-4059-A93C-678A33441290}" type="presParOf" srcId="{C0462F6B-A07F-4C13-83B3-175825A91842}" destId="{ED623917-DE49-4BC0-A0BF-1F0C5545ABFA}" srcOrd="0" destOrd="0" presId="urn:microsoft.com/office/officeart/2005/8/layout/default"/>
    <dgm:cxn modelId="{BE25B44C-3123-4CF2-97E7-C160B3D1E04A}" type="presParOf" srcId="{C0462F6B-A07F-4C13-83B3-175825A91842}" destId="{26016FEF-C769-4053-9694-009912A3ADD7}" srcOrd="1" destOrd="0" presId="urn:microsoft.com/office/officeart/2005/8/layout/default"/>
    <dgm:cxn modelId="{A23FE579-04E6-4746-8E49-D324E2BA563F}" type="presParOf" srcId="{C0462F6B-A07F-4C13-83B3-175825A91842}" destId="{B3B70A0E-14E2-4E0B-93C2-2193B5455F8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65BF61-E849-45FB-89D1-805C4C63D17E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1C864-33B5-4B1F-A9EF-9F91F3B76B66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Partner</a:t>
          </a:r>
        </a:p>
      </dgm:t>
    </dgm:pt>
    <dgm:pt modelId="{AEE08471-2723-4B16-A410-89260065FF2D}" type="parTrans" cxnId="{10FE6CAA-DD73-4B68-9A43-2B65FAA7C735}">
      <dgm:prSet/>
      <dgm:spPr/>
      <dgm:t>
        <a:bodyPr/>
        <a:lstStyle/>
        <a:p>
          <a:endParaRPr lang="en-US"/>
        </a:p>
      </dgm:t>
    </dgm:pt>
    <dgm:pt modelId="{9E69FE27-24B8-436B-9572-03DDC8931855}" type="sibTrans" cxnId="{10FE6CAA-DD73-4B68-9A43-2B65FAA7C735}">
      <dgm:prSet/>
      <dgm:spPr/>
      <dgm:t>
        <a:bodyPr/>
        <a:lstStyle/>
        <a:p>
          <a:endParaRPr lang="en-US"/>
        </a:p>
      </dgm:t>
    </dgm:pt>
    <dgm:pt modelId="{33F6B121-9BF1-444D-A7EE-4DD447103AEA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Create community plan for affordable housing development</a:t>
          </a:r>
        </a:p>
      </dgm:t>
    </dgm:pt>
    <dgm:pt modelId="{CFBCBAF9-5735-471C-AA94-2455490E1009}" type="parTrans" cxnId="{E82F65A8-248E-44F3-98A8-985515DE2C35}">
      <dgm:prSet/>
      <dgm:spPr/>
      <dgm:t>
        <a:bodyPr/>
        <a:lstStyle/>
        <a:p>
          <a:endParaRPr lang="en-US"/>
        </a:p>
      </dgm:t>
    </dgm:pt>
    <dgm:pt modelId="{49F1FA10-3333-44B2-B6B0-F12F032A790D}" type="sibTrans" cxnId="{E82F65A8-248E-44F3-98A8-985515DE2C35}">
      <dgm:prSet/>
      <dgm:spPr/>
      <dgm:t>
        <a:bodyPr/>
        <a:lstStyle/>
        <a:p>
          <a:endParaRPr lang="en-US"/>
        </a:p>
      </dgm:t>
    </dgm:pt>
    <dgm:pt modelId="{BDF5674D-CBCB-4AD6-B1EA-EE735BC0CF72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Lead</a:t>
          </a:r>
        </a:p>
      </dgm:t>
    </dgm:pt>
    <dgm:pt modelId="{0518175F-B089-4655-997B-A30ADD2A1CEC}" type="parTrans" cxnId="{2A94DCAB-A451-4AE1-BA89-87D6A3240675}">
      <dgm:prSet/>
      <dgm:spPr/>
      <dgm:t>
        <a:bodyPr/>
        <a:lstStyle/>
        <a:p>
          <a:endParaRPr lang="en-US"/>
        </a:p>
      </dgm:t>
    </dgm:pt>
    <dgm:pt modelId="{E6F88597-0A0D-4E0E-9CF6-9BFCD87FF3D8}" type="sibTrans" cxnId="{2A94DCAB-A451-4AE1-BA89-87D6A3240675}">
      <dgm:prSet/>
      <dgm:spPr/>
      <dgm:t>
        <a:bodyPr/>
        <a:lstStyle/>
        <a:p>
          <a:endParaRPr lang="en-US"/>
        </a:p>
      </dgm:t>
    </dgm:pt>
    <dgm:pt modelId="{89CE83FA-59C5-4218-9140-8D93600DD59E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Develop relationships with and education for landlords about CoC &amp; Homeless Permanent Housing programs</a:t>
          </a:r>
        </a:p>
      </dgm:t>
    </dgm:pt>
    <dgm:pt modelId="{A03A6A13-FD39-4F91-866C-910176DF154A}" type="parTrans" cxnId="{D2F972BF-6BC6-4A0F-9ADD-82240297D147}">
      <dgm:prSet/>
      <dgm:spPr/>
      <dgm:t>
        <a:bodyPr/>
        <a:lstStyle/>
        <a:p>
          <a:endParaRPr lang="en-US"/>
        </a:p>
      </dgm:t>
    </dgm:pt>
    <dgm:pt modelId="{444F093C-68D0-4CC9-98F0-973820B7D061}" type="sibTrans" cxnId="{D2F972BF-6BC6-4A0F-9ADD-82240297D147}">
      <dgm:prSet/>
      <dgm:spPr/>
      <dgm:t>
        <a:bodyPr/>
        <a:lstStyle/>
        <a:p>
          <a:endParaRPr lang="en-US"/>
        </a:p>
      </dgm:t>
    </dgm:pt>
    <dgm:pt modelId="{16CC5C33-ACDC-4074-AB7C-15D9A525648F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Support</a:t>
          </a:r>
        </a:p>
      </dgm:t>
    </dgm:pt>
    <dgm:pt modelId="{3BBB6956-6333-4BBB-9FC2-143D0D4A5FA3}" type="parTrans" cxnId="{B8EC6801-1C48-48F1-8A65-1C2C446B1A41}">
      <dgm:prSet/>
      <dgm:spPr/>
      <dgm:t>
        <a:bodyPr/>
        <a:lstStyle/>
        <a:p>
          <a:endParaRPr lang="en-US"/>
        </a:p>
      </dgm:t>
    </dgm:pt>
    <dgm:pt modelId="{79E18A73-6879-4F46-84A2-D17B2A18055B}" type="sibTrans" cxnId="{B8EC6801-1C48-48F1-8A65-1C2C446B1A41}">
      <dgm:prSet/>
      <dgm:spPr/>
      <dgm:t>
        <a:bodyPr/>
        <a:lstStyle/>
        <a:p>
          <a:endParaRPr lang="en-US"/>
        </a:p>
      </dgm:t>
    </dgm:pt>
    <dgm:pt modelId="{D42A1A9E-4DDC-488E-8A20-09B774CE9172}">
      <dgm:prSet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accent6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Increase housing capacity in rural and suburban areas of the CoC</a:t>
          </a:r>
        </a:p>
      </dgm:t>
    </dgm:pt>
    <dgm:pt modelId="{571A58E7-E351-474B-9563-18A795BC4732}" type="parTrans" cxnId="{06F52D2A-6BF2-4848-9DB1-FA3F0324846F}">
      <dgm:prSet/>
      <dgm:spPr/>
      <dgm:t>
        <a:bodyPr/>
        <a:lstStyle/>
        <a:p>
          <a:endParaRPr lang="en-US"/>
        </a:p>
      </dgm:t>
    </dgm:pt>
    <dgm:pt modelId="{899D88AE-EF76-4063-8836-C93CCBAEF0AA}" type="sibTrans" cxnId="{06F52D2A-6BF2-4848-9DB1-FA3F0324846F}">
      <dgm:prSet/>
      <dgm:spPr/>
      <dgm:t>
        <a:bodyPr/>
        <a:lstStyle/>
        <a:p>
          <a:endParaRPr lang="en-US"/>
        </a:p>
      </dgm:t>
    </dgm:pt>
    <dgm:pt modelId="{4616CBE1-4099-4A97-9210-7291BAE4AD02}" type="pres">
      <dgm:prSet presAssocID="{9A65BF61-E849-45FB-89D1-805C4C63D17E}" presName="Name0" presStyleCnt="0">
        <dgm:presLayoutVars>
          <dgm:dir/>
          <dgm:animLvl val="lvl"/>
          <dgm:resizeHandles val="exact"/>
        </dgm:presLayoutVars>
      </dgm:prSet>
      <dgm:spPr/>
    </dgm:pt>
    <dgm:pt modelId="{7D2E06C8-C310-4046-8CD9-E7A78A9AA6FA}" type="pres">
      <dgm:prSet presAssocID="{7BC1C864-33B5-4B1F-A9EF-9F91F3B76B66}" presName="composite" presStyleCnt="0"/>
      <dgm:spPr/>
    </dgm:pt>
    <dgm:pt modelId="{C9A71210-364C-4A19-8527-CF4B4E11D243}" type="pres">
      <dgm:prSet presAssocID="{7BC1C864-33B5-4B1F-A9EF-9F91F3B76B66}" presName="parTx" presStyleLbl="alignNode1" presStyleIdx="0" presStyleCnt="3" custLinFactNeighborY="-1184">
        <dgm:presLayoutVars>
          <dgm:chMax val="0"/>
          <dgm:chPref val="0"/>
        </dgm:presLayoutVars>
      </dgm:prSet>
      <dgm:spPr/>
    </dgm:pt>
    <dgm:pt modelId="{F49A4D59-1345-429D-ACE6-115C8E7F6FEF}" type="pres">
      <dgm:prSet presAssocID="{7BC1C864-33B5-4B1F-A9EF-9F91F3B76B66}" presName="desTx" presStyleLbl="alignAccFollowNode1" presStyleIdx="0" presStyleCnt="3">
        <dgm:presLayoutVars/>
      </dgm:prSet>
      <dgm:spPr/>
    </dgm:pt>
    <dgm:pt modelId="{D088A937-2D90-4D34-BD7E-80741826C7AF}" type="pres">
      <dgm:prSet presAssocID="{9E69FE27-24B8-436B-9572-03DDC8931855}" presName="space" presStyleCnt="0"/>
      <dgm:spPr/>
    </dgm:pt>
    <dgm:pt modelId="{88370D4C-98B4-4928-AE67-9D01B18E1DDD}" type="pres">
      <dgm:prSet presAssocID="{BDF5674D-CBCB-4AD6-B1EA-EE735BC0CF72}" presName="composite" presStyleCnt="0"/>
      <dgm:spPr/>
    </dgm:pt>
    <dgm:pt modelId="{B19A139C-FC4E-481F-93BA-AF4A7B643677}" type="pres">
      <dgm:prSet presAssocID="{BDF5674D-CBCB-4AD6-B1EA-EE735BC0CF72}" presName="parTx" presStyleLbl="alignNode1" presStyleIdx="1" presStyleCnt="3" custLinFactNeighborX="0" custLinFactNeighborY="-1184">
        <dgm:presLayoutVars>
          <dgm:chMax val="0"/>
          <dgm:chPref val="0"/>
        </dgm:presLayoutVars>
      </dgm:prSet>
      <dgm:spPr/>
    </dgm:pt>
    <dgm:pt modelId="{2A91F591-8B83-4B00-9084-BCD02297BF42}" type="pres">
      <dgm:prSet presAssocID="{BDF5674D-CBCB-4AD6-B1EA-EE735BC0CF72}" presName="desTx" presStyleLbl="alignAccFollowNode1" presStyleIdx="1" presStyleCnt="3" custLinFactNeighborX="0">
        <dgm:presLayoutVars/>
      </dgm:prSet>
      <dgm:spPr/>
    </dgm:pt>
    <dgm:pt modelId="{A6B5A7CB-69D4-40D1-8A51-81441E516FE8}" type="pres">
      <dgm:prSet presAssocID="{E6F88597-0A0D-4E0E-9CF6-9BFCD87FF3D8}" presName="space" presStyleCnt="0"/>
      <dgm:spPr/>
    </dgm:pt>
    <dgm:pt modelId="{70EE649C-3444-46BB-BEBC-998330436163}" type="pres">
      <dgm:prSet presAssocID="{16CC5C33-ACDC-4074-AB7C-15D9A525648F}" presName="composite" presStyleCnt="0"/>
      <dgm:spPr/>
    </dgm:pt>
    <dgm:pt modelId="{85DA2EB1-F9C5-44A5-ADD9-AD58826EAF6B}" type="pres">
      <dgm:prSet presAssocID="{16CC5C33-ACDC-4074-AB7C-15D9A525648F}" presName="parTx" presStyleLbl="alignNode1" presStyleIdx="2" presStyleCnt="3">
        <dgm:presLayoutVars>
          <dgm:chMax val="0"/>
          <dgm:chPref val="0"/>
        </dgm:presLayoutVars>
      </dgm:prSet>
      <dgm:spPr/>
    </dgm:pt>
    <dgm:pt modelId="{36F636FA-A511-4547-8C8C-81CD50842F07}" type="pres">
      <dgm:prSet presAssocID="{16CC5C33-ACDC-4074-AB7C-15D9A525648F}" presName="desTx" presStyleLbl="alignAccFollowNode1" presStyleIdx="2" presStyleCnt="3">
        <dgm:presLayoutVars/>
      </dgm:prSet>
      <dgm:spPr/>
    </dgm:pt>
  </dgm:ptLst>
  <dgm:cxnLst>
    <dgm:cxn modelId="{B8EC6801-1C48-48F1-8A65-1C2C446B1A41}" srcId="{9A65BF61-E849-45FB-89D1-805C4C63D17E}" destId="{16CC5C33-ACDC-4074-AB7C-15D9A525648F}" srcOrd="2" destOrd="0" parTransId="{3BBB6956-6333-4BBB-9FC2-143D0D4A5FA3}" sibTransId="{79E18A73-6879-4F46-84A2-D17B2A18055B}"/>
    <dgm:cxn modelId="{06F52D2A-6BF2-4848-9DB1-FA3F0324846F}" srcId="{16CC5C33-ACDC-4074-AB7C-15D9A525648F}" destId="{D42A1A9E-4DDC-488E-8A20-09B774CE9172}" srcOrd="0" destOrd="0" parTransId="{571A58E7-E351-474B-9563-18A795BC4732}" sibTransId="{899D88AE-EF76-4063-8836-C93CCBAEF0AA}"/>
    <dgm:cxn modelId="{40E28731-FD63-45B7-8977-3FD3B34BF95E}" type="presOf" srcId="{7BC1C864-33B5-4B1F-A9EF-9F91F3B76B66}" destId="{C9A71210-364C-4A19-8527-CF4B4E11D243}" srcOrd="0" destOrd="0" presId="urn:microsoft.com/office/officeart/2016/7/layout/HorizontalActionList"/>
    <dgm:cxn modelId="{61D5AF35-2B8A-4E11-8681-70BA820CAA3A}" type="presOf" srcId="{9A65BF61-E849-45FB-89D1-805C4C63D17E}" destId="{4616CBE1-4099-4A97-9210-7291BAE4AD02}" srcOrd="0" destOrd="0" presId="urn:microsoft.com/office/officeart/2016/7/layout/HorizontalActionList"/>
    <dgm:cxn modelId="{AAE2DA35-B05B-4268-8AA2-B59DD04DA5F8}" type="presOf" srcId="{33F6B121-9BF1-444D-A7EE-4DD447103AEA}" destId="{F49A4D59-1345-429D-ACE6-115C8E7F6FEF}" srcOrd="0" destOrd="0" presId="urn:microsoft.com/office/officeart/2016/7/layout/HorizontalActionList"/>
    <dgm:cxn modelId="{A9359B8E-A26E-4399-825A-3E24A54CC5D4}" type="presOf" srcId="{16CC5C33-ACDC-4074-AB7C-15D9A525648F}" destId="{85DA2EB1-F9C5-44A5-ADD9-AD58826EAF6B}" srcOrd="0" destOrd="0" presId="urn:microsoft.com/office/officeart/2016/7/layout/HorizontalActionList"/>
    <dgm:cxn modelId="{8373A79C-DDA4-4F1D-BED0-178DEA699B7B}" type="presOf" srcId="{89CE83FA-59C5-4218-9140-8D93600DD59E}" destId="{2A91F591-8B83-4B00-9084-BCD02297BF42}" srcOrd="0" destOrd="0" presId="urn:microsoft.com/office/officeart/2016/7/layout/HorizontalActionList"/>
    <dgm:cxn modelId="{E82F65A8-248E-44F3-98A8-985515DE2C35}" srcId="{7BC1C864-33B5-4B1F-A9EF-9F91F3B76B66}" destId="{33F6B121-9BF1-444D-A7EE-4DD447103AEA}" srcOrd="0" destOrd="0" parTransId="{CFBCBAF9-5735-471C-AA94-2455490E1009}" sibTransId="{49F1FA10-3333-44B2-B6B0-F12F032A790D}"/>
    <dgm:cxn modelId="{10FE6CAA-DD73-4B68-9A43-2B65FAA7C735}" srcId="{9A65BF61-E849-45FB-89D1-805C4C63D17E}" destId="{7BC1C864-33B5-4B1F-A9EF-9F91F3B76B66}" srcOrd="0" destOrd="0" parTransId="{AEE08471-2723-4B16-A410-89260065FF2D}" sibTransId="{9E69FE27-24B8-436B-9572-03DDC8931855}"/>
    <dgm:cxn modelId="{2A94DCAB-A451-4AE1-BA89-87D6A3240675}" srcId="{9A65BF61-E849-45FB-89D1-805C4C63D17E}" destId="{BDF5674D-CBCB-4AD6-B1EA-EE735BC0CF72}" srcOrd="1" destOrd="0" parTransId="{0518175F-B089-4655-997B-A30ADD2A1CEC}" sibTransId="{E6F88597-0A0D-4E0E-9CF6-9BFCD87FF3D8}"/>
    <dgm:cxn modelId="{8D1E90AD-3B1F-4C22-8EE3-8DDA8419D3E7}" type="presOf" srcId="{BDF5674D-CBCB-4AD6-B1EA-EE735BC0CF72}" destId="{B19A139C-FC4E-481F-93BA-AF4A7B643677}" srcOrd="0" destOrd="0" presId="urn:microsoft.com/office/officeart/2016/7/layout/HorizontalActionList"/>
    <dgm:cxn modelId="{D2F972BF-6BC6-4A0F-9ADD-82240297D147}" srcId="{BDF5674D-CBCB-4AD6-B1EA-EE735BC0CF72}" destId="{89CE83FA-59C5-4218-9140-8D93600DD59E}" srcOrd="0" destOrd="0" parTransId="{A03A6A13-FD39-4F91-866C-910176DF154A}" sibTransId="{444F093C-68D0-4CC9-98F0-973820B7D061}"/>
    <dgm:cxn modelId="{866777DA-4200-49C2-B83E-15E95122B2B8}" type="presOf" srcId="{D42A1A9E-4DDC-488E-8A20-09B774CE9172}" destId="{36F636FA-A511-4547-8C8C-81CD50842F07}" srcOrd="0" destOrd="0" presId="urn:microsoft.com/office/officeart/2016/7/layout/HorizontalActionList"/>
    <dgm:cxn modelId="{5A9CBEBD-3FC7-427A-A418-824EE4FAFB54}" type="presParOf" srcId="{4616CBE1-4099-4A97-9210-7291BAE4AD02}" destId="{7D2E06C8-C310-4046-8CD9-E7A78A9AA6FA}" srcOrd="0" destOrd="0" presId="urn:microsoft.com/office/officeart/2016/7/layout/HorizontalActionList"/>
    <dgm:cxn modelId="{D0173260-8C19-47AC-9558-A8119B7DDCFC}" type="presParOf" srcId="{7D2E06C8-C310-4046-8CD9-E7A78A9AA6FA}" destId="{C9A71210-364C-4A19-8527-CF4B4E11D243}" srcOrd="0" destOrd="0" presId="urn:microsoft.com/office/officeart/2016/7/layout/HorizontalActionList"/>
    <dgm:cxn modelId="{43D02B9B-D119-476B-96A7-A74DA794E811}" type="presParOf" srcId="{7D2E06C8-C310-4046-8CD9-E7A78A9AA6FA}" destId="{F49A4D59-1345-429D-ACE6-115C8E7F6FEF}" srcOrd="1" destOrd="0" presId="urn:microsoft.com/office/officeart/2016/7/layout/HorizontalActionList"/>
    <dgm:cxn modelId="{37514C4F-681D-4C08-8D7C-86BC72382FDB}" type="presParOf" srcId="{4616CBE1-4099-4A97-9210-7291BAE4AD02}" destId="{D088A937-2D90-4D34-BD7E-80741826C7AF}" srcOrd="1" destOrd="0" presId="urn:microsoft.com/office/officeart/2016/7/layout/HorizontalActionList"/>
    <dgm:cxn modelId="{A1A88942-8CE4-4BD4-8393-A7C84117789E}" type="presParOf" srcId="{4616CBE1-4099-4A97-9210-7291BAE4AD02}" destId="{88370D4C-98B4-4928-AE67-9D01B18E1DDD}" srcOrd="2" destOrd="0" presId="urn:microsoft.com/office/officeart/2016/7/layout/HorizontalActionList"/>
    <dgm:cxn modelId="{53F9F175-97F5-4076-9CEB-9AB0309F78B5}" type="presParOf" srcId="{88370D4C-98B4-4928-AE67-9D01B18E1DDD}" destId="{B19A139C-FC4E-481F-93BA-AF4A7B643677}" srcOrd="0" destOrd="0" presId="urn:microsoft.com/office/officeart/2016/7/layout/HorizontalActionList"/>
    <dgm:cxn modelId="{5706733B-14BA-4F53-B013-9A53E23EF740}" type="presParOf" srcId="{88370D4C-98B4-4928-AE67-9D01B18E1DDD}" destId="{2A91F591-8B83-4B00-9084-BCD02297BF42}" srcOrd="1" destOrd="0" presId="urn:microsoft.com/office/officeart/2016/7/layout/HorizontalActionList"/>
    <dgm:cxn modelId="{274358FD-B39D-40F4-8610-EC25E7D028F0}" type="presParOf" srcId="{4616CBE1-4099-4A97-9210-7291BAE4AD02}" destId="{A6B5A7CB-69D4-40D1-8A51-81441E516FE8}" srcOrd="3" destOrd="0" presId="urn:microsoft.com/office/officeart/2016/7/layout/HorizontalActionList"/>
    <dgm:cxn modelId="{DB5E4857-2D4A-4A7A-9BF2-13FEA518EA1E}" type="presParOf" srcId="{4616CBE1-4099-4A97-9210-7291BAE4AD02}" destId="{70EE649C-3444-46BB-BEBC-998330436163}" srcOrd="4" destOrd="0" presId="urn:microsoft.com/office/officeart/2016/7/layout/HorizontalActionList"/>
    <dgm:cxn modelId="{DF3B9EDA-D165-4DC6-9645-28E77DCACBCE}" type="presParOf" srcId="{70EE649C-3444-46BB-BEBC-998330436163}" destId="{85DA2EB1-F9C5-44A5-ADD9-AD58826EAF6B}" srcOrd="0" destOrd="0" presId="urn:microsoft.com/office/officeart/2016/7/layout/HorizontalActionList"/>
    <dgm:cxn modelId="{BE4DC616-AA87-44E7-A0B0-616D8AE3CD8B}" type="presParOf" srcId="{70EE649C-3444-46BB-BEBC-998330436163}" destId="{36F636FA-A511-4547-8C8C-81CD50842F0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66A961-F9AA-4C44-9519-A576120DD16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2A9DF4-109E-4755-AB2F-2F5A2BA4FF3A}">
      <dgm:prSet/>
      <dgm:spPr/>
      <dgm:t>
        <a:bodyPr/>
        <a:lstStyle/>
        <a:p>
          <a:r>
            <a:rPr lang="en-US" dirty="0"/>
            <a:t>Elevate and Support</a:t>
          </a:r>
        </a:p>
      </dgm:t>
    </dgm:pt>
    <dgm:pt modelId="{EA6BE0EF-FAA7-4A8E-8687-402E7617D345}" type="parTrans" cxnId="{E09B7154-D67E-4CD3-9331-1D86E5CE267F}">
      <dgm:prSet/>
      <dgm:spPr/>
      <dgm:t>
        <a:bodyPr/>
        <a:lstStyle/>
        <a:p>
          <a:endParaRPr lang="en-US"/>
        </a:p>
      </dgm:t>
    </dgm:pt>
    <dgm:pt modelId="{B816131E-ED2A-4E60-A69B-01B166BEF120}" type="sibTrans" cxnId="{E09B7154-D67E-4CD3-9331-1D86E5CE267F}">
      <dgm:prSet/>
      <dgm:spPr/>
      <dgm:t>
        <a:bodyPr/>
        <a:lstStyle/>
        <a:p>
          <a:endParaRPr lang="en-US"/>
        </a:p>
      </dgm:t>
    </dgm:pt>
    <dgm:pt modelId="{2043DC32-ED0A-42AF-AAAD-1195E45A342D}">
      <dgm:prSet/>
      <dgm:spPr/>
      <dgm:t>
        <a:bodyPr/>
        <a:lstStyle/>
        <a:p>
          <a:r>
            <a:rPr lang="en-US" dirty="0"/>
            <a:t>Elevate</a:t>
          </a:r>
          <a:r>
            <a:rPr lang="en-US" baseline="0" dirty="0"/>
            <a:t> and support the voices of people with lived experience</a:t>
          </a:r>
          <a:endParaRPr lang="en-US" dirty="0"/>
        </a:p>
      </dgm:t>
    </dgm:pt>
    <dgm:pt modelId="{5D73A774-D97B-4FBF-B229-74B9B95D70AD}" type="parTrans" cxnId="{0640F6E8-E643-4981-8A61-0DDCF5AED367}">
      <dgm:prSet/>
      <dgm:spPr/>
      <dgm:t>
        <a:bodyPr/>
        <a:lstStyle/>
        <a:p>
          <a:endParaRPr lang="en-US"/>
        </a:p>
      </dgm:t>
    </dgm:pt>
    <dgm:pt modelId="{134FA890-21F7-4FD1-96BD-94CE83800449}" type="sibTrans" cxnId="{0640F6E8-E643-4981-8A61-0DDCF5AED367}">
      <dgm:prSet/>
      <dgm:spPr/>
      <dgm:t>
        <a:bodyPr/>
        <a:lstStyle/>
        <a:p>
          <a:endParaRPr lang="en-US"/>
        </a:p>
      </dgm:t>
    </dgm:pt>
    <dgm:pt modelId="{3C00ACD8-1BBB-4E00-84D9-5F9FC4712504}">
      <dgm:prSet/>
      <dgm:spPr/>
      <dgm:t>
        <a:bodyPr/>
        <a:lstStyle/>
        <a:p>
          <a:r>
            <a:rPr lang="en-US" dirty="0"/>
            <a:t>Design</a:t>
          </a:r>
        </a:p>
      </dgm:t>
    </dgm:pt>
    <dgm:pt modelId="{4253E397-B4D1-457A-B606-A8E9FAD20B83}" type="parTrans" cxnId="{48DE44D2-26C0-4C7D-AE52-8879316C9FE1}">
      <dgm:prSet/>
      <dgm:spPr/>
      <dgm:t>
        <a:bodyPr/>
        <a:lstStyle/>
        <a:p>
          <a:endParaRPr lang="en-US"/>
        </a:p>
      </dgm:t>
    </dgm:pt>
    <dgm:pt modelId="{A521B2AF-0C9E-42AF-B431-43172F5A90BA}" type="sibTrans" cxnId="{48DE44D2-26C0-4C7D-AE52-8879316C9FE1}">
      <dgm:prSet/>
      <dgm:spPr/>
      <dgm:t>
        <a:bodyPr/>
        <a:lstStyle/>
        <a:p>
          <a:endParaRPr lang="en-US"/>
        </a:p>
      </dgm:t>
    </dgm:pt>
    <dgm:pt modelId="{C8CC2B40-67D0-4532-8900-E1972EC3866E}">
      <dgm:prSet/>
      <dgm:spPr/>
      <dgm:t>
        <a:bodyPr/>
        <a:lstStyle/>
        <a:p>
          <a:r>
            <a:rPr lang="en-US" dirty="0"/>
            <a:t>Design</a:t>
          </a:r>
          <a:r>
            <a:rPr lang="en-US" baseline="0" dirty="0"/>
            <a:t> a community-wide anti-racism policy	</a:t>
          </a:r>
          <a:endParaRPr lang="en-US" dirty="0"/>
        </a:p>
      </dgm:t>
    </dgm:pt>
    <dgm:pt modelId="{22FFB552-1AAE-411D-A6A6-F79B1D230BF7}" type="parTrans" cxnId="{C3F6997A-26BF-497F-8DF6-3E3099C7C65B}">
      <dgm:prSet/>
      <dgm:spPr/>
      <dgm:t>
        <a:bodyPr/>
        <a:lstStyle/>
        <a:p>
          <a:endParaRPr lang="en-US"/>
        </a:p>
      </dgm:t>
    </dgm:pt>
    <dgm:pt modelId="{62BAA768-2CFF-4287-B5D7-BB0CF73BF5C9}" type="sibTrans" cxnId="{C3F6997A-26BF-497F-8DF6-3E3099C7C65B}">
      <dgm:prSet/>
      <dgm:spPr/>
      <dgm:t>
        <a:bodyPr/>
        <a:lstStyle/>
        <a:p>
          <a:endParaRPr lang="en-US"/>
        </a:p>
      </dgm:t>
    </dgm:pt>
    <dgm:pt modelId="{6C2BB7FE-3CD8-428D-8849-E681B53FD90F}">
      <dgm:prSet/>
      <dgm:spPr/>
      <dgm:t>
        <a:bodyPr/>
        <a:lstStyle/>
        <a:p>
          <a:r>
            <a:rPr lang="en-US" dirty="0"/>
            <a:t>Create</a:t>
          </a:r>
        </a:p>
      </dgm:t>
    </dgm:pt>
    <dgm:pt modelId="{61EB242E-AB6E-4149-A421-6AC92A9C1FFC}" type="parTrans" cxnId="{E6A9A600-950C-4949-B369-08E80BF36D8A}">
      <dgm:prSet/>
      <dgm:spPr/>
      <dgm:t>
        <a:bodyPr/>
        <a:lstStyle/>
        <a:p>
          <a:endParaRPr lang="en-US"/>
        </a:p>
      </dgm:t>
    </dgm:pt>
    <dgm:pt modelId="{E089ED9B-B92B-4E2D-9BFB-BF38759DC695}" type="sibTrans" cxnId="{E6A9A600-950C-4949-B369-08E80BF36D8A}">
      <dgm:prSet/>
      <dgm:spPr/>
      <dgm:t>
        <a:bodyPr/>
        <a:lstStyle/>
        <a:p>
          <a:endParaRPr lang="en-US"/>
        </a:p>
      </dgm:t>
    </dgm:pt>
    <dgm:pt modelId="{280CAD5F-718E-4A79-A299-B32B92448FFA}">
      <dgm:prSet/>
      <dgm:spPr/>
      <dgm:t>
        <a:bodyPr/>
        <a:lstStyle/>
        <a:p>
          <a:r>
            <a:rPr lang="en-US" dirty="0"/>
            <a:t>Create annual racial equity dashboards and metrics</a:t>
          </a:r>
        </a:p>
      </dgm:t>
    </dgm:pt>
    <dgm:pt modelId="{3B5EEB70-7469-42C3-84A1-493D99558E90}" type="parTrans" cxnId="{2F8D1027-268B-4084-89D3-710F6E39BFBF}">
      <dgm:prSet/>
      <dgm:spPr/>
      <dgm:t>
        <a:bodyPr/>
        <a:lstStyle/>
        <a:p>
          <a:endParaRPr lang="en-US"/>
        </a:p>
      </dgm:t>
    </dgm:pt>
    <dgm:pt modelId="{FBD3BF5E-C717-424C-987A-E387F8296402}" type="sibTrans" cxnId="{2F8D1027-268B-4084-89D3-710F6E39BFBF}">
      <dgm:prSet/>
      <dgm:spPr/>
      <dgm:t>
        <a:bodyPr/>
        <a:lstStyle/>
        <a:p>
          <a:endParaRPr lang="en-US"/>
        </a:p>
      </dgm:t>
    </dgm:pt>
    <dgm:pt modelId="{61CBC809-C743-4EED-B6F5-ABE1AD8EF888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0E729075-087F-4A7E-B0E6-8DA9D628F290}" type="parTrans" cxnId="{BF7C5894-188B-44CA-9736-9F89AFA5979F}">
      <dgm:prSet/>
      <dgm:spPr/>
      <dgm:t>
        <a:bodyPr/>
        <a:lstStyle/>
        <a:p>
          <a:endParaRPr lang="en-US"/>
        </a:p>
      </dgm:t>
    </dgm:pt>
    <dgm:pt modelId="{5AF8E1FE-83DD-4ED7-8052-8EA71BF210BA}" type="sibTrans" cxnId="{BF7C5894-188B-44CA-9736-9F89AFA5979F}">
      <dgm:prSet/>
      <dgm:spPr/>
      <dgm:t>
        <a:bodyPr/>
        <a:lstStyle/>
        <a:p>
          <a:endParaRPr lang="en-US"/>
        </a:p>
      </dgm:t>
    </dgm:pt>
    <dgm:pt modelId="{39562F48-3590-43CF-BAE2-6A7150CE4F83}">
      <dgm:prSet/>
      <dgm:spPr/>
      <dgm:t>
        <a:bodyPr/>
        <a:lstStyle/>
        <a:p>
          <a:r>
            <a:rPr lang="en-US" dirty="0"/>
            <a:t>Build anti-racist organizations</a:t>
          </a:r>
        </a:p>
      </dgm:t>
    </dgm:pt>
    <dgm:pt modelId="{D5BDF131-A76B-4D8F-9CFF-79EEF8414BF6}" type="parTrans" cxnId="{4FD69C9D-1F90-4DBF-84E0-2533353CBC36}">
      <dgm:prSet/>
      <dgm:spPr/>
      <dgm:t>
        <a:bodyPr/>
        <a:lstStyle/>
        <a:p>
          <a:endParaRPr lang="en-US"/>
        </a:p>
      </dgm:t>
    </dgm:pt>
    <dgm:pt modelId="{744C7E1B-CFCB-47B4-99B7-2769F9D6BB43}" type="sibTrans" cxnId="{4FD69C9D-1F90-4DBF-84E0-2533353CBC36}">
      <dgm:prSet/>
      <dgm:spPr/>
      <dgm:t>
        <a:bodyPr/>
        <a:lstStyle/>
        <a:p>
          <a:endParaRPr lang="en-US"/>
        </a:p>
      </dgm:t>
    </dgm:pt>
    <dgm:pt modelId="{E62E1B0D-331B-4A3E-B668-432D15089744}">
      <dgm:prSet/>
      <dgm:spPr/>
      <dgm:t>
        <a:bodyPr/>
        <a:lstStyle/>
        <a:p>
          <a:r>
            <a:rPr lang="en-US" dirty="0"/>
            <a:t>Establish</a:t>
          </a:r>
        </a:p>
      </dgm:t>
    </dgm:pt>
    <dgm:pt modelId="{8BF5B35D-66C8-464C-BB1B-F43A0EB89DDE}" type="parTrans" cxnId="{21B45D79-6A41-4D30-AD49-5A02F9A13B4F}">
      <dgm:prSet/>
      <dgm:spPr/>
      <dgm:t>
        <a:bodyPr/>
        <a:lstStyle/>
        <a:p>
          <a:endParaRPr lang="en-US"/>
        </a:p>
      </dgm:t>
    </dgm:pt>
    <dgm:pt modelId="{B4CE9EA3-76DD-4D0E-A33E-604978A6DA03}" type="sibTrans" cxnId="{21B45D79-6A41-4D30-AD49-5A02F9A13B4F}">
      <dgm:prSet/>
      <dgm:spPr/>
      <dgm:t>
        <a:bodyPr/>
        <a:lstStyle/>
        <a:p>
          <a:endParaRPr lang="en-US"/>
        </a:p>
      </dgm:t>
    </dgm:pt>
    <dgm:pt modelId="{34F33D0F-69C1-451D-A368-25C967EC085E}">
      <dgm:prSet/>
      <dgm:spPr/>
      <dgm:t>
        <a:bodyPr/>
        <a:lstStyle/>
        <a:p>
          <a:r>
            <a:rPr lang="en-US" dirty="0"/>
            <a:t>Establish consistent expectations across all funding streams</a:t>
          </a:r>
        </a:p>
      </dgm:t>
    </dgm:pt>
    <dgm:pt modelId="{C6F153F8-60F9-4E62-8F6F-75234E79BC23}" type="parTrans" cxnId="{D8CC3806-03AD-468A-954E-67BCD9EC3DE7}">
      <dgm:prSet/>
      <dgm:spPr/>
      <dgm:t>
        <a:bodyPr/>
        <a:lstStyle/>
        <a:p>
          <a:endParaRPr lang="en-US"/>
        </a:p>
      </dgm:t>
    </dgm:pt>
    <dgm:pt modelId="{AEECC5A2-0384-4087-A2CE-88A00014A9F5}" type="sibTrans" cxnId="{D8CC3806-03AD-468A-954E-67BCD9EC3DE7}">
      <dgm:prSet/>
      <dgm:spPr/>
      <dgm:t>
        <a:bodyPr/>
        <a:lstStyle/>
        <a:p>
          <a:endParaRPr lang="en-US"/>
        </a:p>
      </dgm:t>
    </dgm:pt>
    <dgm:pt modelId="{831CF16D-952E-42F7-A26C-0B1EE25CFB0D}">
      <dgm:prSet/>
      <dgm:spPr/>
      <dgm:t>
        <a:bodyPr/>
        <a:lstStyle/>
        <a:p>
          <a:r>
            <a:rPr lang="en-US" dirty="0"/>
            <a:t>Institute</a:t>
          </a:r>
        </a:p>
      </dgm:t>
    </dgm:pt>
    <dgm:pt modelId="{C19157D9-C469-493C-8E13-1D658828C337}" type="parTrans" cxnId="{BC0596E6-1094-4703-91DB-1F7D68D8AA6E}">
      <dgm:prSet/>
      <dgm:spPr/>
      <dgm:t>
        <a:bodyPr/>
        <a:lstStyle/>
        <a:p>
          <a:endParaRPr lang="en-US"/>
        </a:p>
      </dgm:t>
    </dgm:pt>
    <dgm:pt modelId="{3D8E7C0F-CCA8-4379-B50D-4E63FBDA8D6F}" type="sibTrans" cxnId="{BC0596E6-1094-4703-91DB-1F7D68D8AA6E}">
      <dgm:prSet/>
      <dgm:spPr/>
      <dgm:t>
        <a:bodyPr/>
        <a:lstStyle/>
        <a:p>
          <a:endParaRPr lang="en-US"/>
        </a:p>
      </dgm:t>
    </dgm:pt>
    <dgm:pt modelId="{196A7946-8C55-429B-9773-BE24F60BC233}">
      <dgm:prSet/>
      <dgm:spPr/>
      <dgm:t>
        <a:bodyPr/>
        <a:lstStyle/>
        <a:p>
          <a:r>
            <a:rPr lang="en-US" dirty="0"/>
            <a:t>Institute consistent and equitable services across entire homeless response system</a:t>
          </a:r>
        </a:p>
      </dgm:t>
    </dgm:pt>
    <dgm:pt modelId="{44F3CDE9-335A-4285-8655-AD9258EB7C0D}" type="parTrans" cxnId="{223B3AB9-0B5A-404A-9F27-845BF0DA3587}">
      <dgm:prSet/>
      <dgm:spPr/>
      <dgm:t>
        <a:bodyPr/>
        <a:lstStyle/>
        <a:p>
          <a:endParaRPr lang="en-US"/>
        </a:p>
      </dgm:t>
    </dgm:pt>
    <dgm:pt modelId="{6971752E-F100-4064-BED5-9C9BCD170EE9}" type="sibTrans" cxnId="{223B3AB9-0B5A-404A-9F27-845BF0DA3587}">
      <dgm:prSet/>
      <dgm:spPr/>
      <dgm:t>
        <a:bodyPr/>
        <a:lstStyle/>
        <a:p>
          <a:endParaRPr lang="en-US"/>
        </a:p>
      </dgm:t>
    </dgm:pt>
    <dgm:pt modelId="{162D0C99-CA2E-4FF6-AFED-713DEC875FD9}" type="pres">
      <dgm:prSet presAssocID="{5666A961-F9AA-4C44-9519-A576120DD16A}" presName="Name0" presStyleCnt="0">
        <dgm:presLayoutVars>
          <dgm:dir/>
          <dgm:animLvl val="lvl"/>
          <dgm:resizeHandles val="exact"/>
        </dgm:presLayoutVars>
      </dgm:prSet>
      <dgm:spPr/>
    </dgm:pt>
    <dgm:pt modelId="{49A4484D-CFC6-4DB7-B627-864BBA84C704}" type="pres">
      <dgm:prSet presAssocID="{2F2A9DF4-109E-4755-AB2F-2F5A2BA4FF3A}" presName="composite" presStyleCnt="0"/>
      <dgm:spPr/>
    </dgm:pt>
    <dgm:pt modelId="{55FE0BA5-CDDE-4AD9-BDFA-CD96985A594F}" type="pres">
      <dgm:prSet presAssocID="{2F2A9DF4-109E-4755-AB2F-2F5A2BA4FF3A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E0665E37-23AE-40D2-A397-E19E42240E9A}" type="pres">
      <dgm:prSet presAssocID="{2F2A9DF4-109E-4755-AB2F-2F5A2BA4FF3A}" presName="desTx" presStyleLbl="alignAccFollowNode1" presStyleIdx="0" presStyleCnt="6">
        <dgm:presLayoutVars>
          <dgm:bulletEnabled val="1"/>
        </dgm:presLayoutVars>
      </dgm:prSet>
      <dgm:spPr/>
    </dgm:pt>
    <dgm:pt modelId="{49901105-BA97-4EEE-9F52-4E452B6418AE}" type="pres">
      <dgm:prSet presAssocID="{B816131E-ED2A-4E60-A69B-01B166BEF120}" presName="space" presStyleCnt="0"/>
      <dgm:spPr/>
    </dgm:pt>
    <dgm:pt modelId="{3E1A4ABC-8E62-4C64-BB02-D10A9E1375A0}" type="pres">
      <dgm:prSet presAssocID="{3C00ACD8-1BBB-4E00-84D9-5F9FC4712504}" presName="composite" presStyleCnt="0"/>
      <dgm:spPr/>
    </dgm:pt>
    <dgm:pt modelId="{910E77C3-E6DE-41B4-A558-381AF58821A1}" type="pres">
      <dgm:prSet presAssocID="{3C00ACD8-1BBB-4E00-84D9-5F9FC4712504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7802726E-F83F-41A6-8C91-56A92C47076F}" type="pres">
      <dgm:prSet presAssocID="{3C00ACD8-1BBB-4E00-84D9-5F9FC4712504}" presName="desTx" presStyleLbl="alignAccFollowNode1" presStyleIdx="1" presStyleCnt="6">
        <dgm:presLayoutVars>
          <dgm:bulletEnabled val="1"/>
        </dgm:presLayoutVars>
      </dgm:prSet>
      <dgm:spPr/>
    </dgm:pt>
    <dgm:pt modelId="{1825FE32-2420-4399-94AF-25DC9284B59E}" type="pres">
      <dgm:prSet presAssocID="{A521B2AF-0C9E-42AF-B431-43172F5A90BA}" presName="space" presStyleCnt="0"/>
      <dgm:spPr/>
    </dgm:pt>
    <dgm:pt modelId="{3439DDEF-55D0-4CAA-AD05-3850A9C8E855}" type="pres">
      <dgm:prSet presAssocID="{6C2BB7FE-3CD8-428D-8849-E681B53FD90F}" presName="composite" presStyleCnt="0"/>
      <dgm:spPr/>
    </dgm:pt>
    <dgm:pt modelId="{1F9EFE3A-097B-45D7-AABF-5672CFC1FE56}" type="pres">
      <dgm:prSet presAssocID="{6C2BB7FE-3CD8-428D-8849-E681B53FD90F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FF012B84-7960-4A68-8274-3F518C00058D}" type="pres">
      <dgm:prSet presAssocID="{6C2BB7FE-3CD8-428D-8849-E681B53FD90F}" presName="desTx" presStyleLbl="alignAccFollowNode1" presStyleIdx="2" presStyleCnt="6">
        <dgm:presLayoutVars>
          <dgm:bulletEnabled val="1"/>
        </dgm:presLayoutVars>
      </dgm:prSet>
      <dgm:spPr/>
    </dgm:pt>
    <dgm:pt modelId="{61EFC80E-B28B-4FF3-A417-6786394B039B}" type="pres">
      <dgm:prSet presAssocID="{E089ED9B-B92B-4E2D-9BFB-BF38759DC695}" presName="space" presStyleCnt="0"/>
      <dgm:spPr/>
    </dgm:pt>
    <dgm:pt modelId="{1C7CDDAF-0A9B-4E02-B1C8-82406104A0A5}" type="pres">
      <dgm:prSet presAssocID="{61CBC809-C743-4EED-B6F5-ABE1AD8EF888}" presName="composite" presStyleCnt="0"/>
      <dgm:spPr/>
    </dgm:pt>
    <dgm:pt modelId="{EE34FFAF-42D8-4627-8EEE-B10BA5D89E51}" type="pres">
      <dgm:prSet presAssocID="{61CBC809-C743-4EED-B6F5-ABE1AD8EF888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CE46136-EDE8-464D-9D35-5C697148F200}" type="pres">
      <dgm:prSet presAssocID="{61CBC809-C743-4EED-B6F5-ABE1AD8EF888}" presName="desTx" presStyleLbl="alignAccFollowNode1" presStyleIdx="3" presStyleCnt="6">
        <dgm:presLayoutVars>
          <dgm:bulletEnabled val="1"/>
        </dgm:presLayoutVars>
      </dgm:prSet>
      <dgm:spPr/>
    </dgm:pt>
    <dgm:pt modelId="{59583F90-210B-4753-84C0-F1D1E054F04A}" type="pres">
      <dgm:prSet presAssocID="{5AF8E1FE-83DD-4ED7-8052-8EA71BF210BA}" presName="space" presStyleCnt="0"/>
      <dgm:spPr/>
    </dgm:pt>
    <dgm:pt modelId="{4AAD5E0C-2283-4085-B829-2FEC9C11898D}" type="pres">
      <dgm:prSet presAssocID="{E62E1B0D-331B-4A3E-B668-432D15089744}" presName="composite" presStyleCnt="0"/>
      <dgm:spPr/>
    </dgm:pt>
    <dgm:pt modelId="{D9A01FB8-4AF7-4E83-BA88-5F59A29D5183}" type="pres">
      <dgm:prSet presAssocID="{E62E1B0D-331B-4A3E-B668-432D15089744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5DEEA01F-8A05-40AF-A90A-EB8AFB795069}" type="pres">
      <dgm:prSet presAssocID="{E62E1B0D-331B-4A3E-B668-432D15089744}" presName="desTx" presStyleLbl="alignAccFollowNode1" presStyleIdx="4" presStyleCnt="6">
        <dgm:presLayoutVars>
          <dgm:bulletEnabled val="1"/>
        </dgm:presLayoutVars>
      </dgm:prSet>
      <dgm:spPr/>
    </dgm:pt>
    <dgm:pt modelId="{C134D025-6463-4C66-8FEF-3748D8F19610}" type="pres">
      <dgm:prSet presAssocID="{B4CE9EA3-76DD-4D0E-A33E-604978A6DA03}" presName="space" presStyleCnt="0"/>
      <dgm:spPr/>
    </dgm:pt>
    <dgm:pt modelId="{596A06F9-BECE-422E-B1F2-C766B32B60E9}" type="pres">
      <dgm:prSet presAssocID="{831CF16D-952E-42F7-A26C-0B1EE25CFB0D}" presName="composite" presStyleCnt="0"/>
      <dgm:spPr/>
    </dgm:pt>
    <dgm:pt modelId="{397E770C-880D-4E13-A84C-DE488BF80291}" type="pres">
      <dgm:prSet presAssocID="{831CF16D-952E-42F7-A26C-0B1EE25CFB0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834F54A0-FD04-4BDF-9ACB-9C802FAD2BF6}" type="pres">
      <dgm:prSet presAssocID="{831CF16D-952E-42F7-A26C-0B1EE25CFB0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E6A9A600-950C-4949-B369-08E80BF36D8A}" srcId="{5666A961-F9AA-4C44-9519-A576120DD16A}" destId="{6C2BB7FE-3CD8-428D-8849-E681B53FD90F}" srcOrd="2" destOrd="0" parTransId="{61EB242E-AB6E-4149-A421-6AC92A9C1FFC}" sibTransId="{E089ED9B-B92B-4E2D-9BFB-BF38759DC695}"/>
    <dgm:cxn modelId="{280F6403-6B6F-4707-A26F-5248843AB640}" type="presOf" srcId="{5666A961-F9AA-4C44-9519-A576120DD16A}" destId="{162D0C99-CA2E-4FF6-AFED-713DEC875FD9}" srcOrd="0" destOrd="0" presId="urn:microsoft.com/office/officeart/2005/8/layout/hList1"/>
    <dgm:cxn modelId="{D8CC3806-03AD-468A-954E-67BCD9EC3DE7}" srcId="{E62E1B0D-331B-4A3E-B668-432D15089744}" destId="{34F33D0F-69C1-451D-A368-25C967EC085E}" srcOrd="0" destOrd="0" parTransId="{C6F153F8-60F9-4E62-8F6F-75234E79BC23}" sibTransId="{AEECC5A2-0384-4087-A2CE-88A00014A9F5}"/>
    <dgm:cxn modelId="{5114270B-62B8-45B2-9511-D0F719D12952}" type="presOf" srcId="{39562F48-3590-43CF-BAE2-6A7150CE4F83}" destId="{4CE46136-EDE8-464D-9D35-5C697148F200}" srcOrd="0" destOrd="0" presId="urn:microsoft.com/office/officeart/2005/8/layout/hList1"/>
    <dgm:cxn modelId="{2F8D1027-268B-4084-89D3-710F6E39BFBF}" srcId="{6C2BB7FE-3CD8-428D-8849-E681B53FD90F}" destId="{280CAD5F-718E-4A79-A299-B32B92448FFA}" srcOrd="0" destOrd="0" parTransId="{3B5EEB70-7469-42C3-84A1-493D99558E90}" sibTransId="{FBD3BF5E-C717-424C-987A-E387F8296402}"/>
    <dgm:cxn modelId="{173B9B2B-6D51-4811-BBB4-01373D19E45B}" type="presOf" srcId="{2F2A9DF4-109E-4755-AB2F-2F5A2BA4FF3A}" destId="{55FE0BA5-CDDE-4AD9-BDFA-CD96985A594F}" srcOrd="0" destOrd="0" presId="urn:microsoft.com/office/officeart/2005/8/layout/hList1"/>
    <dgm:cxn modelId="{E09B7154-D67E-4CD3-9331-1D86E5CE267F}" srcId="{5666A961-F9AA-4C44-9519-A576120DD16A}" destId="{2F2A9DF4-109E-4755-AB2F-2F5A2BA4FF3A}" srcOrd="0" destOrd="0" parTransId="{EA6BE0EF-FAA7-4A8E-8687-402E7617D345}" sibTransId="{B816131E-ED2A-4E60-A69B-01B166BEF120}"/>
    <dgm:cxn modelId="{21B45D79-6A41-4D30-AD49-5A02F9A13B4F}" srcId="{5666A961-F9AA-4C44-9519-A576120DD16A}" destId="{E62E1B0D-331B-4A3E-B668-432D15089744}" srcOrd="4" destOrd="0" parTransId="{8BF5B35D-66C8-464C-BB1B-F43A0EB89DDE}" sibTransId="{B4CE9EA3-76DD-4D0E-A33E-604978A6DA03}"/>
    <dgm:cxn modelId="{C3F6997A-26BF-497F-8DF6-3E3099C7C65B}" srcId="{3C00ACD8-1BBB-4E00-84D9-5F9FC4712504}" destId="{C8CC2B40-67D0-4532-8900-E1972EC3866E}" srcOrd="0" destOrd="0" parTransId="{22FFB552-1AAE-411D-A6A6-F79B1D230BF7}" sibTransId="{62BAA768-2CFF-4287-B5D7-BB0CF73BF5C9}"/>
    <dgm:cxn modelId="{E7D1FA80-AE7A-4D37-8356-7A846173B49A}" type="presOf" srcId="{C8CC2B40-67D0-4532-8900-E1972EC3866E}" destId="{7802726E-F83F-41A6-8C91-56A92C47076F}" srcOrd="0" destOrd="0" presId="urn:microsoft.com/office/officeart/2005/8/layout/hList1"/>
    <dgm:cxn modelId="{2F9B1B8C-43E7-4EE5-BBD2-AB19F4B91EF5}" type="presOf" srcId="{34F33D0F-69C1-451D-A368-25C967EC085E}" destId="{5DEEA01F-8A05-40AF-A90A-EB8AFB795069}" srcOrd="0" destOrd="0" presId="urn:microsoft.com/office/officeart/2005/8/layout/hList1"/>
    <dgm:cxn modelId="{2451C390-84FB-484F-B7B6-EC2C73D838DC}" type="presOf" srcId="{6C2BB7FE-3CD8-428D-8849-E681B53FD90F}" destId="{1F9EFE3A-097B-45D7-AABF-5672CFC1FE56}" srcOrd="0" destOrd="0" presId="urn:microsoft.com/office/officeart/2005/8/layout/hList1"/>
    <dgm:cxn modelId="{BF7C5894-188B-44CA-9736-9F89AFA5979F}" srcId="{5666A961-F9AA-4C44-9519-A576120DD16A}" destId="{61CBC809-C743-4EED-B6F5-ABE1AD8EF888}" srcOrd="3" destOrd="0" parTransId="{0E729075-087F-4A7E-B0E6-8DA9D628F290}" sibTransId="{5AF8E1FE-83DD-4ED7-8052-8EA71BF210BA}"/>
    <dgm:cxn modelId="{E60B4695-5114-4420-B914-E6E7618335B2}" type="presOf" srcId="{2043DC32-ED0A-42AF-AAAD-1195E45A342D}" destId="{E0665E37-23AE-40D2-A397-E19E42240E9A}" srcOrd="0" destOrd="0" presId="urn:microsoft.com/office/officeart/2005/8/layout/hList1"/>
    <dgm:cxn modelId="{4FD69C9D-1F90-4DBF-84E0-2533353CBC36}" srcId="{61CBC809-C743-4EED-B6F5-ABE1AD8EF888}" destId="{39562F48-3590-43CF-BAE2-6A7150CE4F83}" srcOrd="0" destOrd="0" parTransId="{D5BDF131-A76B-4D8F-9CFF-79EEF8414BF6}" sibTransId="{744C7E1B-CFCB-47B4-99B7-2769F9D6BB43}"/>
    <dgm:cxn modelId="{2EF98CA7-754C-4643-85B9-035C86D6A2F8}" type="presOf" srcId="{196A7946-8C55-429B-9773-BE24F60BC233}" destId="{834F54A0-FD04-4BDF-9ACB-9C802FAD2BF6}" srcOrd="0" destOrd="0" presId="urn:microsoft.com/office/officeart/2005/8/layout/hList1"/>
    <dgm:cxn modelId="{AAC0E0A8-C4F2-42D8-AA1B-6D2DD5939C03}" type="presOf" srcId="{E62E1B0D-331B-4A3E-B668-432D15089744}" destId="{D9A01FB8-4AF7-4E83-BA88-5F59A29D5183}" srcOrd="0" destOrd="0" presId="urn:microsoft.com/office/officeart/2005/8/layout/hList1"/>
    <dgm:cxn modelId="{223B3AB9-0B5A-404A-9F27-845BF0DA3587}" srcId="{831CF16D-952E-42F7-A26C-0B1EE25CFB0D}" destId="{196A7946-8C55-429B-9773-BE24F60BC233}" srcOrd="0" destOrd="0" parTransId="{44F3CDE9-335A-4285-8655-AD9258EB7C0D}" sibTransId="{6971752E-F100-4064-BED5-9C9BCD170EE9}"/>
    <dgm:cxn modelId="{42A7ACCA-33D8-41B4-95F8-1119D77B36BE}" type="presOf" srcId="{61CBC809-C743-4EED-B6F5-ABE1AD8EF888}" destId="{EE34FFAF-42D8-4627-8EEE-B10BA5D89E51}" srcOrd="0" destOrd="0" presId="urn:microsoft.com/office/officeart/2005/8/layout/hList1"/>
    <dgm:cxn modelId="{48DE44D2-26C0-4C7D-AE52-8879316C9FE1}" srcId="{5666A961-F9AA-4C44-9519-A576120DD16A}" destId="{3C00ACD8-1BBB-4E00-84D9-5F9FC4712504}" srcOrd="1" destOrd="0" parTransId="{4253E397-B4D1-457A-B606-A8E9FAD20B83}" sibTransId="{A521B2AF-0C9E-42AF-B431-43172F5A90BA}"/>
    <dgm:cxn modelId="{1E01D7DA-0C97-4A0C-A6E7-D80B527230BC}" type="presOf" srcId="{831CF16D-952E-42F7-A26C-0B1EE25CFB0D}" destId="{397E770C-880D-4E13-A84C-DE488BF80291}" srcOrd="0" destOrd="0" presId="urn:microsoft.com/office/officeart/2005/8/layout/hList1"/>
    <dgm:cxn modelId="{BFCFE2DC-03CC-4A36-A66F-DA1F01906EFB}" type="presOf" srcId="{3C00ACD8-1BBB-4E00-84D9-5F9FC4712504}" destId="{910E77C3-E6DE-41B4-A558-381AF58821A1}" srcOrd="0" destOrd="0" presId="urn:microsoft.com/office/officeart/2005/8/layout/hList1"/>
    <dgm:cxn modelId="{A93195E2-E2F0-4C77-AE64-FB7C833389AC}" type="presOf" srcId="{280CAD5F-718E-4A79-A299-B32B92448FFA}" destId="{FF012B84-7960-4A68-8274-3F518C00058D}" srcOrd="0" destOrd="0" presId="urn:microsoft.com/office/officeart/2005/8/layout/hList1"/>
    <dgm:cxn modelId="{BC0596E6-1094-4703-91DB-1F7D68D8AA6E}" srcId="{5666A961-F9AA-4C44-9519-A576120DD16A}" destId="{831CF16D-952E-42F7-A26C-0B1EE25CFB0D}" srcOrd="5" destOrd="0" parTransId="{C19157D9-C469-493C-8E13-1D658828C337}" sibTransId="{3D8E7C0F-CCA8-4379-B50D-4E63FBDA8D6F}"/>
    <dgm:cxn modelId="{0640F6E8-E643-4981-8A61-0DDCF5AED367}" srcId="{2F2A9DF4-109E-4755-AB2F-2F5A2BA4FF3A}" destId="{2043DC32-ED0A-42AF-AAAD-1195E45A342D}" srcOrd="0" destOrd="0" parTransId="{5D73A774-D97B-4FBF-B229-74B9B95D70AD}" sibTransId="{134FA890-21F7-4FD1-96BD-94CE83800449}"/>
    <dgm:cxn modelId="{57533DF1-B1BB-49A7-A1C7-1EB513CB5C0F}" type="presParOf" srcId="{162D0C99-CA2E-4FF6-AFED-713DEC875FD9}" destId="{49A4484D-CFC6-4DB7-B627-864BBA84C704}" srcOrd="0" destOrd="0" presId="urn:microsoft.com/office/officeart/2005/8/layout/hList1"/>
    <dgm:cxn modelId="{D263286C-8F9D-4B0B-B8D8-1A03B2FB39C6}" type="presParOf" srcId="{49A4484D-CFC6-4DB7-B627-864BBA84C704}" destId="{55FE0BA5-CDDE-4AD9-BDFA-CD96985A594F}" srcOrd="0" destOrd="0" presId="urn:microsoft.com/office/officeart/2005/8/layout/hList1"/>
    <dgm:cxn modelId="{573EF753-5144-4893-8A39-DB516AC61573}" type="presParOf" srcId="{49A4484D-CFC6-4DB7-B627-864BBA84C704}" destId="{E0665E37-23AE-40D2-A397-E19E42240E9A}" srcOrd="1" destOrd="0" presId="urn:microsoft.com/office/officeart/2005/8/layout/hList1"/>
    <dgm:cxn modelId="{14B82388-9373-42B3-BF25-DE56C72A9FAA}" type="presParOf" srcId="{162D0C99-CA2E-4FF6-AFED-713DEC875FD9}" destId="{49901105-BA97-4EEE-9F52-4E452B6418AE}" srcOrd="1" destOrd="0" presId="urn:microsoft.com/office/officeart/2005/8/layout/hList1"/>
    <dgm:cxn modelId="{EA140533-824E-48BA-B669-A157C22C4688}" type="presParOf" srcId="{162D0C99-CA2E-4FF6-AFED-713DEC875FD9}" destId="{3E1A4ABC-8E62-4C64-BB02-D10A9E1375A0}" srcOrd="2" destOrd="0" presId="urn:microsoft.com/office/officeart/2005/8/layout/hList1"/>
    <dgm:cxn modelId="{35AFCFC4-DD5C-4A80-8A5C-CBC08B9F7B92}" type="presParOf" srcId="{3E1A4ABC-8E62-4C64-BB02-D10A9E1375A0}" destId="{910E77C3-E6DE-41B4-A558-381AF58821A1}" srcOrd="0" destOrd="0" presId="urn:microsoft.com/office/officeart/2005/8/layout/hList1"/>
    <dgm:cxn modelId="{8F372A64-11A0-4953-86BE-C7A703FBA4BF}" type="presParOf" srcId="{3E1A4ABC-8E62-4C64-BB02-D10A9E1375A0}" destId="{7802726E-F83F-41A6-8C91-56A92C47076F}" srcOrd="1" destOrd="0" presId="urn:microsoft.com/office/officeart/2005/8/layout/hList1"/>
    <dgm:cxn modelId="{BDA2EEAF-1771-449C-992B-B20289323BA6}" type="presParOf" srcId="{162D0C99-CA2E-4FF6-AFED-713DEC875FD9}" destId="{1825FE32-2420-4399-94AF-25DC9284B59E}" srcOrd="3" destOrd="0" presId="urn:microsoft.com/office/officeart/2005/8/layout/hList1"/>
    <dgm:cxn modelId="{BCD63610-4FFD-4BB6-B523-AD2A079724B0}" type="presParOf" srcId="{162D0C99-CA2E-4FF6-AFED-713DEC875FD9}" destId="{3439DDEF-55D0-4CAA-AD05-3850A9C8E855}" srcOrd="4" destOrd="0" presId="urn:microsoft.com/office/officeart/2005/8/layout/hList1"/>
    <dgm:cxn modelId="{B40DD139-15AC-4F1F-A3F4-824DEED07D8D}" type="presParOf" srcId="{3439DDEF-55D0-4CAA-AD05-3850A9C8E855}" destId="{1F9EFE3A-097B-45D7-AABF-5672CFC1FE56}" srcOrd="0" destOrd="0" presId="urn:microsoft.com/office/officeart/2005/8/layout/hList1"/>
    <dgm:cxn modelId="{834910E4-76F8-4457-888E-3B67AC701228}" type="presParOf" srcId="{3439DDEF-55D0-4CAA-AD05-3850A9C8E855}" destId="{FF012B84-7960-4A68-8274-3F518C00058D}" srcOrd="1" destOrd="0" presId="urn:microsoft.com/office/officeart/2005/8/layout/hList1"/>
    <dgm:cxn modelId="{92EA7555-A32C-43A6-BA9C-F2074B53C609}" type="presParOf" srcId="{162D0C99-CA2E-4FF6-AFED-713DEC875FD9}" destId="{61EFC80E-B28B-4FF3-A417-6786394B039B}" srcOrd="5" destOrd="0" presId="urn:microsoft.com/office/officeart/2005/8/layout/hList1"/>
    <dgm:cxn modelId="{9831FCC8-0538-4CEF-8536-5FED81BF3C0F}" type="presParOf" srcId="{162D0C99-CA2E-4FF6-AFED-713DEC875FD9}" destId="{1C7CDDAF-0A9B-4E02-B1C8-82406104A0A5}" srcOrd="6" destOrd="0" presId="urn:microsoft.com/office/officeart/2005/8/layout/hList1"/>
    <dgm:cxn modelId="{F1EFA7E2-DC95-4CEE-BF18-C435014B7DFE}" type="presParOf" srcId="{1C7CDDAF-0A9B-4E02-B1C8-82406104A0A5}" destId="{EE34FFAF-42D8-4627-8EEE-B10BA5D89E51}" srcOrd="0" destOrd="0" presId="urn:microsoft.com/office/officeart/2005/8/layout/hList1"/>
    <dgm:cxn modelId="{0C73BBB9-6E37-41BA-B8F4-1594E7A8D1A1}" type="presParOf" srcId="{1C7CDDAF-0A9B-4E02-B1C8-82406104A0A5}" destId="{4CE46136-EDE8-464D-9D35-5C697148F200}" srcOrd="1" destOrd="0" presId="urn:microsoft.com/office/officeart/2005/8/layout/hList1"/>
    <dgm:cxn modelId="{A9133D4F-BEBA-4FF6-936C-97DA265D0507}" type="presParOf" srcId="{162D0C99-CA2E-4FF6-AFED-713DEC875FD9}" destId="{59583F90-210B-4753-84C0-F1D1E054F04A}" srcOrd="7" destOrd="0" presId="urn:microsoft.com/office/officeart/2005/8/layout/hList1"/>
    <dgm:cxn modelId="{84CFA231-5F7F-42CD-B97F-D09490344ED9}" type="presParOf" srcId="{162D0C99-CA2E-4FF6-AFED-713DEC875FD9}" destId="{4AAD5E0C-2283-4085-B829-2FEC9C11898D}" srcOrd="8" destOrd="0" presId="urn:microsoft.com/office/officeart/2005/8/layout/hList1"/>
    <dgm:cxn modelId="{8C5D6645-ECB9-4058-8A43-E22CF6C9080F}" type="presParOf" srcId="{4AAD5E0C-2283-4085-B829-2FEC9C11898D}" destId="{D9A01FB8-4AF7-4E83-BA88-5F59A29D5183}" srcOrd="0" destOrd="0" presId="urn:microsoft.com/office/officeart/2005/8/layout/hList1"/>
    <dgm:cxn modelId="{1CFEF242-8241-430F-8C05-65E66244E87A}" type="presParOf" srcId="{4AAD5E0C-2283-4085-B829-2FEC9C11898D}" destId="{5DEEA01F-8A05-40AF-A90A-EB8AFB795069}" srcOrd="1" destOrd="0" presId="urn:microsoft.com/office/officeart/2005/8/layout/hList1"/>
    <dgm:cxn modelId="{22056F41-77C4-4C8F-8C6B-D46BE4782E8D}" type="presParOf" srcId="{162D0C99-CA2E-4FF6-AFED-713DEC875FD9}" destId="{C134D025-6463-4C66-8FEF-3748D8F19610}" srcOrd="9" destOrd="0" presId="urn:microsoft.com/office/officeart/2005/8/layout/hList1"/>
    <dgm:cxn modelId="{144F6FCB-D1C0-4274-9030-00EAB169B1A8}" type="presParOf" srcId="{162D0C99-CA2E-4FF6-AFED-713DEC875FD9}" destId="{596A06F9-BECE-422E-B1F2-C766B32B60E9}" srcOrd="10" destOrd="0" presId="urn:microsoft.com/office/officeart/2005/8/layout/hList1"/>
    <dgm:cxn modelId="{6D470CB7-A563-41E6-BE01-58CC52963420}" type="presParOf" srcId="{596A06F9-BECE-422E-B1F2-C766B32B60E9}" destId="{397E770C-880D-4E13-A84C-DE488BF80291}" srcOrd="0" destOrd="0" presId="urn:microsoft.com/office/officeart/2005/8/layout/hList1"/>
    <dgm:cxn modelId="{8BF6A8E2-1403-4C9F-B37C-7B63832F4FDE}" type="presParOf" srcId="{596A06F9-BECE-422E-B1F2-C766B32B60E9}" destId="{834F54A0-FD04-4BDF-9ACB-9C802FAD2B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936DF9-D807-4B93-9890-B29FE62BD4A1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DCFB55-B725-4EEA-8E03-537D677E5F31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Conduct</a:t>
          </a:r>
        </a:p>
      </dgm:t>
    </dgm:pt>
    <dgm:pt modelId="{50721083-6379-4357-9C2F-992873C570B4}" type="parTrans" cxnId="{4CABD1EE-59B6-4497-89B9-BEA1CE19FB21}">
      <dgm:prSet/>
      <dgm:spPr/>
      <dgm:t>
        <a:bodyPr/>
        <a:lstStyle/>
        <a:p>
          <a:endParaRPr lang="en-US"/>
        </a:p>
      </dgm:t>
    </dgm:pt>
    <dgm:pt modelId="{F5F20ED8-5C11-4AE1-B0C0-79AD12735FD2}" type="sibTrans" cxnId="{4CABD1EE-59B6-4497-89B9-BEA1CE19FB21}">
      <dgm:prSet/>
      <dgm:spPr/>
      <dgm:t>
        <a:bodyPr/>
        <a:lstStyle/>
        <a:p>
          <a:endParaRPr lang="en-US"/>
        </a:p>
      </dgm:t>
    </dgm:pt>
    <dgm:pt modelId="{C3A3BB93-E6E4-4F8E-819A-5A96C4AE7AC6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sz="1800" dirty="0"/>
            <a:t>Conduct gaps &amp; needs assessments every three years</a:t>
          </a:r>
        </a:p>
      </dgm:t>
    </dgm:pt>
    <dgm:pt modelId="{C807BF70-B8D4-40DD-B829-6AF484CF7CF0}" type="parTrans" cxnId="{97CE9636-183B-4BE8-988E-0B9620EB3F5A}">
      <dgm:prSet/>
      <dgm:spPr/>
      <dgm:t>
        <a:bodyPr/>
        <a:lstStyle/>
        <a:p>
          <a:endParaRPr lang="en-US"/>
        </a:p>
      </dgm:t>
    </dgm:pt>
    <dgm:pt modelId="{DAAE8D60-2B61-4E39-8CBA-6FFC5D90FCE7}" type="sibTrans" cxnId="{97CE9636-183B-4BE8-988E-0B9620EB3F5A}">
      <dgm:prSet/>
      <dgm:spPr/>
      <dgm:t>
        <a:bodyPr/>
        <a:lstStyle/>
        <a:p>
          <a:endParaRPr lang="en-US"/>
        </a:p>
      </dgm:t>
    </dgm:pt>
    <dgm:pt modelId="{BDD122C8-F323-44C5-A19C-DE7195A42D79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Reduce</a:t>
          </a:r>
        </a:p>
      </dgm:t>
    </dgm:pt>
    <dgm:pt modelId="{D31FCE3C-4897-44F8-937A-5BA5D90CDC09}" type="parTrans" cxnId="{5839B9C8-5E69-4DE5-B41B-EE9FF9DC71B3}">
      <dgm:prSet/>
      <dgm:spPr/>
      <dgm:t>
        <a:bodyPr/>
        <a:lstStyle/>
        <a:p>
          <a:endParaRPr lang="en-US"/>
        </a:p>
      </dgm:t>
    </dgm:pt>
    <dgm:pt modelId="{A4D2AB14-2421-4D72-A24C-CD68B2FAE28F}" type="sibTrans" cxnId="{5839B9C8-5E69-4DE5-B41B-EE9FF9DC71B3}">
      <dgm:prSet/>
      <dgm:spPr/>
      <dgm:t>
        <a:bodyPr/>
        <a:lstStyle/>
        <a:p>
          <a:endParaRPr lang="en-US"/>
        </a:p>
      </dgm:t>
    </dgm:pt>
    <dgm:pt modelId="{2583ABB9-48D2-4A0A-AF99-0A0222EB6B99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sz="1800" dirty="0"/>
            <a:t>Reduce inflow into homelessness using prevention &amp; diversion</a:t>
          </a:r>
        </a:p>
      </dgm:t>
    </dgm:pt>
    <dgm:pt modelId="{8CE8DD44-04EC-4544-98DF-29F1349D33FA}" type="parTrans" cxnId="{A6A9D04D-3130-41E2-8851-A1AF5E36444A}">
      <dgm:prSet/>
      <dgm:spPr/>
      <dgm:t>
        <a:bodyPr/>
        <a:lstStyle/>
        <a:p>
          <a:endParaRPr lang="en-US"/>
        </a:p>
      </dgm:t>
    </dgm:pt>
    <dgm:pt modelId="{652F483D-3BEA-4DBE-9C47-A21E9036F38F}" type="sibTrans" cxnId="{A6A9D04D-3130-41E2-8851-A1AF5E36444A}">
      <dgm:prSet/>
      <dgm:spPr/>
      <dgm:t>
        <a:bodyPr/>
        <a:lstStyle/>
        <a:p>
          <a:endParaRPr lang="en-US"/>
        </a:p>
      </dgm:t>
    </dgm:pt>
    <dgm:pt modelId="{3754A8DB-8CBF-4568-9625-CD4A805DCF51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Facilitate</a:t>
          </a:r>
        </a:p>
      </dgm:t>
    </dgm:pt>
    <dgm:pt modelId="{4B9AC0DB-C7A1-42E3-8F24-E7BC93281509}" type="parTrans" cxnId="{DC5888B1-E896-4A1C-B36A-E525E0C415DC}">
      <dgm:prSet/>
      <dgm:spPr/>
      <dgm:t>
        <a:bodyPr/>
        <a:lstStyle/>
        <a:p>
          <a:endParaRPr lang="en-US"/>
        </a:p>
      </dgm:t>
    </dgm:pt>
    <dgm:pt modelId="{3357DCE1-73F4-48BB-A95F-7A53FF102CDD}" type="sibTrans" cxnId="{DC5888B1-E896-4A1C-B36A-E525E0C415DC}">
      <dgm:prSet/>
      <dgm:spPr/>
      <dgm:t>
        <a:bodyPr/>
        <a:lstStyle/>
        <a:p>
          <a:endParaRPr lang="en-US"/>
        </a:p>
      </dgm:t>
    </dgm:pt>
    <dgm:pt modelId="{D4E7A7D9-4028-4FCD-8A99-8948A4106C26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sz="1800" dirty="0"/>
            <a:t>Facilitate better discharge planning to limit discharges to homelessness from institutions</a:t>
          </a:r>
        </a:p>
      </dgm:t>
    </dgm:pt>
    <dgm:pt modelId="{D9B8AA97-623B-4162-B366-861FE3E7D8CF}" type="parTrans" cxnId="{B13C855E-D4C7-4761-9BE4-D2CD9F77436D}">
      <dgm:prSet/>
      <dgm:spPr/>
      <dgm:t>
        <a:bodyPr/>
        <a:lstStyle/>
        <a:p>
          <a:endParaRPr lang="en-US"/>
        </a:p>
      </dgm:t>
    </dgm:pt>
    <dgm:pt modelId="{7ECB3603-484F-49E2-B7D6-A504F09878FB}" type="sibTrans" cxnId="{B13C855E-D4C7-4761-9BE4-D2CD9F77436D}">
      <dgm:prSet/>
      <dgm:spPr/>
      <dgm:t>
        <a:bodyPr/>
        <a:lstStyle/>
        <a:p>
          <a:endParaRPr lang="en-US"/>
        </a:p>
      </dgm:t>
    </dgm:pt>
    <dgm:pt modelId="{CFF6C08B-0428-43EA-A872-E5DF2B8213C6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/>
            <a:t>Create</a:t>
          </a:r>
        </a:p>
      </dgm:t>
    </dgm:pt>
    <dgm:pt modelId="{01275284-D375-4760-A1FD-947A3E781619}" type="parTrans" cxnId="{D5137336-7E9E-4375-9341-72A0E691D03A}">
      <dgm:prSet/>
      <dgm:spPr/>
      <dgm:t>
        <a:bodyPr/>
        <a:lstStyle/>
        <a:p>
          <a:endParaRPr lang="en-US"/>
        </a:p>
      </dgm:t>
    </dgm:pt>
    <dgm:pt modelId="{D865D3ED-CA7D-4CE3-AF23-4EA75CE5F313}" type="sibTrans" cxnId="{D5137336-7E9E-4375-9341-72A0E691D03A}">
      <dgm:prSet/>
      <dgm:spPr/>
      <dgm:t>
        <a:bodyPr/>
        <a:lstStyle/>
        <a:p>
          <a:endParaRPr lang="en-US"/>
        </a:p>
      </dgm:t>
    </dgm:pt>
    <dgm:pt modelId="{0452EB0E-7A30-465F-B2E9-9A1B1DB9B4C3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sz="1800" dirty="0"/>
            <a:t>Create a comprehensive media strategy for HHC to educate public</a:t>
          </a:r>
        </a:p>
      </dgm:t>
    </dgm:pt>
    <dgm:pt modelId="{72D0495E-A5FC-4E5A-AE53-BDC8B6A7E96E}" type="parTrans" cxnId="{70C36A59-D7FB-4FB1-91C1-2E50A665DF2F}">
      <dgm:prSet/>
      <dgm:spPr/>
      <dgm:t>
        <a:bodyPr/>
        <a:lstStyle/>
        <a:p>
          <a:endParaRPr lang="en-US"/>
        </a:p>
      </dgm:t>
    </dgm:pt>
    <dgm:pt modelId="{02380799-8B18-4991-9271-F81B1BEE2FFB}" type="sibTrans" cxnId="{70C36A59-D7FB-4FB1-91C1-2E50A665DF2F}">
      <dgm:prSet/>
      <dgm:spPr/>
      <dgm:t>
        <a:bodyPr/>
        <a:lstStyle/>
        <a:p>
          <a:endParaRPr lang="en-US"/>
        </a:p>
      </dgm:t>
    </dgm:pt>
    <dgm:pt modelId="{7F2C1B04-885B-4535-AF40-4A4FAFF1A69A}">
      <dgm:prSet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/>
            <a:t>Drive</a:t>
          </a:r>
        </a:p>
      </dgm:t>
    </dgm:pt>
    <dgm:pt modelId="{F7CC6BCE-F50A-41D8-ADE9-0662EFC8D459}" type="parTrans" cxnId="{5E46F3A7-8358-4AA3-A183-B0F142373447}">
      <dgm:prSet/>
      <dgm:spPr/>
      <dgm:t>
        <a:bodyPr/>
        <a:lstStyle/>
        <a:p>
          <a:endParaRPr lang="en-US"/>
        </a:p>
      </dgm:t>
    </dgm:pt>
    <dgm:pt modelId="{CE94974A-3B9C-4213-A7FB-9C7E3C221C88}" type="sibTrans" cxnId="{5E46F3A7-8358-4AA3-A183-B0F142373447}">
      <dgm:prSet/>
      <dgm:spPr/>
      <dgm:t>
        <a:bodyPr/>
        <a:lstStyle/>
        <a:p>
          <a:endParaRPr lang="en-US"/>
        </a:p>
      </dgm:t>
    </dgm:pt>
    <dgm:pt modelId="{7C312F33-4B1A-4178-9FC2-0DCA4B9FE40F}">
      <dgm:prSet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en-US" sz="1800" dirty="0"/>
            <a:t>Drive advocacy on behalf of people experiencing homelessness</a:t>
          </a:r>
        </a:p>
      </dgm:t>
    </dgm:pt>
    <dgm:pt modelId="{69BBA2EC-CBE8-48B5-A050-EB0177BCE09E}" type="parTrans" cxnId="{FA476247-7EA7-413C-B953-2803B3DDBBC8}">
      <dgm:prSet/>
      <dgm:spPr/>
      <dgm:t>
        <a:bodyPr/>
        <a:lstStyle/>
        <a:p>
          <a:endParaRPr lang="en-US"/>
        </a:p>
      </dgm:t>
    </dgm:pt>
    <dgm:pt modelId="{C29C773C-2458-4BBA-B288-54D9A54ECD17}" type="sibTrans" cxnId="{FA476247-7EA7-413C-B953-2803B3DDBBC8}">
      <dgm:prSet/>
      <dgm:spPr/>
      <dgm:t>
        <a:bodyPr/>
        <a:lstStyle/>
        <a:p>
          <a:endParaRPr lang="en-US"/>
        </a:p>
      </dgm:t>
    </dgm:pt>
    <dgm:pt modelId="{7B7F8D8D-9F33-441A-A432-15499DB019A8}" type="pres">
      <dgm:prSet presAssocID="{1C936DF9-D807-4B93-9890-B29FE62BD4A1}" presName="Name0" presStyleCnt="0">
        <dgm:presLayoutVars>
          <dgm:dir/>
          <dgm:animLvl val="lvl"/>
          <dgm:resizeHandles val="exact"/>
        </dgm:presLayoutVars>
      </dgm:prSet>
      <dgm:spPr/>
    </dgm:pt>
    <dgm:pt modelId="{4ACA0418-BFE0-44CB-A76B-9C207A1E6C24}" type="pres">
      <dgm:prSet presAssocID="{F7DCFB55-B725-4EEA-8E03-537D677E5F31}" presName="composite" presStyleCnt="0"/>
      <dgm:spPr/>
    </dgm:pt>
    <dgm:pt modelId="{9626868A-ED40-434F-95C3-13BF92B0A10D}" type="pres">
      <dgm:prSet presAssocID="{F7DCFB55-B725-4EEA-8E03-537D677E5F31}" presName="parTx" presStyleLbl="alignNode1" presStyleIdx="0" presStyleCnt="5">
        <dgm:presLayoutVars>
          <dgm:chMax val="0"/>
          <dgm:chPref val="0"/>
        </dgm:presLayoutVars>
      </dgm:prSet>
      <dgm:spPr/>
    </dgm:pt>
    <dgm:pt modelId="{216F06AE-77B9-4AC1-9934-885BAC7BB339}" type="pres">
      <dgm:prSet presAssocID="{F7DCFB55-B725-4EEA-8E03-537D677E5F31}" presName="desTx" presStyleLbl="alignAccFollowNode1" presStyleIdx="0" presStyleCnt="5">
        <dgm:presLayoutVars/>
      </dgm:prSet>
      <dgm:spPr/>
    </dgm:pt>
    <dgm:pt modelId="{19C0402C-C124-46F3-BFE8-25AF37473096}" type="pres">
      <dgm:prSet presAssocID="{F5F20ED8-5C11-4AE1-B0C0-79AD12735FD2}" presName="space" presStyleCnt="0"/>
      <dgm:spPr/>
    </dgm:pt>
    <dgm:pt modelId="{116583BF-9C01-44A3-AFC6-8C9EC2DA8152}" type="pres">
      <dgm:prSet presAssocID="{BDD122C8-F323-44C5-A19C-DE7195A42D79}" presName="composite" presStyleCnt="0"/>
      <dgm:spPr/>
    </dgm:pt>
    <dgm:pt modelId="{2B12B4C3-3CFF-480E-B8B1-1592BED9927D}" type="pres">
      <dgm:prSet presAssocID="{BDD122C8-F323-44C5-A19C-DE7195A42D79}" presName="parTx" presStyleLbl="alignNode1" presStyleIdx="1" presStyleCnt="5">
        <dgm:presLayoutVars>
          <dgm:chMax val="0"/>
          <dgm:chPref val="0"/>
        </dgm:presLayoutVars>
      </dgm:prSet>
      <dgm:spPr/>
    </dgm:pt>
    <dgm:pt modelId="{C16FD0DC-0B12-4BB0-AD68-722213FE692A}" type="pres">
      <dgm:prSet presAssocID="{BDD122C8-F323-44C5-A19C-DE7195A42D79}" presName="desTx" presStyleLbl="alignAccFollowNode1" presStyleIdx="1" presStyleCnt="5">
        <dgm:presLayoutVars/>
      </dgm:prSet>
      <dgm:spPr/>
    </dgm:pt>
    <dgm:pt modelId="{3B03CD01-A456-4278-A16E-DA13EC5E727A}" type="pres">
      <dgm:prSet presAssocID="{A4D2AB14-2421-4D72-A24C-CD68B2FAE28F}" presName="space" presStyleCnt="0"/>
      <dgm:spPr/>
    </dgm:pt>
    <dgm:pt modelId="{46559ADE-479B-4FA1-98DA-8B25CE454BD6}" type="pres">
      <dgm:prSet presAssocID="{3754A8DB-8CBF-4568-9625-CD4A805DCF51}" presName="composite" presStyleCnt="0"/>
      <dgm:spPr/>
    </dgm:pt>
    <dgm:pt modelId="{32848A6C-F2D0-4EEF-903E-DB8ED0E19816}" type="pres">
      <dgm:prSet presAssocID="{3754A8DB-8CBF-4568-9625-CD4A805DCF51}" presName="parTx" presStyleLbl="alignNode1" presStyleIdx="2" presStyleCnt="5">
        <dgm:presLayoutVars>
          <dgm:chMax val="0"/>
          <dgm:chPref val="0"/>
        </dgm:presLayoutVars>
      </dgm:prSet>
      <dgm:spPr/>
    </dgm:pt>
    <dgm:pt modelId="{E2B347D1-28E8-4B99-8B5E-1198E2652273}" type="pres">
      <dgm:prSet presAssocID="{3754A8DB-8CBF-4568-9625-CD4A805DCF51}" presName="desTx" presStyleLbl="alignAccFollowNode1" presStyleIdx="2" presStyleCnt="5" custLinFactNeighborY="257">
        <dgm:presLayoutVars/>
      </dgm:prSet>
      <dgm:spPr/>
    </dgm:pt>
    <dgm:pt modelId="{59D75856-9957-4B9B-8E40-9EEAE00C82CB}" type="pres">
      <dgm:prSet presAssocID="{3357DCE1-73F4-48BB-A95F-7A53FF102CDD}" presName="space" presStyleCnt="0"/>
      <dgm:spPr/>
    </dgm:pt>
    <dgm:pt modelId="{D001A32E-6F20-48E5-855B-19A061245CBD}" type="pres">
      <dgm:prSet presAssocID="{CFF6C08B-0428-43EA-A872-E5DF2B8213C6}" presName="composite" presStyleCnt="0"/>
      <dgm:spPr/>
    </dgm:pt>
    <dgm:pt modelId="{0C99BD59-2AB6-401C-9A2B-4CD2364FBE45}" type="pres">
      <dgm:prSet presAssocID="{CFF6C08B-0428-43EA-A872-E5DF2B8213C6}" presName="parTx" presStyleLbl="alignNode1" presStyleIdx="3" presStyleCnt="5">
        <dgm:presLayoutVars>
          <dgm:chMax val="0"/>
          <dgm:chPref val="0"/>
        </dgm:presLayoutVars>
      </dgm:prSet>
      <dgm:spPr/>
    </dgm:pt>
    <dgm:pt modelId="{389550A6-3647-4EA0-956F-67AC455EBEDC}" type="pres">
      <dgm:prSet presAssocID="{CFF6C08B-0428-43EA-A872-E5DF2B8213C6}" presName="desTx" presStyleLbl="alignAccFollowNode1" presStyleIdx="3" presStyleCnt="5">
        <dgm:presLayoutVars/>
      </dgm:prSet>
      <dgm:spPr/>
    </dgm:pt>
    <dgm:pt modelId="{E201AE73-A3BB-4857-87AB-AF188BA3B9AF}" type="pres">
      <dgm:prSet presAssocID="{D865D3ED-CA7D-4CE3-AF23-4EA75CE5F313}" presName="space" presStyleCnt="0"/>
      <dgm:spPr/>
    </dgm:pt>
    <dgm:pt modelId="{23495265-0D1F-4042-8DDE-69608BAADF0E}" type="pres">
      <dgm:prSet presAssocID="{7F2C1B04-885B-4535-AF40-4A4FAFF1A69A}" presName="composite" presStyleCnt="0"/>
      <dgm:spPr/>
    </dgm:pt>
    <dgm:pt modelId="{B560DADF-10AB-4D40-9A08-9D9478EB377E}" type="pres">
      <dgm:prSet presAssocID="{7F2C1B04-885B-4535-AF40-4A4FAFF1A69A}" presName="parTx" presStyleLbl="alignNode1" presStyleIdx="4" presStyleCnt="5">
        <dgm:presLayoutVars>
          <dgm:chMax val="0"/>
          <dgm:chPref val="0"/>
        </dgm:presLayoutVars>
      </dgm:prSet>
      <dgm:spPr/>
    </dgm:pt>
    <dgm:pt modelId="{11108014-0DF1-469A-9840-78675108E821}" type="pres">
      <dgm:prSet presAssocID="{7F2C1B04-885B-4535-AF40-4A4FAFF1A69A}" presName="desTx" presStyleLbl="alignAccFollowNode1" presStyleIdx="4" presStyleCnt="5" custLinFactNeighborX="-54" custLinFactNeighborY="257">
        <dgm:presLayoutVars/>
      </dgm:prSet>
      <dgm:spPr/>
    </dgm:pt>
  </dgm:ptLst>
  <dgm:cxnLst>
    <dgm:cxn modelId="{14258C0F-B0E8-4D5C-8227-D99F88CDE114}" type="presOf" srcId="{3754A8DB-8CBF-4568-9625-CD4A805DCF51}" destId="{32848A6C-F2D0-4EEF-903E-DB8ED0E19816}" srcOrd="0" destOrd="0" presId="urn:microsoft.com/office/officeart/2016/7/layout/HorizontalActionList"/>
    <dgm:cxn modelId="{484E4E15-A2E6-4C60-BCD4-1258E58023E0}" type="presOf" srcId="{CFF6C08B-0428-43EA-A872-E5DF2B8213C6}" destId="{0C99BD59-2AB6-401C-9A2B-4CD2364FBE45}" srcOrd="0" destOrd="0" presId="urn:microsoft.com/office/officeart/2016/7/layout/HorizontalActionList"/>
    <dgm:cxn modelId="{D5137336-7E9E-4375-9341-72A0E691D03A}" srcId="{1C936DF9-D807-4B93-9890-B29FE62BD4A1}" destId="{CFF6C08B-0428-43EA-A872-E5DF2B8213C6}" srcOrd="3" destOrd="0" parTransId="{01275284-D375-4760-A1FD-947A3E781619}" sibTransId="{D865D3ED-CA7D-4CE3-AF23-4EA75CE5F313}"/>
    <dgm:cxn modelId="{97CE9636-183B-4BE8-988E-0B9620EB3F5A}" srcId="{F7DCFB55-B725-4EEA-8E03-537D677E5F31}" destId="{C3A3BB93-E6E4-4F8E-819A-5A96C4AE7AC6}" srcOrd="0" destOrd="0" parTransId="{C807BF70-B8D4-40DD-B829-6AF484CF7CF0}" sibTransId="{DAAE8D60-2B61-4E39-8CBA-6FFC5D90FCE7}"/>
    <dgm:cxn modelId="{B13C855E-D4C7-4761-9BE4-D2CD9F77436D}" srcId="{3754A8DB-8CBF-4568-9625-CD4A805DCF51}" destId="{D4E7A7D9-4028-4FCD-8A99-8948A4106C26}" srcOrd="0" destOrd="0" parTransId="{D9B8AA97-623B-4162-B366-861FE3E7D8CF}" sibTransId="{7ECB3603-484F-49E2-B7D6-A504F09878FB}"/>
    <dgm:cxn modelId="{FA476247-7EA7-413C-B953-2803B3DDBBC8}" srcId="{7F2C1B04-885B-4535-AF40-4A4FAFF1A69A}" destId="{7C312F33-4B1A-4178-9FC2-0DCA4B9FE40F}" srcOrd="0" destOrd="0" parTransId="{69BBA2EC-CBE8-48B5-A050-EB0177BCE09E}" sibTransId="{C29C773C-2458-4BBA-B288-54D9A54ECD17}"/>
    <dgm:cxn modelId="{A6A9D04D-3130-41E2-8851-A1AF5E36444A}" srcId="{BDD122C8-F323-44C5-A19C-DE7195A42D79}" destId="{2583ABB9-48D2-4A0A-AF99-0A0222EB6B99}" srcOrd="0" destOrd="0" parTransId="{8CE8DD44-04EC-4544-98DF-29F1349D33FA}" sibTransId="{652F483D-3BEA-4DBE-9C47-A21E9036F38F}"/>
    <dgm:cxn modelId="{99633473-E3AF-4779-BA23-A182017D32FD}" type="presOf" srcId="{0452EB0E-7A30-465F-B2E9-9A1B1DB9B4C3}" destId="{389550A6-3647-4EA0-956F-67AC455EBEDC}" srcOrd="0" destOrd="0" presId="urn:microsoft.com/office/officeart/2016/7/layout/HorizontalActionList"/>
    <dgm:cxn modelId="{70C36A59-D7FB-4FB1-91C1-2E50A665DF2F}" srcId="{CFF6C08B-0428-43EA-A872-E5DF2B8213C6}" destId="{0452EB0E-7A30-465F-B2E9-9A1B1DB9B4C3}" srcOrd="0" destOrd="0" parTransId="{72D0495E-A5FC-4E5A-AE53-BDC8B6A7E96E}" sibTransId="{02380799-8B18-4991-9271-F81B1BEE2FFB}"/>
    <dgm:cxn modelId="{84402396-D7DD-4B90-8411-CE1307D6DC4E}" type="presOf" srcId="{C3A3BB93-E6E4-4F8E-819A-5A96C4AE7AC6}" destId="{216F06AE-77B9-4AC1-9934-885BAC7BB339}" srcOrd="0" destOrd="0" presId="urn:microsoft.com/office/officeart/2016/7/layout/HorizontalActionList"/>
    <dgm:cxn modelId="{E639BE9B-241B-4D79-B447-E1126826270E}" type="presOf" srcId="{F7DCFB55-B725-4EEA-8E03-537D677E5F31}" destId="{9626868A-ED40-434F-95C3-13BF92B0A10D}" srcOrd="0" destOrd="0" presId="urn:microsoft.com/office/officeart/2016/7/layout/HorizontalActionList"/>
    <dgm:cxn modelId="{5E46F3A7-8358-4AA3-A183-B0F142373447}" srcId="{1C936DF9-D807-4B93-9890-B29FE62BD4A1}" destId="{7F2C1B04-885B-4535-AF40-4A4FAFF1A69A}" srcOrd="4" destOrd="0" parTransId="{F7CC6BCE-F50A-41D8-ADE9-0662EFC8D459}" sibTransId="{CE94974A-3B9C-4213-A7FB-9C7E3C221C88}"/>
    <dgm:cxn modelId="{12CF7AAA-C454-4C21-A042-1573F5E8B99A}" type="presOf" srcId="{BDD122C8-F323-44C5-A19C-DE7195A42D79}" destId="{2B12B4C3-3CFF-480E-B8B1-1592BED9927D}" srcOrd="0" destOrd="0" presId="urn:microsoft.com/office/officeart/2016/7/layout/HorizontalActionList"/>
    <dgm:cxn modelId="{A1B379AC-418E-48D0-BE12-0BE43DDFBA78}" type="presOf" srcId="{D4E7A7D9-4028-4FCD-8A99-8948A4106C26}" destId="{E2B347D1-28E8-4B99-8B5E-1198E2652273}" srcOrd="0" destOrd="0" presId="urn:microsoft.com/office/officeart/2016/7/layout/HorizontalActionList"/>
    <dgm:cxn modelId="{DC5888B1-E896-4A1C-B36A-E525E0C415DC}" srcId="{1C936DF9-D807-4B93-9890-B29FE62BD4A1}" destId="{3754A8DB-8CBF-4568-9625-CD4A805DCF51}" srcOrd="2" destOrd="0" parTransId="{4B9AC0DB-C7A1-42E3-8F24-E7BC93281509}" sibTransId="{3357DCE1-73F4-48BB-A95F-7A53FF102CDD}"/>
    <dgm:cxn modelId="{D8ED0DB6-A485-462C-AD27-02B461477ED1}" type="presOf" srcId="{1C936DF9-D807-4B93-9890-B29FE62BD4A1}" destId="{7B7F8D8D-9F33-441A-A432-15499DB019A8}" srcOrd="0" destOrd="0" presId="urn:microsoft.com/office/officeart/2016/7/layout/HorizontalActionList"/>
    <dgm:cxn modelId="{63DE6BC7-CFDC-4EFD-A133-2CC4B71AC7EE}" type="presOf" srcId="{7F2C1B04-885B-4535-AF40-4A4FAFF1A69A}" destId="{B560DADF-10AB-4D40-9A08-9D9478EB377E}" srcOrd="0" destOrd="0" presId="urn:microsoft.com/office/officeart/2016/7/layout/HorizontalActionList"/>
    <dgm:cxn modelId="{5839B9C8-5E69-4DE5-B41B-EE9FF9DC71B3}" srcId="{1C936DF9-D807-4B93-9890-B29FE62BD4A1}" destId="{BDD122C8-F323-44C5-A19C-DE7195A42D79}" srcOrd="1" destOrd="0" parTransId="{D31FCE3C-4897-44F8-937A-5BA5D90CDC09}" sibTransId="{A4D2AB14-2421-4D72-A24C-CD68B2FAE28F}"/>
    <dgm:cxn modelId="{861E08CC-FBAF-43AC-8DE6-1B3C9846C400}" type="presOf" srcId="{7C312F33-4B1A-4178-9FC2-0DCA4B9FE40F}" destId="{11108014-0DF1-469A-9840-78675108E821}" srcOrd="0" destOrd="0" presId="urn:microsoft.com/office/officeart/2016/7/layout/HorizontalActionList"/>
    <dgm:cxn modelId="{FDD7C9DB-9CB1-4038-A079-F59F238D11E0}" type="presOf" srcId="{2583ABB9-48D2-4A0A-AF99-0A0222EB6B99}" destId="{C16FD0DC-0B12-4BB0-AD68-722213FE692A}" srcOrd="0" destOrd="0" presId="urn:microsoft.com/office/officeart/2016/7/layout/HorizontalActionList"/>
    <dgm:cxn modelId="{4CABD1EE-59B6-4497-89B9-BEA1CE19FB21}" srcId="{1C936DF9-D807-4B93-9890-B29FE62BD4A1}" destId="{F7DCFB55-B725-4EEA-8E03-537D677E5F31}" srcOrd="0" destOrd="0" parTransId="{50721083-6379-4357-9C2F-992873C570B4}" sibTransId="{F5F20ED8-5C11-4AE1-B0C0-79AD12735FD2}"/>
    <dgm:cxn modelId="{674F530D-5EA3-4ABF-B54D-5D18324EDF5C}" type="presParOf" srcId="{7B7F8D8D-9F33-441A-A432-15499DB019A8}" destId="{4ACA0418-BFE0-44CB-A76B-9C207A1E6C24}" srcOrd="0" destOrd="0" presId="urn:microsoft.com/office/officeart/2016/7/layout/HorizontalActionList"/>
    <dgm:cxn modelId="{05BE5E6A-EFB3-434C-B5E9-D378B17648A6}" type="presParOf" srcId="{4ACA0418-BFE0-44CB-A76B-9C207A1E6C24}" destId="{9626868A-ED40-434F-95C3-13BF92B0A10D}" srcOrd="0" destOrd="0" presId="urn:microsoft.com/office/officeart/2016/7/layout/HorizontalActionList"/>
    <dgm:cxn modelId="{58FB2C0D-6B21-44D2-8203-AE8949ED8C27}" type="presParOf" srcId="{4ACA0418-BFE0-44CB-A76B-9C207A1E6C24}" destId="{216F06AE-77B9-4AC1-9934-885BAC7BB339}" srcOrd="1" destOrd="0" presId="urn:microsoft.com/office/officeart/2016/7/layout/HorizontalActionList"/>
    <dgm:cxn modelId="{460319BE-A185-469A-BC70-84E24B53E612}" type="presParOf" srcId="{7B7F8D8D-9F33-441A-A432-15499DB019A8}" destId="{19C0402C-C124-46F3-BFE8-25AF37473096}" srcOrd="1" destOrd="0" presId="urn:microsoft.com/office/officeart/2016/7/layout/HorizontalActionList"/>
    <dgm:cxn modelId="{66EF681A-DF85-4523-8CD5-D45AD91073C7}" type="presParOf" srcId="{7B7F8D8D-9F33-441A-A432-15499DB019A8}" destId="{116583BF-9C01-44A3-AFC6-8C9EC2DA8152}" srcOrd="2" destOrd="0" presId="urn:microsoft.com/office/officeart/2016/7/layout/HorizontalActionList"/>
    <dgm:cxn modelId="{08C8F3A9-7C7D-4992-8F72-1701E316C623}" type="presParOf" srcId="{116583BF-9C01-44A3-AFC6-8C9EC2DA8152}" destId="{2B12B4C3-3CFF-480E-B8B1-1592BED9927D}" srcOrd="0" destOrd="0" presId="urn:microsoft.com/office/officeart/2016/7/layout/HorizontalActionList"/>
    <dgm:cxn modelId="{41200A0B-23FF-4382-93B5-BF3725DDDB5C}" type="presParOf" srcId="{116583BF-9C01-44A3-AFC6-8C9EC2DA8152}" destId="{C16FD0DC-0B12-4BB0-AD68-722213FE692A}" srcOrd="1" destOrd="0" presId="urn:microsoft.com/office/officeart/2016/7/layout/HorizontalActionList"/>
    <dgm:cxn modelId="{903498C8-774B-427D-8606-AB1D2E2137A4}" type="presParOf" srcId="{7B7F8D8D-9F33-441A-A432-15499DB019A8}" destId="{3B03CD01-A456-4278-A16E-DA13EC5E727A}" srcOrd="3" destOrd="0" presId="urn:microsoft.com/office/officeart/2016/7/layout/HorizontalActionList"/>
    <dgm:cxn modelId="{10E4D497-FFF8-4269-9CAA-E44668F69651}" type="presParOf" srcId="{7B7F8D8D-9F33-441A-A432-15499DB019A8}" destId="{46559ADE-479B-4FA1-98DA-8B25CE454BD6}" srcOrd="4" destOrd="0" presId="urn:microsoft.com/office/officeart/2016/7/layout/HorizontalActionList"/>
    <dgm:cxn modelId="{45099460-126C-466F-81D7-78EA6A0F654A}" type="presParOf" srcId="{46559ADE-479B-4FA1-98DA-8B25CE454BD6}" destId="{32848A6C-F2D0-4EEF-903E-DB8ED0E19816}" srcOrd="0" destOrd="0" presId="urn:microsoft.com/office/officeart/2016/7/layout/HorizontalActionList"/>
    <dgm:cxn modelId="{A802AB3B-21A7-4D84-85AF-CEF05D38F429}" type="presParOf" srcId="{46559ADE-479B-4FA1-98DA-8B25CE454BD6}" destId="{E2B347D1-28E8-4B99-8B5E-1198E2652273}" srcOrd="1" destOrd="0" presId="urn:microsoft.com/office/officeart/2016/7/layout/HorizontalActionList"/>
    <dgm:cxn modelId="{C008ED20-0F40-4350-B265-23E58CBAEEA7}" type="presParOf" srcId="{7B7F8D8D-9F33-441A-A432-15499DB019A8}" destId="{59D75856-9957-4B9B-8E40-9EEAE00C82CB}" srcOrd="5" destOrd="0" presId="urn:microsoft.com/office/officeart/2016/7/layout/HorizontalActionList"/>
    <dgm:cxn modelId="{4773889E-7B12-4A3F-9D76-31927F281A0C}" type="presParOf" srcId="{7B7F8D8D-9F33-441A-A432-15499DB019A8}" destId="{D001A32E-6F20-48E5-855B-19A061245CBD}" srcOrd="6" destOrd="0" presId="urn:microsoft.com/office/officeart/2016/7/layout/HorizontalActionList"/>
    <dgm:cxn modelId="{83182322-598C-4112-86AD-E859E226EDF8}" type="presParOf" srcId="{D001A32E-6F20-48E5-855B-19A061245CBD}" destId="{0C99BD59-2AB6-401C-9A2B-4CD2364FBE45}" srcOrd="0" destOrd="0" presId="urn:microsoft.com/office/officeart/2016/7/layout/HorizontalActionList"/>
    <dgm:cxn modelId="{104EA0E8-CFEE-44B7-9673-DFCB345BCF34}" type="presParOf" srcId="{D001A32E-6F20-48E5-855B-19A061245CBD}" destId="{389550A6-3647-4EA0-956F-67AC455EBEDC}" srcOrd="1" destOrd="0" presId="urn:microsoft.com/office/officeart/2016/7/layout/HorizontalActionList"/>
    <dgm:cxn modelId="{D22CA1FC-6BAF-412E-9613-98C5556D19D8}" type="presParOf" srcId="{7B7F8D8D-9F33-441A-A432-15499DB019A8}" destId="{E201AE73-A3BB-4857-87AB-AF188BA3B9AF}" srcOrd="7" destOrd="0" presId="urn:microsoft.com/office/officeart/2016/7/layout/HorizontalActionList"/>
    <dgm:cxn modelId="{54BCDB1B-5B26-4158-9D15-78534767BFDC}" type="presParOf" srcId="{7B7F8D8D-9F33-441A-A432-15499DB019A8}" destId="{23495265-0D1F-4042-8DDE-69608BAADF0E}" srcOrd="8" destOrd="0" presId="urn:microsoft.com/office/officeart/2016/7/layout/HorizontalActionList"/>
    <dgm:cxn modelId="{E07C1903-E9D3-4F98-8753-8BB74FB4279B}" type="presParOf" srcId="{23495265-0D1F-4042-8DDE-69608BAADF0E}" destId="{B560DADF-10AB-4D40-9A08-9D9478EB377E}" srcOrd="0" destOrd="0" presId="urn:microsoft.com/office/officeart/2016/7/layout/HorizontalActionList"/>
    <dgm:cxn modelId="{E9C5E639-FEE5-4FDE-8798-3897E0D1FCB5}" type="presParOf" srcId="{23495265-0D1F-4042-8DDE-69608BAADF0E}" destId="{11108014-0DF1-469A-9840-78675108E82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16D78-8DBD-4573-BD2D-77282369724A}">
      <dsp:nvSpPr>
        <dsp:cNvPr id="0" name=""/>
        <dsp:cNvSpPr/>
      </dsp:nvSpPr>
      <dsp:spPr>
        <a:xfrm>
          <a:off x="0" y="683599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25 participating agencies</a:t>
          </a:r>
        </a:p>
      </dsp:txBody>
      <dsp:txXfrm>
        <a:off x="26273" y="709872"/>
        <a:ext cx="5554504" cy="485654"/>
      </dsp:txXfrm>
    </dsp:sp>
    <dsp:sp modelId="{F3D3BA97-196A-41CF-B452-226C874FBF22}">
      <dsp:nvSpPr>
        <dsp:cNvPr id="0" name=""/>
        <dsp:cNvSpPr/>
      </dsp:nvSpPr>
      <dsp:spPr>
        <a:xfrm>
          <a:off x="0" y="1288039"/>
          <a:ext cx="5607050" cy="5382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 Street Outreach Teams</a:t>
          </a:r>
        </a:p>
      </dsp:txBody>
      <dsp:txXfrm>
        <a:off x="26273" y="1314312"/>
        <a:ext cx="5554504" cy="485654"/>
      </dsp:txXfrm>
    </dsp:sp>
    <dsp:sp modelId="{CA9A9274-879A-40A7-B232-AE4A140D5D60}">
      <dsp:nvSpPr>
        <dsp:cNvPr id="0" name=""/>
        <dsp:cNvSpPr/>
      </dsp:nvSpPr>
      <dsp:spPr>
        <a:xfrm>
          <a:off x="0" y="1892479"/>
          <a:ext cx="5607050" cy="538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21 Emergency Shelter Programs</a:t>
          </a:r>
        </a:p>
      </dsp:txBody>
      <dsp:txXfrm>
        <a:off x="26273" y="1918752"/>
        <a:ext cx="5554504" cy="485654"/>
      </dsp:txXfrm>
    </dsp:sp>
    <dsp:sp modelId="{6CB73708-648B-4067-A596-0394E5BED7A1}">
      <dsp:nvSpPr>
        <dsp:cNvPr id="0" name=""/>
        <dsp:cNvSpPr/>
      </dsp:nvSpPr>
      <dsp:spPr>
        <a:xfrm>
          <a:off x="0" y="2496920"/>
          <a:ext cx="5607050" cy="538200"/>
        </a:xfrm>
        <a:prstGeom prst="round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10 Transitional Housing Programs</a:t>
          </a:r>
        </a:p>
      </dsp:txBody>
      <dsp:txXfrm>
        <a:off x="26273" y="2523193"/>
        <a:ext cx="5554504" cy="485654"/>
      </dsp:txXfrm>
    </dsp:sp>
    <dsp:sp modelId="{BE35DE51-12FD-4BEA-8A5F-C21850A764AA}">
      <dsp:nvSpPr>
        <dsp:cNvPr id="0" name=""/>
        <dsp:cNvSpPr/>
      </dsp:nvSpPr>
      <dsp:spPr>
        <a:xfrm>
          <a:off x="0" y="3101359"/>
          <a:ext cx="5607050" cy="538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25 Rapid Re-Housing Programs</a:t>
          </a:r>
        </a:p>
      </dsp:txBody>
      <dsp:txXfrm>
        <a:off x="26273" y="3127632"/>
        <a:ext cx="5554504" cy="485654"/>
      </dsp:txXfrm>
    </dsp:sp>
    <dsp:sp modelId="{21DE3DF9-1783-4E50-8EB1-652D92422DA7}">
      <dsp:nvSpPr>
        <dsp:cNvPr id="0" name=""/>
        <dsp:cNvSpPr/>
      </dsp:nvSpPr>
      <dsp:spPr>
        <a:xfrm>
          <a:off x="0" y="3705800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20 Permanent Supportive Housing Programs</a:t>
          </a:r>
        </a:p>
      </dsp:txBody>
      <dsp:txXfrm>
        <a:off x="26273" y="3732073"/>
        <a:ext cx="5554504" cy="485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0ABF1-E097-4518-8C9F-1028125C053D}">
      <dsp:nvSpPr>
        <dsp:cNvPr id="0" name=""/>
        <dsp:cNvSpPr/>
      </dsp:nvSpPr>
      <dsp:spPr>
        <a:xfrm>
          <a:off x="0" y="52171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HOMELESSNESS IS DECREASED BY AT LEAST 5% EVERY YEAR</a:t>
          </a:r>
        </a:p>
      </dsp:txBody>
      <dsp:txXfrm>
        <a:off x="33412" y="555127"/>
        <a:ext cx="7120784" cy="617626"/>
      </dsp:txXfrm>
    </dsp:sp>
    <dsp:sp modelId="{CDF4897C-9276-41C9-9842-B181D0B55817}">
      <dsp:nvSpPr>
        <dsp:cNvPr id="0" name=""/>
        <dsp:cNvSpPr/>
      </dsp:nvSpPr>
      <dsp:spPr>
        <a:xfrm>
          <a:off x="0" y="125800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-1725315"/>
                <a:satOff val="7643"/>
                <a:lumOff val="-281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725315"/>
                <a:satOff val="7643"/>
                <a:lumOff val="-281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725315"/>
                <a:satOff val="7643"/>
                <a:lumOff val="-281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AVERAGE LENGTH OF TIME HOMELESS IS NO LONGER THAN 30 DAYS</a:t>
          </a:r>
        </a:p>
      </dsp:txBody>
      <dsp:txXfrm>
        <a:off x="33412" y="1291417"/>
        <a:ext cx="7120784" cy="617626"/>
      </dsp:txXfrm>
    </dsp:sp>
    <dsp:sp modelId="{11CFFA07-9E22-4F32-B118-72BF9D13C7FE}">
      <dsp:nvSpPr>
        <dsp:cNvPr id="0" name=""/>
        <dsp:cNvSpPr/>
      </dsp:nvSpPr>
      <dsp:spPr>
        <a:xfrm>
          <a:off x="0" y="199429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-3450629"/>
                <a:satOff val="15286"/>
                <a:lumOff val="-562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3450629"/>
                <a:satOff val="15286"/>
                <a:lumOff val="-5621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3450629"/>
                <a:satOff val="15286"/>
                <a:lumOff val="-5621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COC HAS MET THE BENCHMARKS FOR ENDING HOMELESSNESS IN SPECIFIC POPULATIONS, AS WRITTEN BY USICH</a:t>
          </a:r>
        </a:p>
      </dsp:txBody>
      <dsp:txXfrm>
        <a:off x="33412" y="2027707"/>
        <a:ext cx="7120784" cy="617626"/>
      </dsp:txXfrm>
    </dsp:sp>
    <dsp:sp modelId="{34414C12-6D15-4CE9-BCCE-5E586623407D}">
      <dsp:nvSpPr>
        <dsp:cNvPr id="0" name=""/>
        <dsp:cNvSpPr/>
      </dsp:nvSpPr>
      <dsp:spPr>
        <a:xfrm>
          <a:off x="0" y="273058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-5175944"/>
                <a:satOff val="22930"/>
                <a:lumOff val="-843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175944"/>
                <a:satOff val="22930"/>
                <a:lumOff val="-8432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175944"/>
                <a:satOff val="22930"/>
                <a:lumOff val="-8432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THERE IS NO RACIAL DISPARITY IN ENTRY OR EXIT POINTS IN THE HOMELESSNESS SYSTEM</a:t>
          </a:r>
        </a:p>
      </dsp:txBody>
      <dsp:txXfrm>
        <a:off x="33412" y="2763997"/>
        <a:ext cx="7120784" cy="617626"/>
      </dsp:txXfrm>
    </dsp:sp>
    <dsp:sp modelId="{070C6BFD-ED17-4779-B9EE-4C1D4CEF1D4C}">
      <dsp:nvSpPr>
        <dsp:cNvPr id="0" name=""/>
        <dsp:cNvSpPr/>
      </dsp:nvSpPr>
      <dsp:spPr>
        <a:xfrm>
          <a:off x="0" y="346687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-6901259"/>
                <a:satOff val="30573"/>
                <a:lumOff val="-1124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6901259"/>
                <a:satOff val="30573"/>
                <a:lumOff val="-1124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6901259"/>
                <a:satOff val="30573"/>
                <a:lumOff val="-1124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ADD NEW AFFORDABLE HOUISNG UNITS IN CENTAL NEW YORK</a:t>
          </a:r>
        </a:p>
      </dsp:txBody>
      <dsp:txXfrm>
        <a:off x="33412" y="3500287"/>
        <a:ext cx="7120784" cy="617626"/>
      </dsp:txXfrm>
    </dsp:sp>
    <dsp:sp modelId="{87AF850D-3B60-4F1E-9220-6764CF8F35A3}">
      <dsp:nvSpPr>
        <dsp:cNvPr id="0" name=""/>
        <dsp:cNvSpPr/>
      </dsp:nvSpPr>
      <dsp:spPr>
        <a:xfrm>
          <a:off x="0" y="420316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-8626573"/>
                <a:satOff val="38216"/>
                <a:lumOff val="-14053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626573"/>
                <a:satOff val="38216"/>
                <a:lumOff val="-14053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626573"/>
                <a:satOff val="38216"/>
                <a:lumOff val="-14053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PEOPLE EXIT HOMELESSNESS INTO PERMANENT HOUSING MORE THAN 75% OF THE TIME</a:t>
          </a:r>
        </a:p>
      </dsp:txBody>
      <dsp:txXfrm>
        <a:off x="33412" y="4236577"/>
        <a:ext cx="7120784" cy="617626"/>
      </dsp:txXfrm>
    </dsp:sp>
    <dsp:sp modelId="{A8F5448B-DD73-4149-BC48-1CF5052CD0BB}">
      <dsp:nvSpPr>
        <dsp:cNvPr id="0" name=""/>
        <dsp:cNvSpPr/>
      </dsp:nvSpPr>
      <dsp:spPr>
        <a:xfrm>
          <a:off x="0" y="4939455"/>
          <a:ext cx="7187608" cy="68445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MORE THAN 5% OF PEOPLE RETURN TO HOMELESSNESS WITHIN TWO YEARS</a:t>
          </a:r>
        </a:p>
      </dsp:txBody>
      <dsp:txXfrm>
        <a:off x="33412" y="4972867"/>
        <a:ext cx="7120784" cy="6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0BA5-CDDE-4AD9-BDFA-CD96985A594F}">
      <dsp:nvSpPr>
        <dsp:cNvPr id="0" name=""/>
        <dsp:cNvSpPr/>
      </dsp:nvSpPr>
      <dsp:spPr>
        <a:xfrm>
          <a:off x="3190" y="2476"/>
          <a:ext cx="1695269" cy="547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Support</a:t>
          </a:r>
        </a:p>
      </dsp:txBody>
      <dsp:txXfrm>
        <a:off x="3190" y="2476"/>
        <a:ext cx="1695269" cy="547200"/>
      </dsp:txXfrm>
    </dsp:sp>
    <dsp:sp modelId="{E0665E37-23AE-40D2-A397-E19E42240E9A}">
      <dsp:nvSpPr>
        <dsp:cNvPr id="0" name=""/>
        <dsp:cNvSpPr/>
      </dsp:nvSpPr>
      <dsp:spPr>
        <a:xfrm>
          <a:off x="3190" y="549676"/>
          <a:ext cx="1695269" cy="25555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Each person in shelter or street outreach over 2 weeks is assess and referred to CES </a:t>
          </a:r>
        </a:p>
      </dsp:txBody>
      <dsp:txXfrm>
        <a:off x="3190" y="549676"/>
        <a:ext cx="1695269" cy="2555595"/>
      </dsp:txXfrm>
    </dsp:sp>
    <dsp:sp modelId="{910E77C3-E6DE-41B4-A558-381AF58821A1}">
      <dsp:nvSpPr>
        <dsp:cNvPr id="0" name=""/>
        <dsp:cNvSpPr/>
      </dsp:nvSpPr>
      <dsp:spPr>
        <a:xfrm>
          <a:off x="1935797" y="2476"/>
          <a:ext cx="1695269" cy="547200"/>
        </a:xfrm>
        <a:prstGeom prst="rect">
          <a:avLst/>
        </a:prstGeom>
        <a:solidFill>
          <a:schemeClr val="accent5">
            <a:hueOff val="-47975"/>
            <a:satOff val="-1779"/>
            <a:lumOff val="2823"/>
            <a:alphaOff val="0"/>
          </a:schemeClr>
        </a:solidFill>
        <a:ln w="12700" cap="flat" cmpd="sng" algn="ctr">
          <a:solidFill>
            <a:schemeClr val="accent5">
              <a:hueOff val="-47975"/>
              <a:satOff val="-1779"/>
              <a:lumOff val="2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Partner</a:t>
          </a:r>
        </a:p>
      </dsp:txBody>
      <dsp:txXfrm>
        <a:off x="1935797" y="2476"/>
        <a:ext cx="1695269" cy="547200"/>
      </dsp:txXfrm>
    </dsp:sp>
    <dsp:sp modelId="{7802726E-F83F-41A6-8C91-56A92C47076F}">
      <dsp:nvSpPr>
        <dsp:cNvPr id="0" name=""/>
        <dsp:cNvSpPr/>
      </dsp:nvSpPr>
      <dsp:spPr>
        <a:xfrm>
          <a:off x="1935797" y="549676"/>
          <a:ext cx="1695269" cy="2555595"/>
        </a:xfrm>
        <a:prstGeom prst="rect">
          <a:avLst/>
        </a:prstGeom>
        <a:solidFill>
          <a:schemeClr val="accent5">
            <a:tint val="40000"/>
            <a:alpha val="90000"/>
            <a:hueOff val="-27175"/>
            <a:satOff val="-399"/>
            <a:lumOff val="5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7175"/>
              <a:satOff val="-399"/>
              <a:lumOff val="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Have all permanent &amp; transitional housing projects use CES to fill vacancies </a:t>
          </a:r>
        </a:p>
      </dsp:txBody>
      <dsp:txXfrm>
        <a:off x="1935797" y="549676"/>
        <a:ext cx="1695269" cy="2555595"/>
      </dsp:txXfrm>
    </dsp:sp>
    <dsp:sp modelId="{1F9EFE3A-097B-45D7-AABF-5672CFC1FE56}">
      <dsp:nvSpPr>
        <dsp:cNvPr id="0" name=""/>
        <dsp:cNvSpPr/>
      </dsp:nvSpPr>
      <dsp:spPr>
        <a:xfrm>
          <a:off x="3868404" y="2476"/>
          <a:ext cx="1695269" cy="547200"/>
        </a:xfrm>
        <a:prstGeom prst="rect">
          <a:avLst/>
        </a:prstGeom>
        <a:solidFill>
          <a:schemeClr val="accent5">
            <a:hueOff val="-95949"/>
            <a:satOff val="-3559"/>
            <a:lumOff val="5647"/>
            <a:alphaOff val="0"/>
          </a:schemeClr>
        </a:solidFill>
        <a:ln w="12700" cap="flat" cmpd="sng" algn="ctr">
          <a:solidFill>
            <a:schemeClr val="accent5">
              <a:hueOff val="-95949"/>
              <a:satOff val="-3559"/>
              <a:lumOff val="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Lead</a:t>
          </a:r>
        </a:p>
      </dsp:txBody>
      <dsp:txXfrm>
        <a:off x="3868404" y="2476"/>
        <a:ext cx="1695269" cy="547200"/>
      </dsp:txXfrm>
    </dsp:sp>
    <dsp:sp modelId="{FF012B84-7960-4A68-8274-3F518C00058D}">
      <dsp:nvSpPr>
        <dsp:cNvPr id="0" name=""/>
        <dsp:cNvSpPr/>
      </dsp:nvSpPr>
      <dsp:spPr>
        <a:xfrm>
          <a:off x="3868404" y="549676"/>
          <a:ext cx="1695269" cy="2555595"/>
        </a:xfrm>
        <a:prstGeom prst="rect">
          <a:avLst/>
        </a:prstGeom>
        <a:solidFill>
          <a:schemeClr val="accent5">
            <a:tint val="40000"/>
            <a:alpha val="90000"/>
            <a:hueOff val="-54350"/>
            <a:satOff val="-798"/>
            <a:lumOff val="11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4350"/>
              <a:satOff val="-798"/>
              <a:lumOff val="11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Provide training for all shelter &amp; street outreach providers</a:t>
          </a:r>
        </a:p>
      </dsp:txBody>
      <dsp:txXfrm>
        <a:off x="3868404" y="549676"/>
        <a:ext cx="1695269" cy="2555595"/>
      </dsp:txXfrm>
    </dsp:sp>
    <dsp:sp modelId="{EE34FFAF-42D8-4627-8EEE-B10BA5D89E51}">
      <dsp:nvSpPr>
        <dsp:cNvPr id="0" name=""/>
        <dsp:cNvSpPr/>
      </dsp:nvSpPr>
      <dsp:spPr>
        <a:xfrm>
          <a:off x="5801011" y="2476"/>
          <a:ext cx="1695269" cy="547200"/>
        </a:xfrm>
        <a:prstGeom prst="rect">
          <a:avLst/>
        </a:prstGeom>
        <a:solidFill>
          <a:schemeClr val="accent5">
            <a:hueOff val="-143924"/>
            <a:satOff val="-5338"/>
            <a:lumOff val="8470"/>
            <a:alphaOff val="0"/>
          </a:schemeClr>
        </a:solidFill>
        <a:ln w="12700" cap="flat" cmpd="sng" algn="ctr">
          <a:solidFill>
            <a:schemeClr val="accent5">
              <a:hueOff val="-143924"/>
              <a:satOff val="-5338"/>
              <a:lumOff val="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Convene</a:t>
          </a:r>
        </a:p>
      </dsp:txBody>
      <dsp:txXfrm>
        <a:off x="5801011" y="2476"/>
        <a:ext cx="1695269" cy="547200"/>
      </dsp:txXfrm>
    </dsp:sp>
    <dsp:sp modelId="{4CE46136-EDE8-464D-9D35-5C697148F200}">
      <dsp:nvSpPr>
        <dsp:cNvPr id="0" name=""/>
        <dsp:cNvSpPr/>
      </dsp:nvSpPr>
      <dsp:spPr>
        <a:xfrm>
          <a:off x="5801011" y="549676"/>
          <a:ext cx="1695269" cy="2555595"/>
        </a:xfrm>
        <a:prstGeom prst="rect">
          <a:avLst/>
        </a:prstGeom>
        <a:solidFill>
          <a:schemeClr val="accent5">
            <a:tint val="40000"/>
            <a:alpha val="90000"/>
            <a:hueOff val="-81524"/>
            <a:satOff val="-1197"/>
            <a:lumOff val="171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1524"/>
              <a:satOff val="-1197"/>
              <a:lumOff val="1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Evaluate prioritization at least annually</a:t>
          </a:r>
        </a:p>
      </dsp:txBody>
      <dsp:txXfrm>
        <a:off x="5801011" y="549676"/>
        <a:ext cx="1695269" cy="2555595"/>
      </dsp:txXfrm>
    </dsp:sp>
    <dsp:sp modelId="{D9A01FB8-4AF7-4E83-BA88-5F59A29D5183}">
      <dsp:nvSpPr>
        <dsp:cNvPr id="0" name=""/>
        <dsp:cNvSpPr/>
      </dsp:nvSpPr>
      <dsp:spPr>
        <a:xfrm>
          <a:off x="7733618" y="2476"/>
          <a:ext cx="1695269" cy="547200"/>
        </a:xfrm>
        <a:prstGeom prst="rect">
          <a:avLst/>
        </a:prstGeom>
        <a:solidFill>
          <a:schemeClr val="accent5">
            <a:hueOff val="-191898"/>
            <a:satOff val="-7118"/>
            <a:lumOff val="11294"/>
            <a:alphaOff val="0"/>
          </a:schemeClr>
        </a:solidFill>
        <a:ln w="12700" cap="flat" cmpd="sng" algn="ctr">
          <a:solidFill>
            <a:schemeClr val="accent5">
              <a:hueOff val="-191898"/>
              <a:satOff val="-7118"/>
              <a:lumOff val="1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Change</a:t>
          </a:r>
        </a:p>
      </dsp:txBody>
      <dsp:txXfrm>
        <a:off x="7733618" y="2476"/>
        <a:ext cx="1695269" cy="547200"/>
      </dsp:txXfrm>
    </dsp:sp>
    <dsp:sp modelId="{5DEEA01F-8A05-40AF-A90A-EB8AFB795069}">
      <dsp:nvSpPr>
        <dsp:cNvPr id="0" name=""/>
        <dsp:cNvSpPr/>
      </dsp:nvSpPr>
      <dsp:spPr>
        <a:xfrm>
          <a:off x="7733618" y="549676"/>
          <a:ext cx="1695269" cy="2555595"/>
        </a:xfrm>
        <a:prstGeom prst="rect">
          <a:avLst/>
        </a:prstGeom>
        <a:solidFill>
          <a:schemeClr val="accent5">
            <a:tint val="40000"/>
            <a:alpha val="90000"/>
            <a:hueOff val="-108699"/>
            <a:satOff val="-1596"/>
            <a:lumOff val="228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8699"/>
              <a:satOff val="-1596"/>
              <a:lumOff val="2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Change assessment tool to address racial inequities in the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900" kern="1200" dirty="0"/>
            <a:t>   Vi-SPDAT</a:t>
          </a:r>
        </a:p>
      </dsp:txBody>
      <dsp:txXfrm>
        <a:off x="7733618" y="549676"/>
        <a:ext cx="1695269" cy="2555595"/>
      </dsp:txXfrm>
    </dsp:sp>
    <dsp:sp modelId="{397E770C-880D-4E13-A84C-DE488BF80291}">
      <dsp:nvSpPr>
        <dsp:cNvPr id="0" name=""/>
        <dsp:cNvSpPr/>
      </dsp:nvSpPr>
      <dsp:spPr>
        <a:xfrm>
          <a:off x="9666225" y="2476"/>
          <a:ext cx="1695269" cy="547200"/>
        </a:xfrm>
        <a:prstGeom prst="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</a:t>
          </a:r>
        </a:p>
      </dsp:txBody>
      <dsp:txXfrm>
        <a:off x="9666225" y="2476"/>
        <a:ext cx="1695269" cy="547200"/>
      </dsp:txXfrm>
    </dsp:sp>
    <dsp:sp modelId="{834F54A0-FD04-4BDF-9ACB-9C802FAD2BF6}">
      <dsp:nvSpPr>
        <dsp:cNvPr id="0" name=""/>
        <dsp:cNvSpPr/>
      </dsp:nvSpPr>
      <dsp:spPr>
        <a:xfrm>
          <a:off x="9666225" y="549676"/>
          <a:ext cx="1695269" cy="2555595"/>
        </a:xfrm>
        <a:prstGeom prst="rect">
          <a:avLst/>
        </a:prstGeom>
        <a:solidFill>
          <a:schemeClr val="accent5">
            <a:tint val="40000"/>
            <a:alpha val="90000"/>
            <a:hueOff val="-135874"/>
            <a:satOff val="-1995"/>
            <a:lumOff val="285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5874"/>
              <a:satOff val="-1995"/>
              <a:lumOff val="2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Create written standards for projects </a:t>
          </a:r>
        </a:p>
      </dsp:txBody>
      <dsp:txXfrm>
        <a:off x="9666225" y="549676"/>
        <a:ext cx="1695269" cy="2555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71210-364C-4A19-8527-CF4B4E11D243}">
      <dsp:nvSpPr>
        <dsp:cNvPr id="0" name=""/>
        <dsp:cNvSpPr/>
      </dsp:nvSpPr>
      <dsp:spPr>
        <a:xfrm>
          <a:off x="6137" y="121115"/>
          <a:ext cx="2015701" cy="60471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285" tIns="159285" rIns="159285" bIns="15928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</a:t>
          </a:r>
        </a:p>
      </dsp:txBody>
      <dsp:txXfrm>
        <a:off x="6137" y="121115"/>
        <a:ext cx="2015701" cy="604710"/>
      </dsp:txXfrm>
    </dsp:sp>
    <dsp:sp modelId="{F49A4D59-1345-429D-ACE6-115C8E7F6FEF}">
      <dsp:nvSpPr>
        <dsp:cNvPr id="0" name=""/>
        <dsp:cNvSpPr/>
      </dsp:nvSpPr>
      <dsp:spPr>
        <a:xfrm>
          <a:off x="6137" y="725826"/>
          <a:ext cx="2015701" cy="232768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07" tIns="199107" rIns="199107" bIns="1991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 by creating community plans for each subpopulation for each county</a:t>
          </a:r>
        </a:p>
      </dsp:txBody>
      <dsp:txXfrm>
        <a:off x="6137" y="725826"/>
        <a:ext cx="2015701" cy="2327685"/>
      </dsp:txXfrm>
    </dsp:sp>
    <dsp:sp modelId="{B19A139C-FC4E-481F-93BA-AF4A7B643677}">
      <dsp:nvSpPr>
        <dsp:cNvPr id="0" name=""/>
        <dsp:cNvSpPr/>
      </dsp:nvSpPr>
      <dsp:spPr>
        <a:xfrm>
          <a:off x="2129733" y="121115"/>
          <a:ext cx="2015701" cy="60471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285" tIns="159285" rIns="159285" bIns="15928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Apply</a:t>
          </a:r>
        </a:p>
      </dsp:txBody>
      <dsp:txXfrm>
        <a:off x="2129733" y="121115"/>
        <a:ext cx="2015701" cy="604710"/>
      </dsp:txXfrm>
    </dsp:sp>
    <dsp:sp modelId="{2A91F591-8B83-4B00-9084-BCD02297BF42}">
      <dsp:nvSpPr>
        <dsp:cNvPr id="0" name=""/>
        <dsp:cNvSpPr/>
      </dsp:nvSpPr>
      <dsp:spPr>
        <a:xfrm>
          <a:off x="2129733" y="725826"/>
          <a:ext cx="2015701" cy="232768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07" tIns="199107" rIns="199107" bIns="1991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Apply for the Youth Homelessness Demonstration Project grant to increase supportive housing for people experiencing chronic homelessness</a:t>
          </a:r>
        </a:p>
      </dsp:txBody>
      <dsp:txXfrm>
        <a:off x="2129733" y="725826"/>
        <a:ext cx="2015701" cy="2327685"/>
      </dsp:txXfrm>
    </dsp:sp>
    <dsp:sp modelId="{85DA2EB1-F9C5-44A5-ADD9-AD58826EAF6B}">
      <dsp:nvSpPr>
        <dsp:cNvPr id="0" name=""/>
        <dsp:cNvSpPr/>
      </dsp:nvSpPr>
      <dsp:spPr>
        <a:xfrm>
          <a:off x="4253329" y="121115"/>
          <a:ext cx="2015701" cy="60471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285" tIns="159285" rIns="159285" bIns="15928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Build</a:t>
          </a:r>
        </a:p>
      </dsp:txBody>
      <dsp:txXfrm>
        <a:off x="4253329" y="121115"/>
        <a:ext cx="2015701" cy="604710"/>
      </dsp:txXfrm>
    </dsp:sp>
    <dsp:sp modelId="{36F636FA-A511-4547-8C8C-81CD50842F07}">
      <dsp:nvSpPr>
        <dsp:cNvPr id="0" name=""/>
        <dsp:cNvSpPr/>
      </dsp:nvSpPr>
      <dsp:spPr>
        <a:xfrm>
          <a:off x="4253329" y="725826"/>
          <a:ext cx="2015701" cy="232768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07" tIns="199107" rIns="199107" bIns="1991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Build RRH capacity in rural communities</a:t>
          </a:r>
        </a:p>
      </dsp:txBody>
      <dsp:txXfrm>
        <a:off x="4253329" y="725826"/>
        <a:ext cx="2015701" cy="2327685"/>
      </dsp:txXfrm>
    </dsp:sp>
    <dsp:sp modelId="{B6B7ECB5-D27C-4C2A-AE45-B6B9703568C4}">
      <dsp:nvSpPr>
        <dsp:cNvPr id="0" name=""/>
        <dsp:cNvSpPr/>
      </dsp:nvSpPr>
      <dsp:spPr>
        <a:xfrm>
          <a:off x="6376925" y="121115"/>
          <a:ext cx="2015701" cy="604710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285" tIns="159285" rIns="159285" bIns="15928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Create</a:t>
          </a:r>
        </a:p>
      </dsp:txBody>
      <dsp:txXfrm>
        <a:off x="6376925" y="121115"/>
        <a:ext cx="2015701" cy="604710"/>
      </dsp:txXfrm>
    </dsp:sp>
    <dsp:sp modelId="{6D5BF295-F810-48DA-B93B-BFC028C2E89B}">
      <dsp:nvSpPr>
        <dsp:cNvPr id="0" name=""/>
        <dsp:cNvSpPr/>
      </dsp:nvSpPr>
      <dsp:spPr>
        <a:xfrm>
          <a:off x="6376925" y="725826"/>
          <a:ext cx="2015701" cy="232768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07" tIns="199107" rIns="199107" bIns="19910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 new housing options for our most vulnerable people with a variety of needs</a:t>
          </a:r>
        </a:p>
      </dsp:txBody>
      <dsp:txXfrm>
        <a:off x="6376925" y="725826"/>
        <a:ext cx="2015701" cy="2327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674EE-2422-46F5-94BF-94DB2A285BA9}">
      <dsp:nvSpPr>
        <dsp:cNvPr id="0" name=""/>
        <dsp:cNvSpPr/>
      </dsp:nvSpPr>
      <dsp:spPr>
        <a:xfrm>
          <a:off x="0" y="74325"/>
          <a:ext cx="6151562" cy="2510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20,220 households or 50% of all low-income renters in the CoC are paying more than half of their income in rent</a:t>
          </a:r>
        </a:p>
      </dsp:txBody>
      <dsp:txXfrm>
        <a:off x="122568" y="196893"/>
        <a:ext cx="5906426" cy="2265684"/>
      </dsp:txXfrm>
    </dsp:sp>
    <dsp:sp modelId="{11CE7FC8-BC5A-4711-97D0-473FA931F2AB}">
      <dsp:nvSpPr>
        <dsp:cNvPr id="0" name=""/>
        <dsp:cNvSpPr/>
      </dsp:nvSpPr>
      <dsp:spPr>
        <a:xfrm>
          <a:off x="0" y="2691705"/>
          <a:ext cx="6151562" cy="251082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30,885 households or 75% of low-income renters have severe housing problems</a:t>
          </a:r>
        </a:p>
      </dsp:txBody>
      <dsp:txXfrm>
        <a:off x="122568" y="2814273"/>
        <a:ext cx="5906426" cy="22656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7F582-1023-402A-B3BD-4932F26517C4}">
      <dsp:nvSpPr>
        <dsp:cNvPr id="0" name=""/>
        <dsp:cNvSpPr/>
      </dsp:nvSpPr>
      <dsp:spPr>
        <a:xfrm>
          <a:off x="0" y="4486"/>
          <a:ext cx="5651500" cy="10125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F8DE8-1D6F-4DCD-83E6-16F41F34009B}">
      <dsp:nvSpPr>
        <dsp:cNvPr id="0" name=""/>
        <dsp:cNvSpPr/>
      </dsp:nvSpPr>
      <dsp:spPr>
        <a:xfrm>
          <a:off x="306295" y="232309"/>
          <a:ext cx="557445" cy="556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B3C34-83A9-4259-B507-58815800B726}">
      <dsp:nvSpPr>
        <dsp:cNvPr id="0" name=""/>
        <dsp:cNvSpPr/>
      </dsp:nvSpPr>
      <dsp:spPr>
        <a:xfrm>
          <a:off x="1170037" y="4486"/>
          <a:ext cx="4463443" cy="10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10" tIns="110510" rIns="110510" bIns="1105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2016 , NYS committed to creating 20,000 units of supportive housing over next 15 years STATEWIDE – the  Empire State Supportive Housing Initiative (ESSHI)</a:t>
          </a:r>
        </a:p>
      </dsp:txBody>
      <dsp:txXfrm>
        <a:off x="1170037" y="4486"/>
        <a:ext cx="4463443" cy="1044189"/>
      </dsp:txXfrm>
    </dsp:sp>
    <dsp:sp modelId="{5CF3A98B-DEC2-441C-A663-47DC92CB0142}">
      <dsp:nvSpPr>
        <dsp:cNvPr id="0" name=""/>
        <dsp:cNvSpPr/>
      </dsp:nvSpPr>
      <dsp:spPr>
        <a:xfrm>
          <a:off x="0" y="1309723"/>
          <a:ext cx="5651500" cy="1012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3E6D7-A4AE-4D24-8061-ED115C25D32D}">
      <dsp:nvSpPr>
        <dsp:cNvPr id="0" name=""/>
        <dsp:cNvSpPr/>
      </dsp:nvSpPr>
      <dsp:spPr>
        <a:xfrm>
          <a:off x="306295" y="1537547"/>
          <a:ext cx="557445" cy="556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2FE63-2558-419B-84D3-91C7BA256125}">
      <dsp:nvSpPr>
        <dsp:cNvPr id="0" name=""/>
        <dsp:cNvSpPr/>
      </dsp:nvSpPr>
      <dsp:spPr>
        <a:xfrm>
          <a:off x="1170037" y="1309723"/>
          <a:ext cx="4463443" cy="10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10" tIns="110510" rIns="110510" bIns="1105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ESSHI was the first multi-year commitment to creating supportive housing outside NYC</a:t>
          </a:r>
        </a:p>
      </dsp:txBody>
      <dsp:txXfrm>
        <a:off x="1170037" y="1309723"/>
        <a:ext cx="4463443" cy="1044189"/>
      </dsp:txXfrm>
    </dsp:sp>
    <dsp:sp modelId="{32055BDA-BC05-4900-9CB7-69B86E3F021F}">
      <dsp:nvSpPr>
        <dsp:cNvPr id="0" name=""/>
        <dsp:cNvSpPr/>
      </dsp:nvSpPr>
      <dsp:spPr>
        <a:xfrm>
          <a:off x="0" y="2614961"/>
          <a:ext cx="5651500" cy="10125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A3A80-355A-4E40-9340-8C8EE2F1281F}">
      <dsp:nvSpPr>
        <dsp:cNvPr id="0" name=""/>
        <dsp:cNvSpPr/>
      </dsp:nvSpPr>
      <dsp:spPr>
        <a:xfrm>
          <a:off x="306295" y="2842784"/>
          <a:ext cx="557445" cy="5569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07F6F-37F8-40A4-AD36-CE8E6A3B2E21}">
      <dsp:nvSpPr>
        <dsp:cNvPr id="0" name=""/>
        <dsp:cNvSpPr/>
      </dsp:nvSpPr>
      <dsp:spPr>
        <a:xfrm>
          <a:off x="1170037" y="2614961"/>
          <a:ext cx="4463443" cy="10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10" tIns="110510" rIns="110510" bIns="1105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2016-2020: State funded first 5 years/6,000 units </a:t>
          </a:r>
        </a:p>
      </dsp:txBody>
      <dsp:txXfrm>
        <a:off x="1170037" y="2614961"/>
        <a:ext cx="4463443" cy="1044189"/>
      </dsp:txXfrm>
    </dsp:sp>
    <dsp:sp modelId="{09397405-4C3E-411A-9DC3-78E131737104}">
      <dsp:nvSpPr>
        <dsp:cNvPr id="0" name=""/>
        <dsp:cNvSpPr/>
      </dsp:nvSpPr>
      <dsp:spPr>
        <a:xfrm>
          <a:off x="0" y="3920198"/>
          <a:ext cx="5651500" cy="1012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77130-4D4C-4CCE-9C7F-890A6265F1CB}">
      <dsp:nvSpPr>
        <dsp:cNvPr id="0" name=""/>
        <dsp:cNvSpPr/>
      </dsp:nvSpPr>
      <dsp:spPr>
        <a:xfrm>
          <a:off x="306295" y="4148021"/>
          <a:ext cx="557445" cy="5569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6123-EC4F-4558-A0B7-D730113E2A6C}">
      <dsp:nvSpPr>
        <dsp:cNvPr id="0" name=""/>
        <dsp:cNvSpPr/>
      </dsp:nvSpPr>
      <dsp:spPr>
        <a:xfrm>
          <a:off x="1170037" y="3920198"/>
          <a:ext cx="4463443" cy="104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10" tIns="110510" rIns="110510" bIns="1105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ESSHI has been extended- allowing the opportunity for more units to be developed in NYS </a:t>
          </a:r>
        </a:p>
      </dsp:txBody>
      <dsp:txXfrm>
        <a:off x="1170037" y="3920198"/>
        <a:ext cx="4463443" cy="1044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23917-DE49-4BC0-A0BF-1F0C5545ABFA}">
      <dsp:nvSpPr>
        <dsp:cNvPr id="0" name=""/>
        <dsp:cNvSpPr/>
      </dsp:nvSpPr>
      <dsp:spPr>
        <a:xfrm>
          <a:off x="1099668" y="18580"/>
          <a:ext cx="4166929" cy="250015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23 vouchers secured</a:t>
          </a:r>
        </a:p>
      </dsp:txBody>
      <dsp:txXfrm>
        <a:off x="1099668" y="18580"/>
        <a:ext cx="4166929" cy="2500157"/>
      </dsp:txXfrm>
    </dsp:sp>
    <dsp:sp modelId="{B3B70A0E-14E2-4E0B-93C2-2193B5455F83}">
      <dsp:nvSpPr>
        <dsp:cNvPr id="0" name=""/>
        <dsp:cNvSpPr/>
      </dsp:nvSpPr>
      <dsp:spPr>
        <a:xfrm>
          <a:off x="1108544" y="2883777"/>
          <a:ext cx="4166929" cy="2500157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4 leases in place</a:t>
          </a:r>
        </a:p>
      </dsp:txBody>
      <dsp:txXfrm>
        <a:off x="1108544" y="2883777"/>
        <a:ext cx="4166929" cy="2500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71210-364C-4A19-8527-CF4B4E11D243}">
      <dsp:nvSpPr>
        <dsp:cNvPr id="0" name=""/>
        <dsp:cNvSpPr/>
      </dsp:nvSpPr>
      <dsp:spPr>
        <a:xfrm>
          <a:off x="7112" y="29749"/>
          <a:ext cx="2499904" cy="74997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48" tIns="197548" rIns="197548" bIns="19754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Partner</a:t>
          </a:r>
        </a:p>
      </dsp:txBody>
      <dsp:txXfrm>
        <a:off x="7112" y="29749"/>
        <a:ext cx="2499904" cy="749971"/>
      </dsp:txXfrm>
    </dsp:sp>
    <dsp:sp modelId="{F49A4D59-1345-429D-ACE6-115C8E7F6FEF}">
      <dsp:nvSpPr>
        <dsp:cNvPr id="0" name=""/>
        <dsp:cNvSpPr/>
      </dsp:nvSpPr>
      <dsp:spPr>
        <a:xfrm>
          <a:off x="7112" y="788600"/>
          <a:ext cx="2499904" cy="227475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35" tIns="246935" rIns="246935" bIns="24693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Create community plan for affordable housing development</a:t>
          </a:r>
        </a:p>
      </dsp:txBody>
      <dsp:txXfrm>
        <a:off x="7112" y="788600"/>
        <a:ext cx="2499904" cy="2274753"/>
      </dsp:txXfrm>
    </dsp:sp>
    <dsp:sp modelId="{B19A139C-FC4E-481F-93BA-AF4A7B643677}">
      <dsp:nvSpPr>
        <dsp:cNvPr id="0" name=""/>
        <dsp:cNvSpPr/>
      </dsp:nvSpPr>
      <dsp:spPr>
        <a:xfrm>
          <a:off x="2614911" y="29749"/>
          <a:ext cx="2499904" cy="74997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48" tIns="197548" rIns="197548" bIns="19754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Lead</a:t>
          </a:r>
        </a:p>
      </dsp:txBody>
      <dsp:txXfrm>
        <a:off x="2614911" y="29749"/>
        <a:ext cx="2499904" cy="749971"/>
      </dsp:txXfrm>
    </dsp:sp>
    <dsp:sp modelId="{2A91F591-8B83-4B00-9084-BCD02297BF42}">
      <dsp:nvSpPr>
        <dsp:cNvPr id="0" name=""/>
        <dsp:cNvSpPr/>
      </dsp:nvSpPr>
      <dsp:spPr>
        <a:xfrm>
          <a:off x="2614911" y="788600"/>
          <a:ext cx="2499904" cy="227475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35" tIns="246935" rIns="246935" bIns="24693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 relationships with and education for landlords about CoC &amp; Homeless Permanent Housing programs</a:t>
          </a:r>
        </a:p>
      </dsp:txBody>
      <dsp:txXfrm>
        <a:off x="2614911" y="788600"/>
        <a:ext cx="2499904" cy="2274753"/>
      </dsp:txXfrm>
    </dsp:sp>
    <dsp:sp modelId="{85DA2EB1-F9C5-44A5-ADD9-AD58826EAF6B}">
      <dsp:nvSpPr>
        <dsp:cNvPr id="0" name=""/>
        <dsp:cNvSpPr/>
      </dsp:nvSpPr>
      <dsp:spPr>
        <a:xfrm>
          <a:off x="5222710" y="38629"/>
          <a:ext cx="2499904" cy="749971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48" tIns="197548" rIns="197548" bIns="19754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Support</a:t>
          </a:r>
        </a:p>
      </dsp:txBody>
      <dsp:txXfrm>
        <a:off x="5222710" y="38629"/>
        <a:ext cx="2499904" cy="749971"/>
      </dsp:txXfrm>
    </dsp:sp>
    <dsp:sp modelId="{36F636FA-A511-4547-8C8C-81CD50842F07}">
      <dsp:nvSpPr>
        <dsp:cNvPr id="0" name=""/>
        <dsp:cNvSpPr/>
      </dsp:nvSpPr>
      <dsp:spPr>
        <a:xfrm>
          <a:off x="5222710" y="788600"/>
          <a:ext cx="2499904" cy="227475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35" tIns="246935" rIns="246935" bIns="246935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 housing capacity in rural and suburban areas of the CoC</a:t>
          </a:r>
        </a:p>
      </dsp:txBody>
      <dsp:txXfrm>
        <a:off x="5222710" y="788600"/>
        <a:ext cx="2499904" cy="22747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E0BA5-CDDE-4AD9-BDFA-CD96985A594F}">
      <dsp:nvSpPr>
        <dsp:cNvPr id="0" name=""/>
        <dsp:cNvSpPr/>
      </dsp:nvSpPr>
      <dsp:spPr>
        <a:xfrm>
          <a:off x="3190" y="163562"/>
          <a:ext cx="1695269" cy="628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Elevate and Support</a:t>
          </a:r>
        </a:p>
      </dsp:txBody>
      <dsp:txXfrm>
        <a:off x="3190" y="163562"/>
        <a:ext cx="1695269" cy="628199"/>
      </dsp:txXfrm>
    </dsp:sp>
    <dsp:sp modelId="{E0665E37-23AE-40D2-A397-E19E42240E9A}">
      <dsp:nvSpPr>
        <dsp:cNvPr id="0" name=""/>
        <dsp:cNvSpPr/>
      </dsp:nvSpPr>
      <dsp:spPr>
        <a:xfrm>
          <a:off x="3190" y="791761"/>
          <a:ext cx="1695269" cy="21524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Elevate</a:t>
          </a:r>
          <a:r>
            <a:rPr lang="en-US" sz="1800" kern="1200" baseline="0" dirty="0"/>
            <a:t> and support the voices of people with lived experience</a:t>
          </a:r>
          <a:endParaRPr lang="en-US" sz="1800" kern="1200" dirty="0"/>
        </a:p>
      </dsp:txBody>
      <dsp:txXfrm>
        <a:off x="3190" y="791761"/>
        <a:ext cx="1695269" cy="2152423"/>
      </dsp:txXfrm>
    </dsp:sp>
    <dsp:sp modelId="{910E77C3-E6DE-41B4-A558-381AF58821A1}">
      <dsp:nvSpPr>
        <dsp:cNvPr id="0" name=""/>
        <dsp:cNvSpPr/>
      </dsp:nvSpPr>
      <dsp:spPr>
        <a:xfrm>
          <a:off x="1935797" y="163562"/>
          <a:ext cx="1695269" cy="628199"/>
        </a:xfrm>
        <a:prstGeom prst="rect">
          <a:avLst/>
        </a:prstGeom>
        <a:solidFill>
          <a:schemeClr val="accent5">
            <a:hueOff val="-47975"/>
            <a:satOff val="-1779"/>
            <a:lumOff val="2823"/>
            <a:alphaOff val="0"/>
          </a:schemeClr>
        </a:solidFill>
        <a:ln w="12700" cap="flat" cmpd="sng" algn="ctr">
          <a:solidFill>
            <a:schemeClr val="accent5">
              <a:hueOff val="-47975"/>
              <a:satOff val="-1779"/>
              <a:lumOff val="2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</a:t>
          </a:r>
        </a:p>
      </dsp:txBody>
      <dsp:txXfrm>
        <a:off x="1935797" y="163562"/>
        <a:ext cx="1695269" cy="628199"/>
      </dsp:txXfrm>
    </dsp:sp>
    <dsp:sp modelId="{7802726E-F83F-41A6-8C91-56A92C47076F}">
      <dsp:nvSpPr>
        <dsp:cNvPr id="0" name=""/>
        <dsp:cNvSpPr/>
      </dsp:nvSpPr>
      <dsp:spPr>
        <a:xfrm>
          <a:off x="1935797" y="791761"/>
          <a:ext cx="1695269" cy="2152423"/>
        </a:xfrm>
        <a:prstGeom prst="rect">
          <a:avLst/>
        </a:prstGeom>
        <a:solidFill>
          <a:schemeClr val="accent5">
            <a:tint val="40000"/>
            <a:alpha val="90000"/>
            <a:hueOff val="-27175"/>
            <a:satOff val="-399"/>
            <a:lumOff val="5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7175"/>
              <a:satOff val="-399"/>
              <a:lumOff val="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Design</a:t>
          </a:r>
          <a:r>
            <a:rPr lang="en-US" sz="1800" kern="1200" baseline="0" dirty="0"/>
            <a:t> a community-wide anti-racism policy	</a:t>
          </a:r>
          <a:endParaRPr lang="en-US" sz="1800" kern="1200" dirty="0"/>
        </a:p>
      </dsp:txBody>
      <dsp:txXfrm>
        <a:off x="1935797" y="791761"/>
        <a:ext cx="1695269" cy="2152423"/>
      </dsp:txXfrm>
    </dsp:sp>
    <dsp:sp modelId="{1F9EFE3A-097B-45D7-AABF-5672CFC1FE56}">
      <dsp:nvSpPr>
        <dsp:cNvPr id="0" name=""/>
        <dsp:cNvSpPr/>
      </dsp:nvSpPr>
      <dsp:spPr>
        <a:xfrm>
          <a:off x="3868404" y="163562"/>
          <a:ext cx="1695269" cy="628199"/>
        </a:xfrm>
        <a:prstGeom prst="rect">
          <a:avLst/>
        </a:prstGeom>
        <a:solidFill>
          <a:schemeClr val="accent5">
            <a:hueOff val="-95949"/>
            <a:satOff val="-3559"/>
            <a:lumOff val="5647"/>
            <a:alphaOff val="0"/>
          </a:schemeClr>
        </a:solidFill>
        <a:ln w="12700" cap="flat" cmpd="sng" algn="ctr">
          <a:solidFill>
            <a:schemeClr val="accent5">
              <a:hueOff val="-95949"/>
              <a:satOff val="-3559"/>
              <a:lumOff val="5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</a:t>
          </a:r>
        </a:p>
      </dsp:txBody>
      <dsp:txXfrm>
        <a:off x="3868404" y="163562"/>
        <a:ext cx="1695269" cy="628199"/>
      </dsp:txXfrm>
    </dsp:sp>
    <dsp:sp modelId="{FF012B84-7960-4A68-8274-3F518C00058D}">
      <dsp:nvSpPr>
        <dsp:cNvPr id="0" name=""/>
        <dsp:cNvSpPr/>
      </dsp:nvSpPr>
      <dsp:spPr>
        <a:xfrm>
          <a:off x="3868404" y="791761"/>
          <a:ext cx="1695269" cy="2152423"/>
        </a:xfrm>
        <a:prstGeom prst="rect">
          <a:avLst/>
        </a:prstGeom>
        <a:solidFill>
          <a:schemeClr val="accent5">
            <a:tint val="40000"/>
            <a:alpha val="90000"/>
            <a:hueOff val="-54350"/>
            <a:satOff val="-798"/>
            <a:lumOff val="11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4350"/>
              <a:satOff val="-798"/>
              <a:lumOff val="11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annual racial equity dashboards and metrics</a:t>
          </a:r>
        </a:p>
      </dsp:txBody>
      <dsp:txXfrm>
        <a:off x="3868404" y="791761"/>
        <a:ext cx="1695269" cy="2152423"/>
      </dsp:txXfrm>
    </dsp:sp>
    <dsp:sp modelId="{EE34FFAF-42D8-4627-8EEE-B10BA5D89E51}">
      <dsp:nvSpPr>
        <dsp:cNvPr id="0" name=""/>
        <dsp:cNvSpPr/>
      </dsp:nvSpPr>
      <dsp:spPr>
        <a:xfrm>
          <a:off x="5801011" y="163562"/>
          <a:ext cx="1695269" cy="628199"/>
        </a:xfrm>
        <a:prstGeom prst="rect">
          <a:avLst/>
        </a:prstGeom>
        <a:solidFill>
          <a:schemeClr val="accent5">
            <a:hueOff val="-143924"/>
            <a:satOff val="-5338"/>
            <a:lumOff val="8470"/>
            <a:alphaOff val="0"/>
          </a:schemeClr>
        </a:solidFill>
        <a:ln w="12700" cap="flat" cmpd="sng" algn="ctr">
          <a:solidFill>
            <a:schemeClr val="accent5">
              <a:hueOff val="-143924"/>
              <a:satOff val="-5338"/>
              <a:lumOff val="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</a:t>
          </a:r>
        </a:p>
      </dsp:txBody>
      <dsp:txXfrm>
        <a:off x="5801011" y="163562"/>
        <a:ext cx="1695269" cy="628199"/>
      </dsp:txXfrm>
    </dsp:sp>
    <dsp:sp modelId="{4CE46136-EDE8-464D-9D35-5C697148F200}">
      <dsp:nvSpPr>
        <dsp:cNvPr id="0" name=""/>
        <dsp:cNvSpPr/>
      </dsp:nvSpPr>
      <dsp:spPr>
        <a:xfrm>
          <a:off x="5801011" y="791761"/>
          <a:ext cx="1695269" cy="2152423"/>
        </a:xfrm>
        <a:prstGeom prst="rect">
          <a:avLst/>
        </a:prstGeom>
        <a:solidFill>
          <a:schemeClr val="accent5">
            <a:tint val="40000"/>
            <a:alpha val="90000"/>
            <a:hueOff val="-81524"/>
            <a:satOff val="-1197"/>
            <a:lumOff val="171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81524"/>
              <a:satOff val="-1197"/>
              <a:lumOff val="17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Build anti-racist organizations</a:t>
          </a:r>
        </a:p>
      </dsp:txBody>
      <dsp:txXfrm>
        <a:off x="5801011" y="791761"/>
        <a:ext cx="1695269" cy="2152423"/>
      </dsp:txXfrm>
    </dsp:sp>
    <dsp:sp modelId="{D9A01FB8-4AF7-4E83-BA88-5F59A29D5183}">
      <dsp:nvSpPr>
        <dsp:cNvPr id="0" name=""/>
        <dsp:cNvSpPr/>
      </dsp:nvSpPr>
      <dsp:spPr>
        <a:xfrm>
          <a:off x="7733618" y="163562"/>
          <a:ext cx="1695269" cy="628199"/>
        </a:xfrm>
        <a:prstGeom prst="rect">
          <a:avLst/>
        </a:prstGeom>
        <a:solidFill>
          <a:schemeClr val="accent5">
            <a:hueOff val="-191898"/>
            <a:satOff val="-7118"/>
            <a:lumOff val="11294"/>
            <a:alphaOff val="0"/>
          </a:schemeClr>
        </a:solidFill>
        <a:ln w="12700" cap="flat" cmpd="sng" algn="ctr">
          <a:solidFill>
            <a:schemeClr val="accent5">
              <a:hueOff val="-191898"/>
              <a:satOff val="-7118"/>
              <a:lumOff val="1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Establish</a:t>
          </a:r>
        </a:p>
      </dsp:txBody>
      <dsp:txXfrm>
        <a:off x="7733618" y="163562"/>
        <a:ext cx="1695269" cy="628199"/>
      </dsp:txXfrm>
    </dsp:sp>
    <dsp:sp modelId="{5DEEA01F-8A05-40AF-A90A-EB8AFB795069}">
      <dsp:nvSpPr>
        <dsp:cNvPr id="0" name=""/>
        <dsp:cNvSpPr/>
      </dsp:nvSpPr>
      <dsp:spPr>
        <a:xfrm>
          <a:off x="7733618" y="791761"/>
          <a:ext cx="1695269" cy="2152423"/>
        </a:xfrm>
        <a:prstGeom prst="rect">
          <a:avLst/>
        </a:prstGeom>
        <a:solidFill>
          <a:schemeClr val="accent5">
            <a:tint val="40000"/>
            <a:alpha val="90000"/>
            <a:hueOff val="-108699"/>
            <a:satOff val="-1596"/>
            <a:lumOff val="228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08699"/>
              <a:satOff val="-1596"/>
              <a:lumOff val="2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Establish consistent expectations across all funding streams</a:t>
          </a:r>
        </a:p>
      </dsp:txBody>
      <dsp:txXfrm>
        <a:off x="7733618" y="791761"/>
        <a:ext cx="1695269" cy="2152423"/>
      </dsp:txXfrm>
    </dsp:sp>
    <dsp:sp modelId="{397E770C-880D-4E13-A84C-DE488BF80291}">
      <dsp:nvSpPr>
        <dsp:cNvPr id="0" name=""/>
        <dsp:cNvSpPr/>
      </dsp:nvSpPr>
      <dsp:spPr>
        <a:xfrm>
          <a:off x="9666225" y="163562"/>
          <a:ext cx="1695269" cy="628199"/>
        </a:xfrm>
        <a:prstGeom prst="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Institute</a:t>
          </a:r>
        </a:p>
      </dsp:txBody>
      <dsp:txXfrm>
        <a:off x="9666225" y="163562"/>
        <a:ext cx="1695269" cy="628199"/>
      </dsp:txXfrm>
    </dsp:sp>
    <dsp:sp modelId="{834F54A0-FD04-4BDF-9ACB-9C802FAD2BF6}">
      <dsp:nvSpPr>
        <dsp:cNvPr id="0" name=""/>
        <dsp:cNvSpPr/>
      </dsp:nvSpPr>
      <dsp:spPr>
        <a:xfrm>
          <a:off x="9666225" y="791761"/>
          <a:ext cx="1695269" cy="2152423"/>
        </a:xfrm>
        <a:prstGeom prst="rect">
          <a:avLst/>
        </a:prstGeom>
        <a:solidFill>
          <a:schemeClr val="accent5">
            <a:tint val="40000"/>
            <a:alpha val="90000"/>
            <a:hueOff val="-135874"/>
            <a:satOff val="-1995"/>
            <a:lumOff val="285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5874"/>
              <a:satOff val="-1995"/>
              <a:lumOff val="2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Institute consistent and equitable services across entire homeless response system</a:t>
          </a:r>
        </a:p>
      </dsp:txBody>
      <dsp:txXfrm>
        <a:off x="9666225" y="791761"/>
        <a:ext cx="1695269" cy="21524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6868A-ED40-434F-95C3-13BF92B0A10D}">
      <dsp:nvSpPr>
        <dsp:cNvPr id="0" name=""/>
        <dsp:cNvSpPr/>
      </dsp:nvSpPr>
      <dsp:spPr>
        <a:xfrm>
          <a:off x="9541" y="822959"/>
          <a:ext cx="2021493" cy="60644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159743" rIns="159743" bIns="15974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Conduct</a:t>
          </a:r>
        </a:p>
      </dsp:txBody>
      <dsp:txXfrm>
        <a:off x="9541" y="822959"/>
        <a:ext cx="2021493" cy="606448"/>
      </dsp:txXfrm>
    </dsp:sp>
    <dsp:sp modelId="{216F06AE-77B9-4AC1-9934-885BAC7BB339}">
      <dsp:nvSpPr>
        <dsp:cNvPr id="0" name=""/>
        <dsp:cNvSpPr/>
      </dsp:nvSpPr>
      <dsp:spPr>
        <a:xfrm>
          <a:off x="9541" y="1429408"/>
          <a:ext cx="2021493" cy="186243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9" tIns="199679" rIns="199679" bIns="19967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Conduct gaps &amp; needs assessments every three years</a:t>
          </a:r>
        </a:p>
      </dsp:txBody>
      <dsp:txXfrm>
        <a:off x="9541" y="1429408"/>
        <a:ext cx="2021493" cy="1862431"/>
      </dsp:txXfrm>
    </dsp:sp>
    <dsp:sp modelId="{2B12B4C3-3CFF-480E-B8B1-1592BED9927D}">
      <dsp:nvSpPr>
        <dsp:cNvPr id="0" name=""/>
        <dsp:cNvSpPr/>
      </dsp:nvSpPr>
      <dsp:spPr>
        <a:xfrm>
          <a:off x="2138930" y="822959"/>
          <a:ext cx="2021493" cy="60644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159743" rIns="159743" bIns="15974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Reduce</a:t>
          </a:r>
        </a:p>
      </dsp:txBody>
      <dsp:txXfrm>
        <a:off x="2138930" y="822959"/>
        <a:ext cx="2021493" cy="606448"/>
      </dsp:txXfrm>
    </dsp:sp>
    <dsp:sp modelId="{C16FD0DC-0B12-4BB0-AD68-722213FE692A}">
      <dsp:nvSpPr>
        <dsp:cNvPr id="0" name=""/>
        <dsp:cNvSpPr/>
      </dsp:nvSpPr>
      <dsp:spPr>
        <a:xfrm>
          <a:off x="2138930" y="1429408"/>
          <a:ext cx="2021493" cy="186243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9" tIns="199679" rIns="199679" bIns="19967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 inflow into homelessness using prevention &amp; diversion</a:t>
          </a:r>
        </a:p>
      </dsp:txBody>
      <dsp:txXfrm>
        <a:off x="2138930" y="1429408"/>
        <a:ext cx="2021493" cy="1862431"/>
      </dsp:txXfrm>
    </dsp:sp>
    <dsp:sp modelId="{32848A6C-F2D0-4EEF-903E-DB8ED0E19816}">
      <dsp:nvSpPr>
        <dsp:cNvPr id="0" name=""/>
        <dsp:cNvSpPr/>
      </dsp:nvSpPr>
      <dsp:spPr>
        <a:xfrm>
          <a:off x="4268318" y="822959"/>
          <a:ext cx="2021493" cy="60644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159743" rIns="159743" bIns="15974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Facilitate</a:t>
          </a:r>
        </a:p>
      </dsp:txBody>
      <dsp:txXfrm>
        <a:off x="4268318" y="822959"/>
        <a:ext cx="2021493" cy="606448"/>
      </dsp:txXfrm>
    </dsp:sp>
    <dsp:sp modelId="{E2B347D1-28E8-4B99-8B5E-1198E2652273}">
      <dsp:nvSpPr>
        <dsp:cNvPr id="0" name=""/>
        <dsp:cNvSpPr/>
      </dsp:nvSpPr>
      <dsp:spPr>
        <a:xfrm>
          <a:off x="4268318" y="1434194"/>
          <a:ext cx="2021493" cy="186243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9" tIns="199679" rIns="199679" bIns="19967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 better discharge planning to limit discharges to homelessness from institutions</a:t>
          </a:r>
        </a:p>
      </dsp:txBody>
      <dsp:txXfrm>
        <a:off x="4268318" y="1434194"/>
        <a:ext cx="2021493" cy="1862431"/>
      </dsp:txXfrm>
    </dsp:sp>
    <dsp:sp modelId="{0C99BD59-2AB6-401C-9A2B-4CD2364FBE45}">
      <dsp:nvSpPr>
        <dsp:cNvPr id="0" name=""/>
        <dsp:cNvSpPr/>
      </dsp:nvSpPr>
      <dsp:spPr>
        <a:xfrm>
          <a:off x="6397706" y="822959"/>
          <a:ext cx="2021493" cy="60644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159743" rIns="159743" bIns="15974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Create</a:t>
          </a:r>
        </a:p>
      </dsp:txBody>
      <dsp:txXfrm>
        <a:off x="6397706" y="822959"/>
        <a:ext cx="2021493" cy="606448"/>
      </dsp:txXfrm>
    </dsp:sp>
    <dsp:sp modelId="{389550A6-3647-4EA0-956F-67AC455EBEDC}">
      <dsp:nvSpPr>
        <dsp:cNvPr id="0" name=""/>
        <dsp:cNvSpPr/>
      </dsp:nvSpPr>
      <dsp:spPr>
        <a:xfrm>
          <a:off x="6397706" y="1429408"/>
          <a:ext cx="2021493" cy="186243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9" tIns="199679" rIns="199679" bIns="19967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a comprehensive media strategy for HHC to educate public</a:t>
          </a:r>
        </a:p>
      </dsp:txBody>
      <dsp:txXfrm>
        <a:off x="6397706" y="1429408"/>
        <a:ext cx="2021493" cy="1862431"/>
      </dsp:txXfrm>
    </dsp:sp>
    <dsp:sp modelId="{B560DADF-10AB-4D40-9A08-9D9478EB377E}">
      <dsp:nvSpPr>
        <dsp:cNvPr id="0" name=""/>
        <dsp:cNvSpPr/>
      </dsp:nvSpPr>
      <dsp:spPr>
        <a:xfrm>
          <a:off x="8527095" y="822959"/>
          <a:ext cx="2021493" cy="606448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743" tIns="159743" rIns="159743" bIns="15974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Drive</a:t>
          </a:r>
        </a:p>
      </dsp:txBody>
      <dsp:txXfrm>
        <a:off x="8527095" y="822959"/>
        <a:ext cx="2021493" cy="606448"/>
      </dsp:txXfrm>
    </dsp:sp>
    <dsp:sp modelId="{11108014-0DF1-469A-9840-78675108E821}">
      <dsp:nvSpPr>
        <dsp:cNvPr id="0" name=""/>
        <dsp:cNvSpPr/>
      </dsp:nvSpPr>
      <dsp:spPr>
        <a:xfrm>
          <a:off x="8526003" y="1434194"/>
          <a:ext cx="2021493" cy="186243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79" tIns="199679" rIns="199679" bIns="19967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Drive advocacy on behalf of people experiencing homelessness</a:t>
          </a:r>
        </a:p>
      </dsp:txBody>
      <dsp:txXfrm>
        <a:off x="8526003" y="1434194"/>
        <a:ext cx="2021493" cy="1862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0.77613</cdr:x>
      <cdr:y>0.87613</cdr:y>
    </cdr:from>
    <cdr:to>
      <cdr:x>1</cdr:x>
      <cdr:y>0.98279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96F9FBD-87E8-463C-8AF2-0F9128A39362}"/>
            </a:ext>
          </a:extLst>
        </cdr:cNvPr>
        <cdr:cNvSpPr txBox="1"/>
      </cdr:nvSpPr>
      <cdr:spPr>
        <a:xfrm xmlns:a="http://schemas.openxmlformats.org/drawingml/2006/main">
          <a:off x="9140811" y="5795690"/>
          <a:ext cx="2636668" cy="705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Source: HUD Longitudinal Systems Analysis FY2020, NY-505 CoC. Accessed through HUD HDX 2.0 Stella P Dashboard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96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4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8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4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2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1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36F8FBE-C89E-4E6F-87F8-36607B591F3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E4EEBE2-3EA6-4F4E-891E-6D86C0C38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1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1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3A332-643A-4183-9E2E-1A5DB890A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199" y="3125249"/>
            <a:ext cx="9128051" cy="2136358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cap="none" spc="0" dirty="0">
                <a:ln/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THE ANNUAL STATE OF HOMELESSNESS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083A1-E45E-4547-8A91-CE8A0033A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713" y="5349662"/>
            <a:ext cx="7336573" cy="9944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Presented by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Continuum of Care NY-505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DC8233-A1A8-4381-9505-47CE4B35C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18" y="235566"/>
            <a:ext cx="4187162" cy="27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0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2C7B47-DF2D-46D9-9584-5C83FCA8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541E3-A59C-41D3-85D2-70F0E0E9B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842C877-1CD9-4C19-9599-2723AC7A3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851537"/>
              </p:ext>
            </p:extLst>
          </p:nvPr>
        </p:nvGraphicFramePr>
        <p:xfrm>
          <a:off x="1127929" y="1124712"/>
          <a:ext cx="9936142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38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898C6C-D03F-4DE2-B46D-A0AE8BE9B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162502"/>
              </p:ext>
            </p:extLst>
          </p:nvPr>
        </p:nvGraphicFramePr>
        <p:xfrm>
          <a:off x="5157926" y="3333872"/>
          <a:ext cx="7034074" cy="350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F87C41-2BB7-4F69-981D-FDB0CF54D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014784"/>
              </p:ext>
            </p:extLst>
          </p:nvPr>
        </p:nvGraphicFramePr>
        <p:xfrm>
          <a:off x="214543" y="0"/>
          <a:ext cx="6496975" cy="350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564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F6624B3-33D9-4E47-9D44-770334966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526441"/>
              </p:ext>
            </p:extLst>
          </p:nvPr>
        </p:nvGraphicFramePr>
        <p:xfrm>
          <a:off x="120501" y="118619"/>
          <a:ext cx="7120271" cy="380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90E241-7F18-4036-BC0D-413E6EA9B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84128"/>
              </p:ext>
            </p:extLst>
          </p:nvPr>
        </p:nvGraphicFramePr>
        <p:xfrm>
          <a:off x="5217042" y="3573940"/>
          <a:ext cx="6974958" cy="352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99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9824-DAFD-41CE-BFAC-7FBA6702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26" y="837101"/>
            <a:ext cx="9269748" cy="118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Strategies to house specific populations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7685E-9461-437D-AC3F-4A6444566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537499"/>
              </p:ext>
            </p:extLst>
          </p:nvPr>
        </p:nvGraphicFramePr>
        <p:xfrm>
          <a:off x="1896618" y="2641600"/>
          <a:ext cx="8398764" cy="3174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55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0B5F-557A-4BD4-AAF2-AA1B0B2E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46" y="1045028"/>
            <a:ext cx="5202396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Increase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Housing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CABB-22FE-4317-9E3E-D242CB0D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Increase the amount of safe, affordable housing stock</a:t>
            </a:r>
            <a:endParaRPr kumimoji="0" lang="en-US" altLang="en-US" sz="40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DF981-CBC1-46EF-9DED-158CE314A66A}"/>
              </a:ext>
            </a:extLst>
          </p:cNvPr>
          <p:cNvSpPr txBox="1"/>
          <p:nvPr/>
        </p:nvSpPr>
        <p:spPr>
          <a:xfrm rot="16200000">
            <a:off x="-1272410" y="2869777"/>
            <a:ext cx="398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7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062DE-0C4D-4518-87C2-5149F15C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35100"/>
            <a:ext cx="4368800" cy="353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Increase amount of safe, </a:t>
            </a:r>
            <a:br>
              <a:rPr lang="en-US" dirty="0"/>
            </a:br>
            <a:r>
              <a:rPr lang="en-US" dirty="0"/>
              <a:t>affordable housing stock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5313A93-6D3F-4517-93F5-678D080D2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865951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1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4C97E-D41A-40EA-85AE-21EA363D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171" y="2681103"/>
            <a:ext cx="3363974" cy="1495794"/>
          </a:xfrm>
          <a:noFill/>
          <a:ln>
            <a:solidFill>
              <a:srgbClr val="FFFFFF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Creating More Affordable Housing 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F5C8FF-883B-486D-8F14-3CB96C08A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62267"/>
              </p:ext>
            </p:extLst>
          </p:nvPr>
        </p:nvGraphicFramePr>
        <p:xfrm>
          <a:off x="920750" y="965200"/>
          <a:ext cx="56515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86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DBD8F-F34D-41EA-85E5-47602B40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4" y="1604639"/>
            <a:ext cx="5784111" cy="36487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Emergency housing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vouchers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(EHV)</a:t>
            </a:r>
          </a:p>
        </p:txBody>
      </p:sp>
      <p:pic>
        <p:nvPicPr>
          <p:cNvPr id="5" name="Rex_2">
            <a:hlinkClick r:id="" action="ppaction://media"/>
            <a:extLst>
              <a:ext uri="{FF2B5EF4-FFF2-40B4-BE49-F238E27FC236}">
                <a16:creationId xmlns:a16="http://schemas.microsoft.com/office/drawing/2014/main" id="{A8310A8B-659C-4D09-BB27-E2283287E0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6190" y="5931737"/>
            <a:ext cx="304800" cy="30480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42B67FB-6B21-4604-BE1C-F9845E8B4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723357"/>
              </p:ext>
            </p:extLst>
          </p:nvPr>
        </p:nvGraphicFramePr>
        <p:xfrm>
          <a:off x="5861235" y="817870"/>
          <a:ext cx="63307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95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19824-DAFD-41CE-BFAC-7FBA67027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126" y="837101"/>
            <a:ext cx="9269748" cy="118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Strategies to increase housing stock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07685E-9461-437D-AC3F-4A6444566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03406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35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0B5F-557A-4BD4-AAF2-AA1B0B2E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46" y="1045028"/>
            <a:ext cx="5202396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Racial 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CABB-22FE-4317-9E3E-D242CB0D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Eliminate racial disparity in homelessness and housing systems</a:t>
            </a:r>
            <a:endParaRPr kumimoji="0" lang="en-US" altLang="en-US" sz="40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DF981-CBC1-46EF-9DED-158CE314A66A}"/>
              </a:ext>
            </a:extLst>
          </p:cNvPr>
          <p:cNvSpPr txBox="1"/>
          <p:nvPr/>
        </p:nvSpPr>
        <p:spPr>
          <a:xfrm rot="16200000">
            <a:off x="-1272410" y="2869777"/>
            <a:ext cx="398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0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D7F8-EC73-4654-B496-D271D1C8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372" y="1948257"/>
            <a:ext cx="8869255" cy="2961486"/>
          </a:xfrm>
          <a:solidFill>
            <a:srgbClr val="FFFFFF">
              <a:alpha val="69000"/>
            </a:srgbClr>
          </a:solidFill>
        </p:spPr>
        <p:txBody>
          <a:bodyPr>
            <a:normAutofit/>
          </a:bodyPr>
          <a:lstStyle/>
          <a:p>
            <a:r>
              <a:rPr lang="en-US" sz="5400" dirty="0"/>
              <a:t>Who is the </a:t>
            </a:r>
            <a:br>
              <a:rPr lang="en-US" sz="5400" dirty="0"/>
            </a:br>
            <a:r>
              <a:rPr lang="en-US" sz="5400" dirty="0"/>
              <a:t>Housing and Homeless Coalition?</a:t>
            </a:r>
          </a:p>
        </p:txBody>
      </p:sp>
    </p:spTree>
    <p:extLst>
      <p:ext uri="{BB962C8B-B14F-4D97-AF65-F5344CB8AC3E}">
        <p14:creationId xmlns:p14="http://schemas.microsoft.com/office/powerpoint/2010/main" val="3056377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8EF4-6BF8-41A6-820F-274560E2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22" y="792879"/>
            <a:ext cx="3402531" cy="5272242"/>
          </a:xfrm>
        </p:spPr>
        <p:txBody>
          <a:bodyPr>
            <a:normAutofit/>
          </a:bodyPr>
          <a:lstStyle/>
          <a:p>
            <a:r>
              <a:rPr lang="en-US" sz="4400" dirty="0"/>
              <a:t>Eliminate Racial Disparity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F0AEBC4-939F-4B14-9A66-50BE410F77DE}"/>
              </a:ext>
            </a:extLst>
          </p:cNvPr>
          <p:cNvSpPr txBox="1"/>
          <p:nvPr/>
        </p:nvSpPr>
        <p:spPr>
          <a:xfrm>
            <a:off x="4668849" y="5946344"/>
            <a:ext cx="6761151" cy="55242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Source: HUD Longitudinal Systems Analysis FY2020, NY-505 CoC. Accessed through HUD HDX 2.0 Stella P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FA236-9F8D-4ECC-ABC0-818332C7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86" y="1221478"/>
            <a:ext cx="7822392" cy="4570289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0535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CC1DC5-B421-467B-A308-37A71A1FC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7569568"/>
              </p:ext>
            </p:extLst>
          </p:nvPr>
        </p:nvGraphicFramePr>
        <p:xfrm>
          <a:off x="242886" y="121444"/>
          <a:ext cx="11777479" cy="661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78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7EB9-6D68-42AC-9D2F-4EF4A733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gradFill>
            <a:gsLst>
              <a:gs pos="0">
                <a:schemeClr val="accent5">
                  <a:tint val="80000"/>
                  <a:satMod val="107000"/>
                  <a:lumMod val="103000"/>
                </a:schemeClr>
              </a:gs>
              <a:gs pos="100000">
                <a:schemeClr val="accent5">
                  <a:tint val="82000"/>
                  <a:satMod val="109000"/>
                  <a:lumMod val="103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Strategies to Eliminate housing system racial inequities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5C5D4-2190-482C-A9FE-E3A553286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867095"/>
              </p:ext>
            </p:extLst>
          </p:nvPr>
        </p:nvGraphicFramePr>
        <p:xfrm>
          <a:off x="489857" y="2638425"/>
          <a:ext cx="11364686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8311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0B5F-557A-4BD4-AAF2-AA1B0B2E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46" y="1045028"/>
            <a:ext cx="5202396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Effectively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end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CABB-22FE-4317-9E3E-D242CB0D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Effectively end homelessness for all populations: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i="1" dirty="0">
                <a:latin typeface="+mj-lt"/>
                <a:cs typeface="Times New Roman" panose="02020603050405020304" pitchFamily="18" charset="0"/>
              </a:rPr>
              <a:t>Making homelessness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1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anose="02020603050405020304" pitchFamily="18" charset="0"/>
              </a:rPr>
              <a:t>One time, rare and brief</a:t>
            </a:r>
            <a:endParaRPr kumimoji="0" lang="en-US" altLang="en-US" sz="4000" i="1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DF981-CBC1-46EF-9DED-158CE314A66A}"/>
              </a:ext>
            </a:extLst>
          </p:cNvPr>
          <p:cNvSpPr txBox="1"/>
          <p:nvPr/>
        </p:nvSpPr>
        <p:spPr>
          <a:xfrm rot="16200000">
            <a:off x="-1272410" y="2869777"/>
            <a:ext cx="398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OBJECTIVE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4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EF25C-0868-465C-BE1D-158EE85B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17" y="890264"/>
            <a:ext cx="9624166" cy="118872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Strategies to effectively end homelessness 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91DB4F0-38E1-493F-9ACF-FE691B924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688324"/>
              </p:ext>
            </p:extLst>
          </p:nvPr>
        </p:nvGraphicFramePr>
        <p:xfrm>
          <a:off x="978195" y="2371060"/>
          <a:ext cx="1055813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7175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3BECA-2858-4639-AEA1-78C1E9C34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8" y="1610832"/>
            <a:ext cx="4402811" cy="363633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Housing and Homeless Coalition Metrics 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A45E347-AE81-4C83-B37F-4F012BB267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794619"/>
              </p:ext>
            </p:extLst>
          </p:nvPr>
        </p:nvGraphicFramePr>
        <p:xfrm>
          <a:off x="4880344" y="308344"/>
          <a:ext cx="7187608" cy="614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466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848A-7A9D-4C82-8191-B52E095A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prstGeom prst="ellipse">
            <a:avLst/>
          </a:prstGeo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Look to 2022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5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DEB0C-5F47-44FC-9F4A-2BA10581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079" y="343129"/>
            <a:ext cx="9073837" cy="140636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b="1" dirty="0"/>
              <a:t>THANK You to all our partners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D4E42FBD-A6D3-4CA0-9E53-6F857C682B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1" y="2014532"/>
            <a:ext cx="1662667" cy="1667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C2FEF38-19E5-450E-8F25-AAEEAF4BD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94" y="2058819"/>
            <a:ext cx="1680409" cy="1680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E9AB15E-E233-4F9D-A0F6-A7C875C6B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19" y="3122077"/>
            <a:ext cx="1919429" cy="1560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382814C4-CBDD-413B-A7A4-0193F7B53F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46" y="5148437"/>
            <a:ext cx="4509230" cy="1366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 descr="Text, logo, company name&#10;&#10;Description automatically generated">
            <a:extLst>
              <a:ext uri="{FF2B5EF4-FFF2-40B4-BE49-F238E27FC236}">
                <a16:creationId xmlns:a16="http://schemas.microsoft.com/office/drawing/2014/main" id="{9E8B1196-C4CA-4CF8-95BC-6ECB9CE3A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3" y="3276508"/>
            <a:ext cx="1490870" cy="140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C19CC85B-F451-404E-96BF-6BD7B10765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978" y="2014532"/>
            <a:ext cx="1667124" cy="1667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9B4FAA85-44C5-4116-9DBF-979CEC499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9" y="5148438"/>
            <a:ext cx="4509230" cy="1366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3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7133-B7D5-4D63-A9F2-88E32DAE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9" y="2386744"/>
            <a:ext cx="5928358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Q&amp;A 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8326284F-1842-4777-A70E-0138E72DB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46" r="455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78D71-8A0F-41F0-8CC8-03AA62A1A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223311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/>
              <a:t>Thank you for attending </a:t>
            </a:r>
            <a:br>
              <a:rPr lang="en-US" sz="3600" b="1" dirty="0"/>
            </a:br>
            <a:r>
              <a:rPr lang="en-US" sz="3600" b="1" dirty="0"/>
              <a:t>the HHC’s </a:t>
            </a:r>
            <a:br>
              <a:rPr lang="en-US" sz="3600" b="1" dirty="0"/>
            </a:br>
            <a:r>
              <a:rPr lang="en-US" sz="3600" b="1" dirty="0"/>
              <a:t>Annual state of Homelessness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DD59FF1-B2CA-46CD-8247-68433B8EB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35" y="640078"/>
            <a:ext cx="5078929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52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392C-2069-43D7-B343-B16B42E0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10-Year Plan </a:t>
            </a:r>
            <a:b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End Homelessness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4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179C0-023A-40AF-8725-7C15952E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HHC Mission and Values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A931-A08B-480D-A55B-49575CA7A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08764"/>
            <a:ext cx="8779512" cy="3433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Mission:  To assess community needs and to develop a comprehensive community strategy to reduce, prevent, and ultimately end homelessness and housing vulnerability in our community.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404040"/>
                </a:solidFill>
              </a:rPr>
              <a:t>Values: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404040"/>
                </a:solidFill>
              </a:rPr>
              <a:t>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E7232B-4DC3-46DA-A711-D28ACFE08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87171"/>
              </p:ext>
            </p:extLst>
          </p:nvPr>
        </p:nvGraphicFramePr>
        <p:xfrm>
          <a:off x="2231136" y="4212432"/>
          <a:ext cx="75732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819">
                  <a:extLst>
                    <a:ext uri="{9D8B030D-6E8A-4147-A177-3AD203B41FA5}">
                      <a16:colId xmlns:a16="http://schemas.microsoft.com/office/drawing/2014/main" val="774606634"/>
                    </a:ext>
                  </a:extLst>
                </a:gridCol>
                <a:gridCol w="4196445">
                  <a:extLst>
                    <a:ext uri="{9D8B030D-6E8A-4147-A177-3AD203B41FA5}">
                      <a16:colId xmlns:a16="http://schemas.microsoft.com/office/drawing/2014/main" val="1555385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Housing is a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Human Right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Housing Justice Promotes 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Equity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6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Homelessness Can Be </a:t>
                      </a:r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Ended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Lived Experience 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Matters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84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Housing First </a:t>
                      </a: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Works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3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83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0B5F-557A-4BD4-AAF2-AA1B0B2E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46" y="1045028"/>
            <a:ext cx="5202396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Coordinated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Entry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CABB-22FE-4317-9E3E-D242CB0D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effectLst/>
                <a:latin typeface="+mj-lt"/>
                <a:ea typeface="Calibri" panose="020F0502020204030204" pitchFamily="34" charset="0"/>
              </a:rPr>
              <a:t>A Coordinated Entry System (CES) that functions well to provide clients an appropriate housing service within 30 days of entering shelter/street outreach. 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DF981-CBC1-46EF-9DED-158CE314A66A}"/>
              </a:ext>
            </a:extLst>
          </p:cNvPr>
          <p:cNvSpPr txBox="1"/>
          <p:nvPr/>
        </p:nvSpPr>
        <p:spPr>
          <a:xfrm rot="16200000">
            <a:off x="-1272410" y="2869777"/>
            <a:ext cx="398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5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6605C-D43C-4597-9F7B-802D7ABA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9" y="1500889"/>
            <a:ext cx="3694617" cy="3507046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participates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in the coordinated Entry system?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44291D9-E6A5-45C2-9C42-8698C83BA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52238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09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7894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E8D1A-910B-4595-A4D5-38260B9F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How many people are served?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5436DB-4E8B-43A5-AE55-1C527B62E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797433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960120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FE44B-E90C-4B4A-BA71-8BED503EF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9551" y="1444752"/>
            <a:ext cx="4652840" cy="3968496"/>
          </a:xfrm>
        </p:spPr>
        <p:txBody>
          <a:bodyPr anchor="ctr">
            <a:normAutofit/>
          </a:bodyPr>
          <a:lstStyle/>
          <a:p>
            <a:pPr marL="228600" lvl="1" indent="0">
              <a:buNone/>
            </a:pPr>
            <a:r>
              <a:rPr lang="en-US" sz="2800" dirty="0">
                <a:solidFill>
                  <a:srgbClr val="404040"/>
                </a:solidFill>
              </a:rPr>
              <a:t>In 2020, the Coordinated Entry System sent </a:t>
            </a:r>
            <a:r>
              <a:rPr lang="en-US" sz="2800" b="1" dirty="0">
                <a:solidFill>
                  <a:srgbClr val="404040"/>
                </a:solidFill>
              </a:rPr>
              <a:t>587</a:t>
            </a:r>
            <a:r>
              <a:rPr lang="en-US" sz="2800" dirty="0">
                <a:solidFill>
                  <a:srgbClr val="404040"/>
                </a:solidFill>
              </a:rPr>
              <a:t> referrals to housing providers for people experiencing homelessness</a:t>
            </a:r>
          </a:p>
          <a:p>
            <a:pPr lvl="1"/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1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B7EB9-6D68-42AC-9D2F-4EF4A733A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964692"/>
            <a:ext cx="10813312" cy="11887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Strategies to Achieve COORDINATED ENTRY Goal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5C5D4-2190-482C-A9FE-E3A553286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91431"/>
              </p:ext>
            </p:extLst>
          </p:nvPr>
        </p:nvGraphicFramePr>
        <p:xfrm>
          <a:off x="489857" y="2638425"/>
          <a:ext cx="11364686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30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AD85578-1E4B-4014-9D52-E7689475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50B3F-9390-4CA1-B3C8-91529289D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70B5F-557A-4BD4-AAF2-AA1B0B2E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346" y="1045028"/>
            <a:ext cx="5202396" cy="47383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End Homelessness for Specific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CABB-22FE-4317-9E3E-D242CB0D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109" y="1059838"/>
            <a:ext cx="4665397" cy="4738323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 homelessness for specific populations: Chronic, Youth, Families, </a:t>
            </a:r>
            <a:r>
              <a:rPr kumimoji="0" lang="en-US" altLang="en-US" sz="2800" i="0" u="sng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Veterans in the entire CoC, as defined by USICH benchmarks </a:t>
            </a:r>
            <a:endParaRPr kumimoji="0" lang="en-US" altLang="en-US" sz="400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DF981-CBC1-46EF-9DED-158CE314A66A}"/>
              </a:ext>
            </a:extLst>
          </p:cNvPr>
          <p:cNvSpPr txBox="1"/>
          <p:nvPr/>
        </p:nvSpPr>
        <p:spPr>
          <a:xfrm rot="16200000">
            <a:off x="-1272410" y="2869777"/>
            <a:ext cx="398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532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6633</TotalTime>
  <Words>837</Words>
  <Application>Microsoft Office PowerPoint</Application>
  <PresentationFormat>Widescreen</PresentationFormat>
  <Paragraphs>127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Garamond</vt:lpstr>
      <vt:lpstr>Gill Sans MT</vt:lpstr>
      <vt:lpstr>Parcel</vt:lpstr>
      <vt:lpstr>THE ANNUAL STATE OF HOMELESSNESS</vt:lpstr>
      <vt:lpstr>Who is the  Housing and Homeless Coalition?</vt:lpstr>
      <vt:lpstr>New 10-Year Plan  to End Homelessness</vt:lpstr>
      <vt:lpstr>HHC Mission and Values </vt:lpstr>
      <vt:lpstr>Coordinated  Entry </vt:lpstr>
      <vt:lpstr>Who participates  in the coordinated Entry system?</vt:lpstr>
      <vt:lpstr>How many people are served? </vt:lpstr>
      <vt:lpstr>Strategies to Achieve COORDINATED ENTRY Goal </vt:lpstr>
      <vt:lpstr>End Homelessness for Specific Populations</vt:lpstr>
      <vt:lpstr>PowerPoint Presentation</vt:lpstr>
      <vt:lpstr>PowerPoint Presentation</vt:lpstr>
      <vt:lpstr>PowerPoint Presentation</vt:lpstr>
      <vt:lpstr>Strategies to house specific populations </vt:lpstr>
      <vt:lpstr>Increase  Housing stock</vt:lpstr>
      <vt:lpstr>Increase amount of safe,  affordable housing stock</vt:lpstr>
      <vt:lpstr>Creating More Affordable Housing  </vt:lpstr>
      <vt:lpstr>Emergency housing  vouchers (EHV)</vt:lpstr>
      <vt:lpstr>Strategies to increase housing stock</vt:lpstr>
      <vt:lpstr>Racial Equity</vt:lpstr>
      <vt:lpstr>Eliminate Racial Disparity</vt:lpstr>
      <vt:lpstr>PowerPoint Presentation</vt:lpstr>
      <vt:lpstr>Strategies to Eliminate housing system racial inequities</vt:lpstr>
      <vt:lpstr>Effectively end  homelessness</vt:lpstr>
      <vt:lpstr>Strategies to effectively end homelessness </vt:lpstr>
      <vt:lpstr>Housing and Homeless Coalition Metrics </vt:lpstr>
      <vt:lpstr>A Look to 2022 </vt:lpstr>
      <vt:lpstr>THANK You to all our partners</vt:lpstr>
      <vt:lpstr>Q&amp;A </vt:lpstr>
      <vt:lpstr>Thank you for attending  the HHC’s  Annual state of Homelessness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and Homeless Coalition Annual State of Homelessness</dc:title>
  <dc:creator>Megan Stuart</dc:creator>
  <cp:lastModifiedBy>Miranda Spencer</cp:lastModifiedBy>
  <cp:revision>33</cp:revision>
  <dcterms:created xsi:type="dcterms:W3CDTF">2021-11-01T13:48:06Z</dcterms:created>
  <dcterms:modified xsi:type="dcterms:W3CDTF">2023-02-08T20:38:57Z</dcterms:modified>
</cp:coreProperties>
</file>