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3" r:id="rId1"/>
  </p:sldMasterIdLst>
  <p:notesMasterIdLst>
    <p:notesMasterId r:id="rId105"/>
  </p:notesMasterIdLst>
  <p:handoutMasterIdLst>
    <p:handoutMasterId r:id="rId106"/>
  </p:handoutMasterIdLst>
  <p:sldIdLst>
    <p:sldId id="256" r:id="rId2"/>
    <p:sldId id="265" r:id="rId3"/>
    <p:sldId id="424" r:id="rId4"/>
    <p:sldId id="389" r:id="rId5"/>
    <p:sldId id="257" r:id="rId6"/>
    <p:sldId id="262" r:id="rId7"/>
    <p:sldId id="425" r:id="rId8"/>
    <p:sldId id="337" r:id="rId9"/>
    <p:sldId id="335" r:id="rId10"/>
    <p:sldId id="334" r:id="rId11"/>
    <p:sldId id="350" r:id="rId12"/>
    <p:sldId id="422" r:id="rId13"/>
    <p:sldId id="391" r:id="rId14"/>
    <p:sldId id="430" r:id="rId15"/>
    <p:sldId id="261" r:id="rId16"/>
    <p:sldId id="266" r:id="rId17"/>
    <p:sldId id="298" r:id="rId18"/>
    <p:sldId id="268" r:id="rId19"/>
    <p:sldId id="267" r:id="rId20"/>
    <p:sldId id="344" r:id="rId21"/>
    <p:sldId id="345" r:id="rId22"/>
    <p:sldId id="346" r:id="rId23"/>
    <p:sldId id="347" r:id="rId24"/>
    <p:sldId id="349" r:id="rId25"/>
    <p:sldId id="348" r:id="rId26"/>
    <p:sldId id="426" r:id="rId27"/>
    <p:sldId id="330" r:id="rId28"/>
    <p:sldId id="332" r:id="rId29"/>
    <p:sldId id="388" r:id="rId30"/>
    <p:sldId id="395" r:id="rId31"/>
    <p:sldId id="258" r:id="rId32"/>
    <p:sldId id="392" r:id="rId33"/>
    <p:sldId id="329" r:id="rId34"/>
    <p:sldId id="432" r:id="rId35"/>
    <p:sldId id="409" r:id="rId36"/>
    <p:sldId id="333" r:id="rId37"/>
    <p:sldId id="300" r:id="rId38"/>
    <p:sldId id="427" r:id="rId39"/>
    <p:sldId id="263" r:id="rId40"/>
    <p:sldId id="428" r:id="rId41"/>
    <p:sldId id="396" r:id="rId42"/>
    <p:sldId id="398" r:id="rId43"/>
    <p:sldId id="399" r:id="rId44"/>
    <p:sldId id="400" r:id="rId45"/>
    <p:sldId id="401" r:id="rId46"/>
    <p:sldId id="402" r:id="rId47"/>
    <p:sldId id="403" r:id="rId48"/>
    <p:sldId id="404" r:id="rId49"/>
    <p:sldId id="405" r:id="rId50"/>
    <p:sldId id="407" r:id="rId51"/>
    <p:sldId id="429" r:id="rId52"/>
    <p:sldId id="408" r:id="rId53"/>
    <p:sldId id="393" r:id="rId54"/>
    <p:sldId id="276" r:id="rId55"/>
    <p:sldId id="416" r:id="rId56"/>
    <p:sldId id="277" r:id="rId57"/>
    <p:sldId id="418" r:id="rId58"/>
    <p:sldId id="342" r:id="rId59"/>
    <p:sldId id="421" r:id="rId60"/>
    <p:sldId id="278" r:id="rId61"/>
    <p:sldId id="321" r:id="rId62"/>
    <p:sldId id="419" r:id="rId63"/>
    <p:sldId id="385" r:id="rId64"/>
    <p:sldId id="433" r:id="rId65"/>
    <p:sldId id="352" r:id="rId66"/>
    <p:sldId id="431" r:id="rId67"/>
    <p:sldId id="377" r:id="rId68"/>
    <p:sldId id="271" r:id="rId69"/>
    <p:sldId id="270" r:id="rId70"/>
    <p:sldId id="322" r:id="rId71"/>
    <p:sldId id="312" r:id="rId72"/>
    <p:sldId id="280" r:id="rId73"/>
    <p:sldId id="282" r:id="rId74"/>
    <p:sldId id="283" r:id="rId75"/>
    <p:sldId id="284" r:id="rId76"/>
    <p:sldId id="285" r:id="rId77"/>
    <p:sldId id="319" r:id="rId78"/>
    <p:sldId id="338" r:id="rId79"/>
    <p:sldId id="339" r:id="rId80"/>
    <p:sldId id="340" r:id="rId81"/>
    <p:sldId id="387" r:id="rId82"/>
    <p:sldId id="310" r:id="rId83"/>
    <p:sldId id="357" r:id="rId84"/>
    <p:sldId id="353" r:id="rId85"/>
    <p:sldId id="354" r:id="rId86"/>
    <p:sldId id="355" r:id="rId87"/>
    <p:sldId id="356" r:id="rId88"/>
    <p:sldId id="358" r:id="rId89"/>
    <p:sldId id="359" r:id="rId90"/>
    <p:sldId id="361" r:id="rId91"/>
    <p:sldId id="362" r:id="rId92"/>
    <p:sldId id="363" r:id="rId93"/>
    <p:sldId id="364" r:id="rId94"/>
    <p:sldId id="367" r:id="rId95"/>
    <p:sldId id="368" r:id="rId96"/>
    <p:sldId id="365" r:id="rId97"/>
    <p:sldId id="366" r:id="rId98"/>
    <p:sldId id="369" r:id="rId99"/>
    <p:sldId id="372" r:id="rId100"/>
    <p:sldId id="371" r:id="rId101"/>
    <p:sldId id="370" r:id="rId102"/>
    <p:sldId id="373" r:id="rId103"/>
    <p:sldId id="327" r:id="rId104"/>
  </p:sldIdLst>
  <p:sldSz cx="9144000" cy="6858000" type="screen4x3"/>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325" autoAdjust="0"/>
    <p:restoredTop sz="92382" autoAdjust="0"/>
  </p:normalViewPr>
  <p:slideViewPr>
    <p:cSldViewPr>
      <p:cViewPr varScale="1">
        <p:scale>
          <a:sx n="56" d="100"/>
          <a:sy n="56" d="100"/>
        </p:scale>
        <p:origin x="1060" y="5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presProps" Target="presProps.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viewProps" Target="viewProp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handoutMaster" Target="handoutMasters/handout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heme" Target="theme/theme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44D51A4-99D2-4BF6-8D5B-267E9F83921F}" type="doc">
      <dgm:prSet loTypeId="urn:microsoft.com/office/officeart/2016/7/layout/BasicLinearProcessNumbered" loCatId="process" qsTypeId="urn:microsoft.com/office/officeart/2005/8/quickstyle/simple1" qsCatId="simple" csTypeId="urn:microsoft.com/office/officeart/2005/8/colors/colorful2" csCatId="colorful" phldr="1"/>
      <dgm:spPr/>
      <dgm:t>
        <a:bodyPr/>
        <a:lstStyle/>
        <a:p>
          <a:endParaRPr lang="en-US"/>
        </a:p>
      </dgm:t>
    </dgm:pt>
    <dgm:pt modelId="{88AA5218-7848-4AC6-B11F-B2EBF500194C}">
      <dgm:prSet/>
      <dgm:spPr/>
      <dgm:t>
        <a:bodyPr/>
        <a:lstStyle/>
        <a:p>
          <a:r>
            <a:rPr lang="en-US" dirty="0">
              <a:latin typeface="Calibri" panose="020F0502020204030204" pitchFamily="34" charset="0"/>
              <a:cs typeface="Calibri" panose="020F0502020204030204" pitchFamily="34" charset="0"/>
            </a:rPr>
            <a:t>Triage to determine household vulnerability and identify areas where supports are needed</a:t>
          </a:r>
        </a:p>
      </dgm:t>
    </dgm:pt>
    <dgm:pt modelId="{4B6259C8-B6B4-450E-BD95-8E341BAB3A72}" type="parTrans" cxnId="{C3D712F4-EC2C-4498-848C-4A7BE3D862AE}">
      <dgm:prSet/>
      <dgm:spPr/>
      <dgm:t>
        <a:bodyPr/>
        <a:lstStyle/>
        <a:p>
          <a:endParaRPr lang="en-US"/>
        </a:p>
      </dgm:t>
    </dgm:pt>
    <dgm:pt modelId="{5DC3DFFE-916B-4A51-A871-BE48BEE3DB62}" type="sibTrans" cxnId="{C3D712F4-EC2C-4498-848C-4A7BE3D862AE}">
      <dgm:prSet phldrT="1" phldr="0"/>
      <dgm:spPr/>
      <dgm:t>
        <a:bodyPr/>
        <a:lstStyle/>
        <a:p>
          <a:r>
            <a:rPr lang="en-US"/>
            <a:t>1</a:t>
          </a:r>
        </a:p>
      </dgm:t>
    </dgm:pt>
    <dgm:pt modelId="{2D76EA46-0064-4893-94BC-513ACCBF8B8D}">
      <dgm:prSet/>
      <dgm:spPr/>
      <dgm:t>
        <a:bodyPr/>
        <a:lstStyle/>
        <a:p>
          <a:r>
            <a:rPr lang="en-US" dirty="0">
              <a:latin typeface="Calibri" panose="020F0502020204030204" pitchFamily="34" charset="0"/>
              <a:cs typeface="Calibri" panose="020F0502020204030204" pitchFamily="34" charset="0"/>
            </a:rPr>
            <a:t>Target clients to achieve community goals (e.g. ending youth, family, and chronic homelessness)</a:t>
          </a:r>
        </a:p>
      </dgm:t>
    </dgm:pt>
    <dgm:pt modelId="{9BB01824-43DE-4E5B-AA03-ECCB13BA51EB}" type="parTrans" cxnId="{692494D8-A75C-4B31-9376-B2EAA397DDD2}">
      <dgm:prSet/>
      <dgm:spPr/>
      <dgm:t>
        <a:bodyPr/>
        <a:lstStyle/>
        <a:p>
          <a:endParaRPr lang="en-US"/>
        </a:p>
      </dgm:t>
    </dgm:pt>
    <dgm:pt modelId="{F55B3D9C-3D2B-4546-8EE2-A729798303FD}" type="sibTrans" cxnId="{692494D8-A75C-4B31-9376-B2EAA397DDD2}">
      <dgm:prSet phldrT="2" phldr="0"/>
      <dgm:spPr/>
      <dgm:t>
        <a:bodyPr/>
        <a:lstStyle/>
        <a:p>
          <a:r>
            <a:rPr lang="en-US"/>
            <a:t>2</a:t>
          </a:r>
        </a:p>
      </dgm:t>
    </dgm:pt>
    <dgm:pt modelId="{8ED3C544-02E2-43F2-BF82-1A5B32908F7E}">
      <dgm:prSet/>
      <dgm:spPr/>
      <dgm:t>
        <a:bodyPr/>
        <a:lstStyle/>
        <a:p>
          <a:r>
            <a:rPr lang="en-US" dirty="0">
              <a:latin typeface="Calibri" panose="020F0502020204030204" pitchFamily="34" charset="0"/>
              <a:cs typeface="Calibri" panose="020F0502020204030204" pitchFamily="34" charset="0"/>
            </a:rPr>
            <a:t>Aid in prioritizing</a:t>
          </a:r>
          <a:r>
            <a:rPr lang="en-US" i="1" dirty="0">
              <a:latin typeface="Calibri" panose="020F0502020204030204" pitchFamily="34" charset="0"/>
              <a:cs typeface="Calibri" panose="020F0502020204030204" pitchFamily="34" charset="0"/>
            </a:rPr>
            <a:t> </a:t>
          </a:r>
          <a:r>
            <a:rPr lang="en-US" dirty="0">
              <a:latin typeface="Calibri" panose="020F0502020204030204" pitchFamily="34" charset="0"/>
              <a:cs typeface="Calibri" panose="020F0502020204030204" pitchFamily="34" charset="0"/>
            </a:rPr>
            <a:t>program referral</a:t>
          </a:r>
        </a:p>
      </dgm:t>
    </dgm:pt>
    <dgm:pt modelId="{D25EA2D3-7132-41E4-A276-2D6F348419BB}" type="parTrans" cxnId="{C01C08CB-0ACD-4D72-8410-8E0005298DE9}">
      <dgm:prSet/>
      <dgm:spPr/>
      <dgm:t>
        <a:bodyPr/>
        <a:lstStyle/>
        <a:p>
          <a:endParaRPr lang="en-US"/>
        </a:p>
      </dgm:t>
    </dgm:pt>
    <dgm:pt modelId="{E9A48887-4677-4FE4-8530-76A6EFB06B95}" type="sibTrans" cxnId="{C01C08CB-0ACD-4D72-8410-8E0005298DE9}">
      <dgm:prSet phldrT="3" phldr="0"/>
      <dgm:spPr/>
      <dgm:t>
        <a:bodyPr/>
        <a:lstStyle/>
        <a:p>
          <a:r>
            <a:rPr lang="en-US"/>
            <a:t>3</a:t>
          </a:r>
        </a:p>
      </dgm:t>
    </dgm:pt>
    <dgm:pt modelId="{550F5987-EDD9-461F-9C6C-03CC5F904718}" type="pres">
      <dgm:prSet presAssocID="{E44D51A4-99D2-4BF6-8D5B-267E9F83921F}" presName="Name0" presStyleCnt="0">
        <dgm:presLayoutVars>
          <dgm:animLvl val="lvl"/>
          <dgm:resizeHandles val="exact"/>
        </dgm:presLayoutVars>
      </dgm:prSet>
      <dgm:spPr/>
    </dgm:pt>
    <dgm:pt modelId="{43ED7BAD-8C25-4F51-A3B9-0C75810C4381}" type="pres">
      <dgm:prSet presAssocID="{88AA5218-7848-4AC6-B11F-B2EBF500194C}" presName="compositeNode" presStyleCnt="0">
        <dgm:presLayoutVars>
          <dgm:bulletEnabled val="1"/>
        </dgm:presLayoutVars>
      </dgm:prSet>
      <dgm:spPr/>
    </dgm:pt>
    <dgm:pt modelId="{27A615E3-CABB-475B-9A1D-9D212619FC37}" type="pres">
      <dgm:prSet presAssocID="{88AA5218-7848-4AC6-B11F-B2EBF500194C}" presName="bgRect" presStyleLbl="bgAccFollowNode1" presStyleIdx="0" presStyleCnt="3"/>
      <dgm:spPr/>
    </dgm:pt>
    <dgm:pt modelId="{9FC628F3-E948-476E-AEA1-1CD67EAF6EC3}" type="pres">
      <dgm:prSet presAssocID="{5DC3DFFE-916B-4A51-A871-BE48BEE3DB62}" presName="sibTransNodeCircle" presStyleLbl="alignNode1" presStyleIdx="0" presStyleCnt="6">
        <dgm:presLayoutVars>
          <dgm:chMax val="0"/>
          <dgm:bulletEnabled/>
        </dgm:presLayoutVars>
      </dgm:prSet>
      <dgm:spPr/>
    </dgm:pt>
    <dgm:pt modelId="{E5A7C306-BF3F-4567-87AF-5C3F73D3BF83}" type="pres">
      <dgm:prSet presAssocID="{88AA5218-7848-4AC6-B11F-B2EBF500194C}" presName="bottomLine" presStyleLbl="alignNode1" presStyleIdx="1" presStyleCnt="6">
        <dgm:presLayoutVars/>
      </dgm:prSet>
      <dgm:spPr/>
    </dgm:pt>
    <dgm:pt modelId="{2E745AC0-A663-478C-8521-CEC9B8FEBA5C}" type="pres">
      <dgm:prSet presAssocID="{88AA5218-7848-4AC6-B11F-B2EBF500194C}" presName="nodeText" presStyleLbl="bgAccFollowNode1" presStyleIdx="0" presStyleCnt="3">
        <dgm:presLayoutVars>
          <dgm:bulletEnabled val="1"/>
        </dgm:presLayoutVars>
      </dgm:prSet>
      <dgm:spPr/>
    </dgm:pt>
    <dgm:pt modelId="{2C891D6C-66BF-41EC-AF36-97CB58B9876C}" type="pres">
      <dgm:prSet presAssocID="{5DC3DFFE-916B-4A51-A871-BE48BEE3DB62}" presName="sibTrans" presStyleCnt="0"/>
      <dgm:spPr/>
    </dgm:pt>
    <dgm:pt modelId="{D440F651-AAC2-4D90-8E21-8004C1F0F245}" type="pres">
      <dgm:prSet presAssocID="{2D76EA46-0064-4893-94BC-513ACCBF8B8D}" presName="compositeNode" presStyleCnt="0">
        <dgm:presLayoutVars>
          <dgm:bulletEnabled val="1"/>
        </dgm:presLayoutVars>
      </dgm:prSet>
      <dgm:spPr/>
    </dgm:pt>
    <dgm:pt modelId="{F3A495D9-5070-487B-9B93-068AA54A2F8F}" type="pres">
      <dgm:prSet presAssocID="{2D76EA46-0064-4893-94BC-513ACCBF8B8D}" presName="bgRect" presStyleLbl="bgAccFollowNode1" presStyleIdx="1" presStyleCnt="3" custLinFactNeighborX="0" custLinFactNeighborY="919"/>
      <dgm:spPr/>
    </dgm:pt>
    <dgm:pt modelId="{6509E31B-B842-4439-9560-A65BCA6EF4FF}" type="pres">
      <dgm:prSet presAssocID="{F55B3D9C-3D2B-4546-8EE2-A729798303FD}" presName="sibTransNodeCircle" presStyleLbl="alignNode1" presStyleIdx="2" presStyleCnt="6">
        <dgm:presLayoutVars>
          <dgm:chMax val="0"/>
          <dgm:bulletEnabled/>
        </dgm:presLayoutVars>
      </dgm:prSet>
      <dgm:spPr/>
    </dgm:pt>
    <dgm:pt modelId="{898EF950-8A10-4948-9AEC-BCA0E2D82E50}" type="pres">
      <dgm:prSet presAssocID="{2D76EA46-0064-4893-94BC-513ACCBF8B8D}" presName="bottomLine" presStyleLbl="alignNode1" presStyleIdx="3" presStyleCnt="6">
        <dgm:presLayoutVars/>
      </dgm:prSet>
      <dgm:spPr/>
    </dgm:pt>
    <dgm:pt modelId="{06D8CC72-B482-44E3-ACE0-0A6A6014BFF7}" type="pres">
      <dgm:prSet presAssocID="{2D76EA46-0064-4893-94BC-513ACCBF8B8D}" presName="nodeText" presStyleLbl="bgAccFollowNode1" presStyleIdx="1" presStyleCnt="3">
        <dgm:presLayoutVars>
          <dgm:bulletEnabled val="1"/>
        </dgm:presLayoutVars>
      </dgm:prSet>
      <dgm:spPr/>
    </dgm:pt>
    <dgm:pt modelId="{C76500A9-19AF-4D4F-8315-2D61AD051260}" type="pres">
      <dgm:prSet presAssocID="{F55B3D9C-3D2B-4546-8EE2-A729798303FD}" presName="sibTrans" presStyleCnt="0"/>
      <dgm:spPr/>
    </dgm:pt>
    <dgm:pt modelId="{5AB31378-35E6-4D3A-A976-0EEBE13A1166}" type="pres">
      <dgm:prSet presAssocID="{8ED3C544-02E2-43F2-BF82-1A5B32908F7E}" presName="compositeNode" presStyleCnt="0">
        <dgm:presLayoutVars>
          <dgm:bulletEnabled val="1"/>
        </dgm:presLayoutVars>
      </dgm:prSet>
      <dgm:spPr/>
    </dgm:pt>
    <dgm:pt modelId="{1DD437FD-EB84-46EE-9033-F7381AC66101}" type="pres">
      <dgm:prSet presAssocID="{8ED3C544-02E2-43F2-BF82-1A5B32908F7E}" presName="bgRect" presStyleLbl="bgAccFollowNode1" presStyleIdx="2" presStyleCnt="3"/>
      <dgm:spPr/>
    </dgm:pt>
    <dgm:pt modelId="{FC6A118D-F9BB-4F87-B1AE-74F86C259504}" type="pres">
      <dgm:prSet presAssocID="{E9A48887-4677-4FE4-8530-76A6EFB06B95}" presName="sibTransNodeCircle" presStyleLbl="alignNode1" presStyleIdx="4" presStyleCnt="6">
        <dgm:presLayoutVars>
          <dgm:chMax val="0"/>
          <dgm:bulletEnabled/>
        </dgm:presLayoutVars>
      </dgm:prSet>
      <dgm:spPr/>
    </dgm:pt>
    <dgm:pt modelId="{A8D5673C-EA29-4F24-8016-76D1914E81E2}" type="pres">
      <dgm:prSet presAssocID="{8ED3C544-02E2-43F2-BF82-1A5B32908F7E}" presName="bottomLine" presStyleLbl="alignNode1" presStyleIdx="5" presStyleCnt="6">
        <dgm:presLayoutVars/>
      </dgm:prSet>
      <dgm:spPr/>
    </dgm:pt>
    <dgm:pt modelId="{02E87510-047D-4E2E-BAEB-6A6D9884D521}" type="pres">
      <dgm:prSet presAssocID="{8ED3C544-02E2-43F2-BF82-1A5B32908F7E}" presName="nodeText" presStyleLbl="bgAccFollowNode1" presStyleIdx="2" presStyleCnt="3">
        <dgm:presLayoutVars>
          <dgm:bulletEnabled val="1"/>
        </dgm:presLayoutVars>
      </dgm:prSet>
      <dgm:spPr/>
    </dgm:pt>
  </dgm:ptLst>
  <dgm:cxnLst>
    <dgm:cxn modelId="{1C5F150A-F469-437A-B2AE-1AA5F8B988F6}" type="presOf" srcId="{2D76EA46-0064-4893-94BC-513ACCBF8B8D}" destId="{06D8CC72-B482-44E3-ACE0-0A6A6014BFF7}" srcOrd="1" destOrd="0" presId="urn:microsoft.com/office/officeart/2016/7/layout/BasicLinearProcessNumbered"/>
    <dgm:cxn modelId="{2B36D427-02CC-4771-9B87-E2F9CBD61F94}" type="presOf" srcId="{F55B3D9C-3D2B-4546-8EE2-A729798303FD}" destId="{6509E31B-B842-4439-9560-A65BCA6EF4FF}" srcOrd="0" destOrd="0" presId="urn:microsoft.com/office/officeart/2016/7/layout/BasicLinearProcessNumbered"/>
    <dgm:cxn modelId="{CCECA162-17A6-46A2-9F1A-8B410944F3BA}" type="presOf" srcId="{88AA5218-7848-4AC6-B11F-B2EBF500194C}" destId="{27A615E3-CABB-475B-9A1D-9D212619FC37}" srcOrd="0" destOrd="0" presId="urn:microsoft.com/office/officeart/2016/7/layout/BasicLinearProcessNumbered"/>
    <dgm:cxn modelId="{0CA3E352-2CE9-450E-BEFD-9BDB8C40CE15}" type="presOf" srcId="{8ED3C544-02E2-43F2-BF82-1A5B32908F7E}" destId="{1DD437FD-EB84-46EE-9033-F7381AC66101}" srcOrd="0" destOrd="0" presId="urn:microsoft.com/office/officeart/2016/7/layout/BasicLinearProcessNumbered"/>
    <dgm:cxn modelId="{6BFDE5A8-F352-488C-8F0C-8246EE4F6C83}" type="presOf" srcId="{E44D51A4-99D2-4BF6-8D5B-267E9F83921F}" destId="{550F5987-EDD9-461F-9C6C-03CC5F904718}" srcOrd="0" destOrd="0" presId="urn:microsoft.com/office/officeart/2016/7/layout/BasicLinearProcessNumbered"/>
    <dgm:cxn modelId="{C4695CAC-7467-4C8D-BD55-FF0FDD212963}" type="presOf" srcId="{E9A48887-4677-4FE4-8530-76A6EFB06B95}" destId="{FC6A118D-F9BB-4F87-B1AE-74F86C259504}" srcOrd="0" destOrd="0" presId="urn:microsoft.com/office/officeart/2016/7/layout/BasicLinearProcessNumbered"/>
    <dgm:cxn modelId="{D0EB75BD-7F2A-4B5A-8BF5-9E62450C50F8}" type="presOf" srcId="{88AA5218-7848-4AC6-B11F-B2EBF500194C}" destId="{2E745AC0-A663-478C-8521-CEC9B8FEBA5C}" srcOrd="1" destOrd="0" presId="urn:microsoft.com/office/officeart/2016/7/layout/BasicLinearProcessNumbered"/>
    <dgm:cxn modelId="{C01C08CB-0ACD-4D72-8410-8E0005298DE9}" srcId="{E44D51A4-99D2-4BF6-8D5B-267E9F83921F}" destId="{8ED3C544-02E2-43F2-BF82-1A5B32908F7E}" srcOrd="2" destOrd="0" parTransId="{D25EA2D3-7132-41E4-A276-2D6F348419BB}" sibTransId="{E9A48887-4677-4FE4-8530-76A6EFB06B95}"/>
    <dgm:cxn modelId="{8A2904CC-DD5B-4530-8671-E6EEE7379197}" type="presOf" srcId="{5DC3DFFE-916B-4A51-A871-BE48BEE3DB62}" destId="{9FC628F3-E948-476E-AEA1-1CD67EAF6EC3}" srcOrd="0" destOrd="0" presId="urn:microsoft.com/office/officeart/2016/7/layout/BasicLinearProcessNumbered"/>
    <dgm:cxn modelId="{692494D8-A75C-4B31-9376-B2EAA397DDD2}" srcId="{E44D51A4-99D2-4BF6-8D5B-267E9F83921F}" destId="{2D76EA46-0064-4893-94BC-513ACCBF8B8D}" srcOrd="1" destOrd="0" parTransId="{9BB01824-43DE-4E5B-AA03-ECCB13BA51EB}" sibTransId="{F55B3D9C-3D2B-4546-8EE2-A729798303FD}"/>
    <dgm:cxn modelId="{98B8FEE3-BF2D-4725-A3D9-E48D4BD4776D}" type="presOf" srcId="{8ED3C544-02E2-43F2-BF82-1A5B32908F7E}" destId="{02E87510-047D-4E2E-BAEB-6A6D9884D521}" srcOrd="1" destOrd="0" presId="urn:microsoft.com/office/officeart/2016/7/layout/BasicLinearProcessNumbered"/>
    <dgm:cxn modelId="{93EFE4EB-F192-4C45-8FAD-CE9C55CBC701}" type="presOf" srcId="{2D76EA46-0064-4893-94BC-513ACCBF8B8D}" destId="{F3A495D9-5070-487B-9B93-068AA54A2F8F}" srcOrd="0" destOrd="0" presId="urn:microsoft.com/office/officeart/2016/7/layout/BasicLinearProcessNumbered"/>
    <dgm:cxn modelId="{C3D712F4-EC2C-4498-848C-4A7BE3D862AE}" srcId="{E44D51A4-99D2-4BF6-8D5B-267E9F83921F}" destId="{88AA5218-7848-4AC6-B11F-B2EBF500194C}" srcOrd="0" destOrd="0" parTransId="{4B6259C8-B6B4-450E-BD95-8E341BAB3A72}" sibTransId="{5DC3DFFE-916B-4A51-A871-BE48BEE3DB62}"/>
    <dgm:cxn modelId="{9171A61F-2EED-43F6-8F44-70A601A51FAC}" type="presParOf" srcId="{550F5987-EDD9-461F-9C6C-03CC5F904718}" destId="{43ED7BAD-8C25-4F51-A3B9-0C75810C4381}" srcOrd="0" destOrd="0" presId="urn:microsoft.com/office/officeart/2016/7/layout/BasicLinearProcessNumbered"/>
    <dgm:cxn modelId="{407851A5-87A0-436E-9B75-1B7CB1049307}" type="presParOf" srcId="{43ED7BAD-8C25-4F51-A3B9-0C75810C4381}" destId="{27A615E3-CABB-475B-9A1D-9D212619FC37}" srcOrd="0" destOrd="0" presId="urn:microsoft.com/office/officeart/2016/7/layout/BasicLinearProcessNumbered"/>
    <dgm:cxn modelId="{2B648D3D-EAE2-4D90-ACAD-3B04CCBC9590}" type="presParOf" srcId="{43ED7BAD-8C25-4F51-A3B9-0C75810C4381}" destId="{9FC628F3-E948-476E-AEA1-1CD67EAF6EC3}" srcOrd="1" destOrd="0" presId="urn:microsoft.com/office/officeart/2016/7/layout/BasicLinearProcessNumbered"/>
    <dgm:cxn modelId="{F801C955-1AF7-480A-9065-2D80DA986C0D}" type="presParOf" srcId="{43ED7BAD-8C25-4F51-A3B9-0C75810C4381}" destId="{E5A7C306-BF3F-4567-87AF-5C3F73D3BF83}" srcOrd="2" destOrd="0" presId="urn:microsoft.com/office/officeart/2016/7/layout/BasicLinearProcessNumbered"/>
    <dgm:cxn modelId="{FAC7770C-03AB-457F-BB8D-C2D056092847}" type="presParOf" srcId="{43ED7BAD-8C25-4F51-A3B9-0C75810C4381}" destId="{2E745AC0-A663-478C-8521-CEC9B8FEBA5C}" srcOrd="3" destOrd="0" presId="urn:microsoft.com/office/officeart/2016/7/layout/BasicLinearProcessNumbered"/>
    <dgm:cxn modelId="{CE2C3038-5300-4706-AFBF-BE4D27E77706}" type="presParOf" srcId="{550F5987-EDD9-461F-9C6C-03CC5F904718}" destId="{2C891D6C-66BF-41EC-AF36-97CB58B9876C}" srcOrd="1" destOrd="0" presId="urn:microsoft.com/office/officeart/2016/7/layout/BasicLinearProcessNumbered"/>
    <dgm:cxn modelId="{FDCA6759-4EE9-4E46-97A0-9226B0BCE46E}" type="presParOf" srcId="{550F5987-EDD9-461F-9C6C-03CC5F904718}" destId="{D440F651-AAC2-4D90-8E21-8004C1F0F245}" srcOrd="2" destOrd="0" presId="urn:microsoft.com/office/officeart/2016/7/layout/BasicLinearProcessNumbered"/>
    <dgm:cxn modelId="{D4F19E3A-02B8-49FD-B936-EE1FF4A36120}" type="presParOf" srcId="{D440F651-AAC2-4D90-8E21-8004C1F0F245}" destId="{F3A495D9-5070-487B-9B93-068AA54A2F8F}" srcOrd="0" destOrd="0" presId="urn:microsoft.com/office/officeart/2016/7/layout/BasicLinearProcessNumbered"/>
    <dgm:cxn modelId="{E77A75DE-E439-478D-81F7-38C52AE9C47E}" type="presParOf" srcId="{D440F651-AAC2-4D90-8E21-8004C1F0F245}" destId="{6509E31B-B842-4439-9560-A65BCA6EF4FF}" srcOrd="1" destOrd="0" presId="urn:microsoft.com/office/officeart/2016/7/layout/BasicLinearProcessNumbered"/>
    <dgm:cxn modelId="{0D9CE9AF-1328-4B1E-BA49-F9D41C475B2D}" type="presParOf" srcId="{D440F651-AAC2-4D90-8E21-8004C1F0F245}" destId="{898EF950-8A10-4948-9AEC-BCA0E2D82E50}" srcOrd="2" destOrd="0" presId="urn:microsoft.com/office/officeart/2016/7/layout/BasicLinearProcessNumbered"/>
    <dgm:cxn modelId="{C3FF759E-4866-4CFC-B8CB-06F2760C1598}" type="presParOf" srcId="{D440F651-AAC2-4D90-8E21-8004C1F0F245}" destId="{06D8CC72-B482-44E3-ACE0-0A6A6014BFF7}" srcOrd="3" destOrd="0" presId="urn:microsoft.com/office/officeart/2016/7/layout/BasicLinearProcessNumbered"/>
    <dgm:cxn modelId="{6DF25685-E722-4C92-A17B-4479BEBF9B72}" type="presParOf" srcId="{550F5987-EDD9-461F-9C6C-03CC5F904718}" destId="{C76500A9-19AF-4D4F-8315-2D61AD051260}" srcOrd="3" destOrd="0" presId="urn:microsoft.com/office/officeart/2016/7/layout/BasicLinearProcessNumbered"/>
    <dgm:cxn modelId="{681D95DD-CBE7-482B-B453-4D5094D4EEEB}" type="presParOf" srcId="{550F5987-EDD9-461F-9C6C-03CC5F904718}" destId="{5AB31378-35E6-4D3A-A976-0EEBE13A1166}" srcOrd="4" destOrd="0" presId="urn:microsoft.com/office/officeart/2016/7/layout/BasicLinearProcessNumbered"/>
    <dgm:cxn modelId="{65003688-51BB-470B-899F-C14C1641D8B1}" type="presParOf" srcId="{5AB31378-35E6-4D3A-A976-0EEBE13A1166}" destId="{1DD437FD-EB84-46EE-9033-F7381AC66101}" srcOrd="0" destOrd="0" presId="urn:microsoft.com/office/officeart/2016/7/layout/BasicLinearProcessNumbered"/>
    <dgm:cxn modelId="{D6C34D3B-00C4-4048-B21B-B88891642841}" type="presParOf" srcId="{5AB31378-35E6-4D3A-A976-0EEBE13A1166}" destId="{FC6A118D-F9BB-4F87-B1AE-74F86C259504}" srcOrd="1" destOrd="0" presId="urn:microsoft.com/office/officeart/2016/7/layout/BasicLinearProcessNumbered"/>
    <dgm:cxn modelId="{A7AFA8AD-2ED2-4B50-B39D-5E1858F188DB}" type="presParOf" srcId="{5AB31378-35E6-4D3A-A976-0EEBE13A1166}" destId="{A8D5673C-EA29-4F24-8016-76D1914E81E2}" srcOrd="2" destOrd="0" presId="urn:microsoft.com/office/officeart/2016/7/layout/BasicLinearProcessNumbered"/>
    <dgm:cxn modelId="{D111B7F9-73C0-44D7-A3ED-F81507913ECF}" type="presParOf" srcId="{5AB31378-35E6-4D3A-A976-0EEBE13A1166}" destId="{02E87510-047D-4E2E-BAEB-6A6D9884D521}" srcOrd="3" destOrd="0" presId="urn:microsoft.com/office/officeart/2016/7/layout/BasicLinear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D8236EE-D703-4249-B75C-28C2543AA88D}" type="doc">
      <dgm:prSet loTypeId="urn:microsoft.com/office/officeart/2005/8/layout/list1" loCatId="list" qsTypeId="urn:microsoft.com/office/officeart/2005/8/quickstyle/simple4" qsCatId="simple" csTypeId="urn:microsoft.com/office/officeart/2005/8/colors/colorful1" csCatId="colorful" phldr="1"/>
      <dgm:spPr/>
      <dgm:t>
        <a:bodyPr/>
        <a:lstStyle/>
        <a:p>
          <a:endParaRPr lang="en-US"/>
        </a:p>
      </dgm:t>
    </dgm:pt>
    <dgm:pt modelId="{8A4B12B2-1501-47BC-A792-6EC5683E04FD}">
      <dgm:prSet/>
      <dgm:spPr/>
      <dgm:t>
        <a:bodyPr/>
        <a:lstStyle/>
        <a:p>
          <a:r>
            <a:rPr lang="en-US" b="1" dirty="0"/>
            <a:t>CoC Transitional Housing (through CE)</a:t>
          </a:r>
          <a:endParaRPr lang="en-US" dirty="0"/>
        </a:p>
      </dgm:t>
    </dgm:pt>
    <dgm:pt modelId="{9812B8EC-7394-4368-8FB1-3B54A7205F66}" type="parTrans" cxnId="{4EA82A1D-E943-4993-9A7E-033C9A879D9B}">
      <dgm:prSet/>
      <dgm:spPr/>
      <dgm:t>
        <a:bodyPr/>
        <a:lstStyle/>
        <a:p>
          <a:endParaRPr lang="en-US"/>
        </a:p>
      </dgm:t>
    </dgm:pt>
    <dgm:pt modelId="{4EBE5AB5-5BCF-43CF-BF26-0A5F5C0ACD31}" type="sibTrans" cxnId="{4EA82A1D-E943-4993-9A7E-033C9A879D9B}">
      <dgm:prSet/>
      <dgm:spPr/>
      <dgm:t>
        <a:bodyPr/>
        <a:lstStyle/>
        <a:p>
          <a:endParaRPr lang="en-US"/>
        </a:p>
      </dgm:t>
    </dgm:pt>
    <dgm:pt modelId="{47EBE1E9-8748-4619-996B-70DF77334151}">
      <dgm:prSet/>
      <dgm:spPr/>
      <dgm:t>
        <a:bodyPr/>
        <a:lstStyle/>
        <a:p>
          <a:r>
            <a:rPr lang="en-US" dirty="0"/>
            <a:t>Onondaga</a:t>
          </a:r>
        </a:p>
      </dgm:t>
    </dgm:pt>
    <dgm:pt modelId="{90ECEC6B-EFFE-4D99-9334-3257DBABD91D}" type="parTrans" cxnId="{BF3828D2-B4F9-4B2C-9A95-BAA2FA9924DD}">
      <dgm:prSet/>
      <dgm:spPr/>
      <dgm:t>
        <a:bodyPr/>
        <a:lstStyle/>
        <a:p>
          <a:endParaRPr lang="en-US"/>
        </a:p>
      </dgm:t>
    </dgm:pt>
    <dgm:pt modelId="{76E7DF1B-027F-4A6D-98D2-BF54E8807E47}" type="sibTrans" cxnId="{BF3828D2-B4F9-4B2C-9A95-BAA2FA9924DD}">
      <dgm:prSet/>
      <dgm:spPr/>
      <dgm:t>
        <a:bodyPr/>
        <a:lstStyle/>
        <a:p>
          <a:endParaRPr lang="en-US"/>
        </a:p>
      </dgm:t>
    </dgm:pt>
    <dgm:pt modelId="{B12C7207-9DA5-4CFC-BDA5-373851E172B8}">
      <dgm:prSet/>
      <dgm:spPr/>
      <dgm:t>
        <a:bodyPr/>
        <a:lstStyle/>
        <a:p>
          <a:r>
            <a:rPr lang="en-US" dirty="0"/>
            <a:t>Chadwick Transitional Housing (Single Women and Families)</a:t>
          </a:r>
        </a:p>
      </dgm:t>
    </dgm:pt>
    <dgm:pt modelId="{909CD942-8CBD-46FB-BF24-55A5E79D69AF}" type="parTrans" cxnId="{A1658B13-FF13-459C-A8BA-F18BF81B5CFA}">
      <dgm:prSet/>
      <dgm:spPr/>
      <dgm:t>
        <a:bodyPr/>
        <a:lstStyle/>
        <a:p>
          <a:endParaRPr lang="en-US"/>
        </a:p>
      </dgm:t>
    </dgm:pt>
    <dgm:pt modelId="{B8D63B29-DF9A-43EC-AFD2-9565B9DE1E53}" type="sibTrans" cxnId="{A1658B13-FF13-459C-A8BA-F18BF81B5CFA}">
      <dgm:prSet/>
      <dgm:spPr/>
      <dgm:t>
        <a:bodyPr/>
        <a:lstStyle/>
        <a:p>
          <a:endParaRPr lang="en-US"/>
        </a:p>
      </dgm:t>
    </dgm:pt>
    <dgm:pt modelId="{521D643C-0E46-400C-8021-4DD0D96A9EBF}">
      <dgm:prSet/>
      <dgm:spPr/>
      <dgm:t>
        <a:bodyPr/>
        <a:lstStyle/>
        <a:p>
          <a:r>
            <a:rPr lang="en-US" dirty="0"/>
            <a:t>YWCA Transitional Housing (Single Women and Families)</a:t>
          </a:r>
        </a:p>
      </dgm:t>
    </dgm:pt>
    <dgm:pt modelId="{8A0E164F-5695-47DB-9E0A-A787086FBF0A}" type="parTrans" cxnId="{01B9992D-811C-45BB-A111-3B0B38C6B556}">
      <dgm:prSet/>
      <dgm:spPr/>
      <dgm:t>
        <a:bodyPr/>
        <a:lstStyle/>
        <a:p>
          <a:endParaRPr lang="en-US"/>
        </a:p>
      </dgm:t>
    </dgm:pt>
    <dgm:pt modelId="{67664BE5-CA78-4948-98A5-87A6F4EA92AD}" type="sibTrans" cxnId="{01B9992D-811C-45BB-A111-3B0B38C6B556}">
      <dgm:prSet/>
      <dgm:spPr/>
      <dgm:t>
        <a:bodyPr/>
        <a:lstStyle/>
        <a:p>
          <a:endParaRPr lang="en-US"/>
        </a:p>
      </dgm:t>
    </dgm:pt>
    <dgm:pt modelId="{4EEE7956-4076-49F5-90A8-7FB75FDEC653}">
      <dgm:prSet/>
      <dgm:spPr/>
      <dgm:t>
        <a:bodyPr/>
        <a:lstStyle/>
        <a:p>
          <a:r>
            <a:rPr lang="en-US" dirty="0"/>
            <a:t>YMCA Transitional/RRH (Single Men)</a:t>
          </a:r>
        </a:p>
      </dgm:t>
    </dgm:pt>
    <dgm:pt modelId="{6D7CE65F-31FA-4B66-8645-DD324BD648B4}" type="parTrans" cxnId="{BE8D9EE5-DF38-4742-A846-74E55DBCDF36}">
      <dgm:prSet/>
      <dgm:spPr/>
      <dgm:t>
        <a:bodyPr/>
        <a:lstStyle/>
        <a:p>
          <a:endParaRPr lang="en-US"/>
        </a:p>
      </dgm:t>
    </dgm:pt>
    <dgm:pt modelId="{4B1C87A5-0831-4EFD-BF95-AC4F2519B0AC}" type="sibTrans" cxnId="{BE8D9EE5-DF38-4742-A846-74E55DBCDF36}">
      <dgm:prSet/>
      <dgm:spPr/>
      <dgm:t>
        <a:bodyPr/>
        <a:lstStyle/>
        <a:p>
          <a:endParaRPr lang="en-US"/>
        </a:p>
      </dgm:t>
    </dgm:pt>
    <dgm:pt modelId="{DD0FFA49-88EE-4F10-8885-145A6FA30F5D}">
      <dgm:prSet/>
      <dgm:spPr/>
      <dgm:t>
        <a:bodyPr/>
        <a:lstStyle/>
        <a:p>
          <a:r>
            <a:rPr lang="en-US" dirty="0"/>
            <a:t>Last House on the Block Ministries</a:t>
          </a:r>
        </a:p>
      </dgm:t>
    </dgm:pt>
    <dgm:pt modelId="{73CEF2E7-6DB9-4AE1-AE2B-C00CEA449B7C}" type="parTrans" cxnId="{5DE848DA-94D1-4905-94CD-B4CC43FD0E71}">
      <dgm:prSet/>
      <dgm:spPr/>
      <dgm:t>
        <a:bodyPr/>
        <a:lstStyle/>
        <a:p>
          <a:endParaRPr lang="en-US"/>
        </a:p>
      </dgm:t>
    </dgm:pt>
    <dgm:pt modelId="{1F716A9A-75F7-42FC-854F-424760C78F40}" type="sibTrans" cxnId="{5DE848DA-94D1-4905-94CD-B4CC43FD0E71}">
      <dgm:prSet/>
      <dgm:spPr/>
      <dgm:t>
        <a:bodyPr/>
        <a:lstStyle/>
        <a:p>
          <a:endParaRPr lang="en-US"/>
        </a:p>
      </dgm:t>
    </dgm:pt>
    <dgm:pt modelId="{A67754DD-CD62-46AA-BF89-AA2F647C5548}" type="pres">
      <dgm:prSet presAssocID="{DD8236EE-D703-4249-B75C-28C2543AA88D}" presName="linear" presStyleCnt="0">
        <dgm:presLayoutVars>
          <dgm:dir/>
          <dgm:animLvl val="lvl"/>
          <dgm:resizeHandles val="exact"/>
        </dgm:presLayoutVars>
      </dgm:prSet>
      <dgm:spPr/>
    </dgm:pt>
    <dgm:pt modelId="{B21FDFA6-D1CB-4D9E-8BD1-44A8DEF91741}" type="pres">
      <dgm:prSet presAssocID="{8A4B12B2-1501-47BC-A792-6EC5683E04FD}" presName="parentLin" presStyleCnt="0"/>
      <dgm:spPr/>
    </dgm:pt>
    <dgm:pt modelId="{70434548-1CBA-4E47-B984-2F1B74751848}" type="pres">
      <dgm:prSet presAssocID="{8A4B12B2-1501-47BC-A792-6EC5683E04FD}" presName="parentLeftMargin" presStyleLbl="node1" presStyleIdx="0" presStyleCnt="2"/>
      <dgm:spPr/>
    </dgm:pt>
    <dgm:pt modelId="{07607B97-D35F-4FEB-A6B5-20BA98B88AEC}" type="pres">
      <dgm:prSet presAssocID="{8A4B12B2-1501-47BC-A792-6EC5683E04FD}" presName="parentText" presStyleLbl="node1" presStyleIdx="0" presStyleCnt="2" custScaleX="120867" custScaleY="100287" custLinFactNeighborX="5618" custLinFactNeighborY="-11166">
        <dgm:presLayoutVars>
          <dgm:chMax val="0"/>
          <dgm:bulletEnabled val="1"/>
        </dgm:presLayoutVars>
      </dgm:prSet>
      <dgm:spPr/>
    </dgm:pt>
    <dgm:pt modelId="{97A8BB95-6ACA-44BD-962E-AFB2CFA46964}" type="pres">
      <dgm:prSet presAssocID="{8A4B12B2-1501-47BC-A792-6EC5683E04FD}" presName="negativeSpace" presStyleCnt="0"/>
      <dgm:spPr/>
    </dgm:pt>
    <dgm:pt modelId="{4C073959-7F64-42EC-8EBC-1339EF56BD21}" type="pres">
      <dgm:prSet presAssocID="{8A4B12B2-1501-47BC-A792-6EC5683E04FD}" presName="childText" presStyleLbl="conFgAcc1" presStyleIdx="0" presStyleCnt="2">
        <dgm:presLayoutVars>
          <dgm:bulletEnabled val="1"/>
        </dgm:presLayoutVars>
      </dgm:prSet>
      <dgm:spPr/>
    </dgm:pt>
    <dgm:pt modelId="{520591EA-C9C7-4365-90A9-10C537153C37}" type="pres">
      <dgm:prSet presAssocID="{4EBE5AB5-5BCF-43CF-BF26-0A5F5C0ACD31}" presName="spaceBetweenRectangles" presStyleCnt="0"/>
      <dgm:spPr/>
    </dgm:pt>
    <dgm:pt modelId="{D1F99256-675E-492A-9584-2FFE322356F0}" type="pres">
      <dgm:prSet presAssocID="{47EBE1E9-8748-4619-996B-70DF77334151}" presName="parentLin" presStyleCnt="0"/>
      <dgm:spPr/>
    </dgm:pt>
    <dgm:pt modelId="{AFC941FE-9860-4063-B5F7-8FD273CAA0A0}" type="pres">
      <dgm:prSet presAssocID="{47EBE1E9-8748-4619-996B-70DF77334151}" presName="parentLeftMargin" presStyleLbl="node1" presStyleIdx="0" presStyleCnt="2"/>
      <dgm:spPr/>
    </dgm:pt>
    <dgm:pt modelId="{0C9E391C-BB56-4A97-B024-3D2673F3748E}" type="pres">
      <dgm:prSet presAssocID="{47EBE1E9-8748-4619-996B-70DF77334151}" presName="parentText" presStyleLbl="node1" presStyleIdx="1" presStyleCnt="2">
        <dgm:presLayoutVars>
          <dgm:chMax val="0"/>
          <dgm:bulletEnabled val="1"/>
        </dgm:presLayoutVars>
      </dgm:prSet>
      <dgm:spPr/>
    </dgm:pt>
    <dgm:pt modelId="{B4B0D75F-EFB2-46C4-9D28-B97B684ED31D}" type="pres">
      <dgm:prSet presAssocID="{47EBE1E9-8748-4619-996B-70DF77334151}" presName="negativeSpace" presStyleCnt="0"/>
      <dgm:spPr/>
    </dgm:pt>
    <dgm:pt modelId="{F614EFAE-F4F9-462D-AF6F-867A6825997E}" type="pres">
      <dgm:prSet presAssocID="{47EBE1E9-8748-4619-996B-70DF77334151}" presName="childText" presStyleLbl="conFgAcc1" presStyleIdx="1" presStyleCnt="2" custLinFactNeighborX="-112" custLinFactNeighborY="-18457">
        <dgm:presLayoutVars>
          <dgm:bulletEnabled val="1"/>
        </dgm:presLayoutVars>
      </dgm:prSet>
      <dgm:spPr/>
    </dgm:pt>
  </dgm:ptLst>
  <dgm:cxnLst>
    <dgm:cxn modelId="{E80C2204-C998-4F83-8006-1C6CD1A17AAA}" type="presOf" srcId="{47EBE1E9-8748-4619-996B-70DF77334151}" destId="{AFC941FE-9860-4063-B5F7-8FD273CAA0A0}" srcOrd="0" destOrd="0" presId="urn:microsoft.com/office/officeart/2005/8/layout/list1"/>
    <dgm:cxn modelId="{A1658B13-FF13-459C-A8BA-F18BF81B5CFA}" srcId="{47EBE1E9-8748-4619-996B-70DF77334151}" destId="{B12C7207-9DA5-4CFC-BDA5-373851E172B8}" srcOrd="0" destOrd="0" parTransId="{909CD942-8CBD-46FB-BF24-55A5E79D69AF}" sibTransId="{B8D63B29-DF9A-43EC-AFD2-9565B9DE1E53}"/>
    <dgm:cxn modelId="{4EA82A1D-E943-4993-9A7E-033C9A879D9B}" srcId="{DD8236EE-D703-4249-B75C-28C2543AA88D}" destId="{8A4B12B2-1501-47BC-A792-6EC5683E04FD}" srcOrd="0" destOrd="0" parTransId="{9812B8EC-7394-4368-8FB1-3B54A7205F66}" sibTransId="{4EBE5AB5-5BCF-43CF-BF26-0A5F5C0ACD31}"/>
    <dgm:cxn modelId="{01B9992D-811C-45BB-A111-3B0B38C6B556}" srcId="{47EBE1E9-8748-4619-996B-70DF77334151}" destId="{521D643C-0E46-400C-8021-4DD0D96A9EBF}" srcOrd="1" destOrd="0" parTransId="{8A0E164F-5695-47DB-9E0A-A787086FBF0A}" sibTransId="{67664BE5-CA78-4948-98A5-87A6F4EA92AD}"/>
    <dgm:cxn modelId="{AEED9336-93EE-4C9E-B1F4-FA34E33CFBB9}" type="presOf" srcId="{B12C7207-9DA5-4CFC-BDA5-373851E172B8}" destId="{F614EFAE-F4F9-462D-AF6F-867A6825997E}" srcOrd="0" destOrd="0" presId="urn:microsoft.com/office/officeart/2005/8/layout/list1"/>
    <dgm:cxn modelId="{C555084E-01B8-4B11-B61F-35BF694393E1}" type="presOf" srcId="{521D643C-0E46-400C-8021-4DD0D96A9EBF}" destId="{F614EFAE-F4F9-462D-AF6F-867A6825997E}" srcOrd="0" destOrd="1" presId="urn:microsoft.com/office/officeart/2005/8/layout/list1"/>
    <dgm:cxn modelId="{95FB1096-5E64-4330-9440-19BC71613D06}" type="presOf" srcId="{8A4B12B2-1501-47BC-A792-6EC5683E04FD}" destId="{07607B97-D35F-4FEB-A6B5-20BA98B88AEC}" srcOrd="1" destOrd="0" presId="urn:microsoft.com/office/officeart/2005/8/layout/list1"/>
    <dgm:cxn modelId="{4243FB9E-1A53-4006-8998-8A6410D0665D}" type="presOf" srcId="{DD0FFA49-88EE-4F10-8885-145A6FA30F5D}" destId="{F614EFAE-F4F9-462D-AF6F-867A6825997E}" srcOrd="0" destOrd="3" presId="urn:microsoft.com/office/officeart/2005/8/layout/list1"/>
    <dgm:cxn modelId="{ACA92EB0-507E-43CA-B638-D07673334FD8}" type="presOf" srcId="{47EBE1E9-8748-4619-996B-70DF77334151}" destId="{0C9E391C-BB56-4A97-B024-3D2673F3748E}" srcOrd="1" destOrd="0" presId="urn:microsoft.com/office/officeart/2005/8/layout/list1"/>
    <dgm:cxn modelId="{93F268BA-862E-4E4F-A923-6F660263A15F}" type="presOf" srcId="{4EEE7956-4076-49F5-90A8-7FB75FDEC653}" destId="{F614EFAE-F4F9-462D-AF6F-867A6825997E}" srcOrd="0" destOrd="2" presId="urn:microsoft.com/office/officeart/2005/8/layout/list1"/>
    <dgm:cxn modelId="{049E1EBB-331A-4EF3-9BEE-2E037C2C0C72}" type="presOf" srcId="{8A4B12B2-1501-47BC-A792-6EC5683E04FD}" destId="{70434548-1CBA-4E47-B984-2F1B74751848}" srcOrd="0" destOrd="0" presId="urn:microsoft.com/office/officeart/2005/8/layout/list1"/>
    <dgm:cxn modelId="{BF3828D2-B4F9-4B2C-9A95-BAA2FA9924DD}" srcId="{DD8236EE-D703-4249-B75C-28C2543AA88D}" destId="{47EBE1E9-8748-4619-996B-70DF77334151}" srcOrd="1" destOrd="0" parTransId="{90ECEC6B-EFFE-4D99-9334-3257DBABD91D}" sibTransId="{76E7DF1B-027F-4A6D-98D2-BF54E8807E47}"/>
    <dgm:cxn modelId="{5DE848DA-94D1-4905-94CD-B4CC43FD0E71}" srcId="{47EBE1E9-8748-4619-996B-70DF77334151}" destId="{DD0FFA49-88EE-4F10-8885-145A6FA30F5D}" srcOrd="3" destOrd="0" parTransId="{73CEF2E7-6DB9-4AE1-AE2B-C00CEA449B7C}" sibTransId="{1F716A9A-75F7-42FC-854F-424760C78F40}"/>
    <dgm:cxn modelId="{BF32F0E2-91C3-41D3-90D5-D2CEF9D0517E}" type="presOf" srcId="{DD8236EE-D703-4249-B75C-28C2543AA88D}" destId="{A67754DD-CD62-46AA-BF89-AA2F647C5548}" srcOrd="0" destOrd="0" presId="urn:microsoft.com/office/officeart/2005/8/layout/list1"/>
    <dgm:cxn modelId="{BE8D9EE5-DF38-4742-A846-74E55DBCDF36}" srcId="{47EBE1E9-8748-4619-996B-70DF77334151}" destId="{4EEE7956-4076-49F5-90A8-7FB75FDEC653}" srcOrd="2" destOrd="0" parTransId="{6D7CE65F-31FA-4B66-8645-DD324BD648B4}" sibTransId="{4B1C87A5-0831-4EFD-BF95-AC4F2519B0AC}"/>
    <dgm:cxn modelId="{A31FEBD1-6183-4468-89FC-B3B472E892DA}" type="presParOf" srcId="{A67754DD-CD62-46AA-BF89-AA2F647C5548}" destId="{B21FDFA6-D1CB-4D9E-8BD1-44A8DEF91741}" srcOrd="0" destOrd="0" presId="urn:microsoft.com/office/officeart/2005/8/layout/list1"/>
    <dgm:cxn modelId="{9652F07E-CA5B-417E-98A5-002667D8922E}" type="presParOf" srcId="{B21FDFA6-D1CB-4D9E-8BD1-44A8DEF91741}" destId="{70434548-1CBA-4E47-B984-2F1B74751848}" srcOrd="0" destOrd="0" presId="urn:microsoft.com/office/officeart/2005/8/layout/list1"/>
    <dgm:cxn modelId="{F4FDACC5-1BCE-451B-9BFF-E08B8277DE94}" type="presParOf" srcId="{B21FDFA6-D1CB-4D9E-8BD1-44A8DEF91741}" destId="{07607B97-D35F-4FEB-A6B5-20BA98B88AEC}" srcOrd="1" destOrd="0" presId="urn:microsoft.com/office/officeart/2005/8/layout/list1"/>
    <dgm:cxn modelId="{77365933-EFE0-48BA-A569-D29378979DE6}" type="presParOf" srcId="{A67754DD-CD62-46AA-BF89-AA2F647C5548}" destId="{97A8BB95-6ACA-44BD-962E-AFB2CFA46964}" srcOrd="1" destOrd="0" presId="urn:microsoft.com/office/officeart/2005/8/layout/list1"/>
    <dgm:cxn modelId="{18DEA0BE-BD26-415F-973D-5BAC5999CF2B}" type="presParOf" srcId="{A67754DD-CD62-46AA-BF89-AA2F647C5548}" destId="{4C073959-7F64-42EC-8EBC-1339EF56BD21}" srcOrd="2" destOrd="0" presId="urn:microsoft.com/office/officeart/2005/8/layout/list1"/>
    <dgm:cxn modelId="{E2AE5881-A37F-4B39-A8C8-861A9F9FAC86}" type="presParOf" srcId="{A67754DD-CD62-46AA-BF89-AA2F647C5548}" destId="{520591EA-C9C7-4365-90A9-10C537153C37}" srcOrd="3" destOrd="0" presId="urn:microsoft.com/office/officeart/2005/8/layout/list1"/>
    <dgm:cxn modelId="{DA168267-45CA-4C02-AD6E-A5913CB8FF61}" type="presParOf" srcId="{A67754DD-CD62-46AA-BF89-AA2F647C5548}" destId="{D1F99256-675E-492A-9584-2FFE322356F0}" srcOrd="4" destOrd="0" presId="urn:microsoft.com/office/officeart/2005/8/layout/list1"/>
    <dgm:cxn modelId="{3621BBA9-CF34-429C-9864-15916C887228}" type="presParOf" srcId="{D1F99256-675E-492A-9584-2FFE322356F0}" destId="{AFC941FE-9860-4063-B5F7-8FD273CAA0A0}" srcOrd="0" destOrd="0" presId="urn:microsoft.com/office/officeart/2005/8/layout/list1"/>
    <dgm:cxn modelId="{1DAA32A2-CE01-4F75-9275-3DCCD7E8CAF7}" type="presParOf" srcId="{D1F99256-675E-492A-9584-2FFE322356F0}" destId="{0C9E391C-BB56-4A97-B024-3D2673F3748E}" srcOrd="1" destOrd="0" presId="urn:microsoft.com/office/officeart/2005/8/layout/list1"/>
    <dgm:cxn modelId="{561FA77F-1D94-44C0-8D9D-4C773B0BCA2C}" type="presParOf" srcId="{A67754DD-CD62-46AA-BF89-AA2F647C5548}" destId="{B4B0D75F-EFB2-46C4-9D28-B97B684ED31D}" srcOrd="5" destOrd="0" presId="urn:microsoft.com/office/officeart/2005/8/layout/list1"/>
    <dgm:cxn modelId="{B91A074B-4121-4580-B8BC-2BCBD6067AF1}" type="presParOf" srcId="{A67754DD-CD62-46AA-BF89-AA2F647C5548}" destId="{F614EFAE-F4F9-462D-AF6F-867A6825997E}"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A162E961-F001-4121-9E65-7B5DB28FFBA6}" type="doc">
      <dgm:prSet loTypeId="urn:microsoft.com/office/officeart/2005/8/layout/list1" loCatId="list" qsTypeId="urn:microsoft.com/office/officeart/2005/8/quickstyle/simple4" qsCatId="simple" csTypeId="urn:microsoft.com/office/officeart/2005/8/colors/colorful1" csCatId="colorful"/>
      <dgm:spPr/>
      <dgm:t>
        <a:bodyPr/>
        <a:lstStyle/>
        <a:p>
          <a:endParaRPr lang="en-US"/>
        </a:p>
      </dgm:t>
    </dgm:pt>
    <dgm:pt modelId="{BB5DD869-FA0C-4016-ABC8-CDBBC464D35C}">
      <dgm:prSet/>
      <dgm:spPr/>
      <dgm:t>
        <a:bodyPr/>
        <a:lstStyle/>
        <a:p>
          <a:r>
            <a:rPr lang="en-US"/>
            <a:t>Permanent Supportive Housing</a:t>
          </a:r>
        </a:p>
      </dgm:t>
    </dgm:pt>
    <dgm:pt modelId="{DA169BE8-7B3A-46AE-B04C-9209D0A996F5}" type="parTrans" cxnId="{FAC87441-5795-45B7-83D1-86CF2383EA7E}">
      <dgm:prSet/>
      <dgm:spPr/>
      <dgm:t>
        <a:bodyPr/>
        <a:lstStyle/>
        <a:p>
          <a:endParaRPr lang="en-US"/>
        </a:p>
      </dgm:t>
    </dgm:pt>
    <dgm:pt modelId="{8EC4A865-D83A-4904-A220-E7A9B64CD931}" type="sibTrans" cxnId="{FAC87441-5795-45B7-83D1-86CF2383EA7E}">
      <dgm:prSet/>
      <dgm:spPr/>
      <dgm:t>
        <a:bodyPr/>
        <a:lstStyle/>
        <a:p>
          <a:endParaRPr lang="en-US"/>
        </a:p>
      </dgm:t>
    </dgm:pt>
    <dgm:pt modelId="{3975B918-3678-4B79-9E0F-5F16DA704C61}">
      <dgm:prSet/>
      <dgm:spPr/>
      <dgm:t>
        <a:bodyPr/>
        <a:lstStyle/>
        <a:p>
          <a:r>
            <a:rPr lang="en-US"/>
            <a:t>Cayuga</a:t>
          </a:r>
        </a:p>
      </dgm:t>
    </dgm:pt>
    <dgm:pt modelId="{2AC384DB-F9A0-4179-AF19-501F6665EEA0}" type="parTrans" cxnId="{198260E0-A290-4E1B-8B44-3C616850BA72}">
      <dgm:prSet/>
      <dgm:spPr/>
      <dgm:t>
        <a:bodyPr/>
        <a:lstStyle/>
        <a:p>
          <a:endParaRPr lang="en-US"/>
        </a:p>
      </dgm:t>
    </dgm:pt>
    <dgm:pt modelId="{B4E69B2E-0A57-4DEA-82D9-530A934D5207}" type="sibTrans" cxnId="{198260E0-A290-4E1B-8B44-3C616850BA72}">
      <dgm:prSet/>
      <dgm:spPr/>
      <dgm:t>
        <a:bodyPr/>
        <a:lstStyle/>
        <a:p>
          <a:endParaRPr lang="en-US"/>
        </a:p>
      </dgm:t>
    </dgm:pt>
    <dgm:pt modelId="{B4B902AF-C162-4CBA-A40A-4AA424F50B87}">
      <dgm:prSet/>
      <dgm:spPr/>
      <dgm:t>
        <a:bodyPr/>
        <a:lstStyle/>
        <a:p>
          <a:r>
            <a:rPr lang="en-US"/>
            <a:t>Chapel House Permanent Supportive Housing</a:t>
          </a:r>
        </a:p>
      </dgm:t>
    </dgm:pt>
    <dgm:pt modelId="{FD0DEAD0-29D5-461F-9C4E-7FE57468BF7E}" type="parTrans" cxnId="{60F04140-D620-42B8-9A39-E81CE5D9ED5A}">
      <dgm:prSet/>
      <dgm:spPr/>
      <dgm:t>
        <a:bodyPr/>
        <a:lstStyle/>
        <a:p>
          <a:endParaRPr lang="en-US"/>
        </a:p>
      </dgm:t>
    </dgm:pt>
    <dgm:pt modelId="{27CD612E-1CE2-4412-8D67-917CEA8321F3}" type="sibTrans" cxnId="{60F04140-D620-42B8-9A39-E81CE5D9ED5A}">
      <dgm:prSet/>
      <dgm:spPr/>
      <dgm:t>
        <a:bodyPr/>
        <a:lstStyle/>
        <a:p>
          <a:endParaRPr lang="en-US"/>
        </a:p>
      </dgm:t>
    </dgm:pt>
    <dgm:pt modelId="{F05BC795-9536-47B2-B9D0-19E89B4110FF}">
      <dgm:prSet/>
      <dgm:spPr/>
      <dgm:t>
        <a:bodyPr/>
        <a:lstStyle/>
        <a:p>
          <a:r>
            <a:rPr lang="en-US"/>
            <a:t>Onondaga</a:t>
          </a:r>
        </a:p>
      </dgm:t>
    </dgm:pt>
    <dgm:pt modelId="{10C664CA-6B1B-4B3A-9781-0E3B0E0D9356}" type="parTrans" cxnId="{7133E86A-1EC2-4584-A7C3-8AD1A9F4B785}">
      <dgm:prSet/>
      <dgm:spPr/>
      <dgm:t>
        <a:bodyPr/>
        <a:lstStyle/>
        <a:p>
          <a:endParaRPr lang="en-US"/>
        </a:p>
      </dgm:t>
    </dgm:pt>
    <dgm:pt modelId="{CFA6A6AD-ED65-4201-B099-151D1663BBC2}" type="sibTrans" cxnId="{7133E86A-1EC2-4584-A7C3-8AD1A9F4B785}">
      <dgm:prSet/>
      <dgm:spPr/>
      <dgm:t>
        <a:bodyPr/>
        <a:lstStyle/>
        <a:p>
          <a:endParaRPr lang="en-US"/>
        </a:p>
      </dgm:t>
    </dgm:pt>
    <dgm:pt modelId="{15543681-6FEF-4AA4-A7CC-71C4181C867A}">
      <dgm:prSet/>
      <dgm:spPr/>
      <dgm:t>
        <a:bodyPr/>
        <a:lstStyle/>
        <a:p>
          <a:r>
            <a:rPr lang="en-US"/>
            <a:t>Catholic Charities HUD RAP</a:t>
          </a:r>
        </a:p>
      </dgm:t>
    </dgm:pt>
    <dgm:pt modelId="{99A74CD8-E8A7-4D2A-87AA-1D2811A6A1F6}" type="parTrans" cxnId="{450AC1AD-C4DC-4AA5-8F6F-406DA3DC69F9}">
      <dgm:prSet/>
      <dgm:spPr/>
      <dgm:t>
        <a:bodyPr/>
        <a:lstStyle/>
        <a:p>
          <a:endParaRPr lang="en-US"/>
        </a:p>
      </dgm:t>
    </dgm:pt>
    <dgm:pt modelId="{8DC463B1-B12D-400D-AA9D-9B4307969848}" type="sibTrans" cxnId="{450AC1AD-C4DC-4AA5-8F6F-406DA3DC69F9}">
      <dgm:prSet/>
      <dgm:spPr/>
      <dgm:t>
        <a:bodyPr/>
        <a:lstStyle/>
        <a:p>
          <a:endParaRPr lang="en-US"/>
        </a:p>
      </dgm:t>
    </dgm:pt>
    <dgm:pt modelId="{AF83AC35-A3B6-4088-8484-B20AB214A6AA}">
      <dgm:prSet/>
      <dgm:spPr/>
      <dgm:t>
        <a:bodyPr/>
        <a:lstStyle/>
        <a:p>
          <a:r>
            <a:rPr lang="en-US"/>
            <a:t>Catholic Charities Permanent Supportive Housing</a:t>
          </a:r>
        </a:p>
      </dgm:t>
    </dgm:pt>
    <dgm:pt modelId="{919B3662-08A6-487F-AB73-B491DC3FEDE8}" type="parTrans" cxnId="{DCC6F95E-03EB-4F11-BF42-1AFB091FCA08}">
      <dgm:prSet/>
      <dgm:spPr/>
      <dgm:t>
        <a:bodyPr/>
        <a:lstStyle/>
        <a:p>
          <a:endParaRPr lang="en-US"/>
        </a:p>
      </dgm:t>
    </dgm:pt>
    <dgm:pt modelId="{E7140A83-7921-41C4-99C9-FCA5A078DBD1}" type="sibTrans" cxnId="{DCC6F95E-03EB-4F11-BF42-1AFB091FCA08}">
      <dgm:prSet/>
      <dgm:spPr/>
      <dgm:t>
        <a:bodyPr/>
        <a:lstStyle/>
        <a:p>
          <a:endParaRPr lang="en-US"/>
        </a:p>
      </dgm:t>
    </dgm:pt>
    <dgm:pt modelId="{BBCB41EB-416B-44D3-A50D-82CDD319D059}">
      <dgm:prSet/>
      <dgm:spPr/>
      <dgm:t>
        <a:bodyPr/>
        <a:lstStyle/>
        <a:p>
          <a:r>
            <a:rPr lang="en-US"/>
            <a:t>Chadwick Residence Permanent Supportive Housing (Families)</a:t>
          </a:r>
        </a:p>
      </dgm:t>
    </dgm:pt>
    <dgm:pt modelId="{D2740AC4-D9AA-4E46-8203-9CF431A47312}" type="parTrans" cxnId="{C44AA97C-DBD6-45DA-84A4-2112FC3EE838}">
      <dgm:prSet/>
      <dgm:spPr/>
      <dgm:t>
        <a:bodyPr/>
        <a:lstStyle/>
        <a:p>
          <a:endParaRPr lang="en-US"/>
        </a:p>
      </dgm:t>
    </dgm:pt>
    <dgm:pt modelId="{8AF62A49-F726-447E-9C69-FAACDA877B6E}" type="sibTrans" cxnId="{C44AA97C-DBD6-45DA-84A4-2112FC3EE838}">
      <dgm:prSet/>
      <dgm:spPr/>
      <dgm:t>
        <a:bodyPr/>
        <a:lstStyle/>
        <a:p>
          <a:endParaRPr lang="en-US"/>
        </a:p>
      </dgm:t>
    </dgm:pt>
    <dgm:pt modelId="{694EF6F3-A3D2-4F71-8BCA-76A5A20402EE}">
      <dgm:prSet/>
      <dgm:spPr/>
      <dgm:t>
        <a:bodyPr/>
        <a:lstStyle/>
        <a:p>
          <a:r>
            <a:rPr lang="en-US"/>
            <a:t>Helio Health (3 projects for Individuals and Families)</a:t>
          </a:r>
        </a:p>
      </dgm:t>
    </dgm:pt>
    <dgm:pt modelId="{27B9D30D-756D-44C7-AE9D-58C11060AE6B}" type="parTrans" cxnId="{D150568D-90D3-4BCD-A40F-DEB133524E48}">
      <dgm:prSet/>
      <dgm:spPr/>
      <dgm:t>
        <a:bodyPr/>
        <a:lstStyle/>
        <a:p>
          <a:endParaRPr lang="en-US"/>
        </a:p>
      </dgm:t>
    </dgm:pt>
    <dgm:pt modelId="{7529FAD5-0AFC-4C6C-8620-9B0B02FE875B}" type="sibTrans" cxnId="{D150568D-90D3-4BCD-A40F-DEB133524E48}">
      <dgm:prSet/>
      <dgm:spPr/>
      <dgm:t>
        <a:bodyPr/>
        <a:lstStyle/>
        <a:p>
          <a:endParaRPr lang="en-US"/>
        </a:p>
      </dgm:t>
    </dgm:pt>
    <dgm:pt modelId="{330EA51E-AFB8-43B2-B5A6-2B31D3A0FA18}">
      <dgm:prSet/>
      <dgm:spPr/>
      <dgm:t>
        <a:bodyPr/>
        <a:lstStyle/>
        <a:p>
          <a:r>
            <a:rPr lang="en-US"/>
            <a:t>Helio Health Susan’s Place (Single Women and Families)</a:t>
          </a:r>
        </a:p>
      </dgm:t>
    </dgm:pt>
    <dgm:pt modelId="{7992A9F5-B5B2-4AD7-9E25-172EA8B5B683}" type="parTrans" cxnId="{9C44B140-8940-4374-BABD-91EAB930B8C0}">
      <dgm:prSet/>
      <dgm:spPr/>
      <dgm:t>
        <a:bodyPr/>
        <a:lstStyle/>
        <a:p>
          <a:endParaRPr lang="en-US"/>
        </a:p>
      </dgm:t>
    </dgm:pt>
    <dgm:pt modelId="{8EC60AD1-2DCB-4E5B-AADF-0684134D80F6}" type="sibTrans" cxnId="{9C44B140-8940-4374-BABD-91EAB930B8C0}">
      <dgm:prSet/>
      <dgm:spPr/>
      <dgm:t>
        <a:bodyPr/>
        <a:lstStyle/>
        <a:p>
          <a:endParaRPr lang="en-US"/>
        </a:p>
      </dgm:t>
    </dgm:pt>
    <dgm:pt modelId="{14323EE2-FFA0-47F6-9075-173BEFA018B5}">
      <dgm:prSet/>
      <dgm:spPr/>
      <dgm:t>
        <a:bodyPr/>
        <a:lstStyle/>
        <a:p>
          <a:r>
            <a:rPr lang="en-US" dirty="0"/>
            <a:t>Liberty Resources PSH</a:t>
          </a:r>
        </a:p>
      </dgm:t>
    </dgm:pt>
    <dgm:pt modelId="{3E8DF8FD-8D57-4594-9CEE-1F4990B9C281}" type="parTrans" cxnId="{1463063E-539D-4A81-A4AA-61782FBF5011}">
      <dgm:prSet/>
      <dgm:spPr/>
      <dgm:t>
        <a:bodyPr/>
        <a:lstStyle/>
        <a:p>
          <a:endParaRPr lang="en-US"/>
        </a:p>
      </dgm:t>
    </dgm:pt>
    <dgm:pt modelId="{C4B8E228-E3A8-4F56-8D33-C1CB1C374082}" type="sibTrans" cxnId="{1463063E-539D-4A81-A4AA-61782FBF5011}">
      <dgm:prSet/>
      <dgm:spPr/>
      <dgm:t>
        <a:bodyPr/>
        <a:lstStyle/>
        <a:p>
          <a:endParaRPr lang="en-US"/>
        </a:p>
      </dgm:t>
    </dgm:pt>
    <dgm:pt modelId="{2616CEB7-4CB1-4FF0-A849-B84A580DB7C9}">
      <dgm:prSet/>
      <dgm:spPr/>
      <dgm:t>
        <a:bodyPr/>
        <a:lstStyle/>
        <a:p>
          <a:r>
            <a:rPr lang="en-US" dirty="0"/>
            <a:t>Salvation Army State Street Apartments (Youth with SPMI diagnosis)</a:t>
          </a:r>
        </a:p>
      </dgm:t>
    </dgm:pt>
    <dgm:pt modelId="{A7D760B9-2783-47C0-92B5-906128D040F4}" type="parTrans" cxnId="{B0F39EBC-5E33-454A-BFD3-4ABA4F7B746C}">
      <dgm:prSet/>
      <dgm:spPr/>
      <dgm:t>
        <a:bodyPr/>
        <a:lstStyle/>
        <a:p>
          <a:endParaRPr lang="en-US"/>
        </a:p>
      </dgm:t>
    </dgm:pt>
    <dgm:pt modelId="{50FB1EBC-ECCE-4955-99B2-CD89E510F49E}" type="sibTrans" cxnId="{B0F39EBC-5E33-454A-BFD3-4ABA4F7B746C}">
      <dgm:prSet/>
      <dgm:spPr/>
      <dgm:t>
        <a:bodyPr/>
        <a:lstStyle/>
        <a:p>
          <a:endParaRPr lang="en-US"/>
        </a:p>
      </dgm:t>
    </dgm:pt>
    <dgm:pt modelId="{237499B7-AB80-457A-85A7-83F6B9C78BD5}" type="pres">
      <dgm:prSet presAssocID="{A162E961-F001-4121-9E65-7B5DB28FFBA6}" presName="linear" presStyleCnt="0">
        <dgm:presLayoutVars>
          <dgm:dir/>
          <dgm:animLvl val="lvl"/>
          <dgm:resizeHandles val="exact"/>
        </dgm:presLayoutVars>
      </dgm:prSet>
      <dgm:spPr/>
    </dgm:pt>
    <dgm:pt modelId="{73F8E41D-8FB0-43A5-B652-A82BF5EABF56}" type="pres">
      <dgm:prSet presAssocID="{BB5DD869-FA0C-4016-ABC8-CDBBC464D35C}" presName="parentLin" presStyleCnt="0"/>
      <dgm:spPr/>
    </dgm:pt>
    <dgm:pt modelId="{0957CA03-C63F-43E0-9F15-9D52845EB1EB}" type="pres">
      <dgm:prSet presAssocID="{BB5DD869-FA0C-4016-ABC8-CDBBC464D35C}" presName="parentLeftMargin" presStyleLbl="node1" presStyleIdx="0" presStyleCnt="3"/>
      <dgm:spPr/>
    </dgm:pt>
    <dgm:pt modelId="{EBF24307-2BFE-4E19-A3CC-A0AD484C9C76}" type="pres">
      <dgm:prSet presAssocID="{BB5DD869-FA0C-4016-ABC8-CDBBC464D35C}" presName="parentText" presStyleLbl="node1" presStyleIdx="0" presStyleCnt="3">
        <dgm:presLayoutVars>
          <dgm:chMax val="0"/>
          <dgm:bulletEnabled val="1"/>
        </dgm:presLayoutVars>
      </dgm:prSet>
      <dgm:spPr/>
    </dgm:pt>
    <dgm:pt modelId="{B8389355-7B19-4669-B7B6-9EC5B99B23C2}" type="pres">
      <dgm:prSet presAssocID="{BB5DD869-FA0C-4016-ABC8-CDBBC464D35C}" presName="negativeSpace" presStyleCnt="0"/>
      <dgm:spPr/>
    </dgm:pt>
    <dgm:pt modelId="{E51B489F-7D5F-4D7F-9BB1-1EB679B2F750}" type="pres">
      <dgm:prSet presAssocID="{BB5DD869-FA0C-4016-ABC8-CDBBC464D35C}" presName="childText" presStyleLbl="conFgAcc1" presStyleIdx="0" presStyleCnt="3">
        <dgm:presLayoutVars>
          <dgm:bulletEnabled val="1"/>
        </dgm:presLayoutVars>
      </dgm:prSet>
      <dgm:spPr/>
    </dgm:pt>
    <dgm:pt modelId="{61E42416-4A5D-4E75-8D56-B7951A5FA171}" type="pres">
      <dgm:prSet presAssocID="{8EC4A865-D83A-4904-A220-E7A9B64CD931}" presName="spaceBetweenRectangles" presStyleCnt="0"/>
      <dgm:spPr/>
    </dgm:pt>
    <dgm:pt modelId="{2EDA29B8-5C10-4C70-AD96-41D6297F2371}" type="pres">
      <dgm:prSet presAssocID="{3975B918-3678-4B79-9E0F-5F16DA704C61}" presName="parentLin" presStyleCnt="0"/>
      <dgm:spPr/>
    </dgm:pt>
    <dgm:pt modelId="{C83FE783-2542-4795-8458-704BB285EEA5}" type="pres">
      <dgm:prSet presAssocID="{3975B918-3678-4B79-9E0F-5F16DA704C61}" presName="parentLeftMargin" presStyleLbl="node1" presStyleIdx="0" presStyleCnt="3"/>
      <dgm:spPr/>
    </dgm:pt>
    <dgm:pt modelId="{070C5A91-10AD-4492-8460-643DD79D7680}" type="pres">
      <dgm:prSet presAssocID="{3975B918-3678-4B79-9E0F-5F16DA704C61}" presName="parentText" presStyleLbl="node1" presStyleIdx="1" presStyleCnt="3">
        <dgm:presLayoutVars>
          <dgm:chMax val="0"/>
          <dgm:bulletEnabled val="1"/>
        </dgm:presLayoutVars>
      </dgm:prSet>
      <dgm:spPr/>
    </dgm:pt>
    <dgm:pt modelId="{9FA0C1A2-32D6-4C85-BE39-1CE4CFF5DC0E}" type="pres">
      <dgm:prSet presAssocID="{3975B918-3678-4B79-9E0F-5F16DA704C61}" presName="negativeSpace" presStyleCnt="0"/>
      <dgm:spPr/>
    </dgm:pt>
    <dgm:pt modelId="{BFC314A8-796E-4AD5-9C34-296C2885D335}" type="pres">
      <dgm:prSet presAssocID="{3975B918-3678-4B79-9E0F-5F16DA704C61}" presName="childText" presStyleLbl="conFgAcc1" presStyleIdx="1" presStyleCnt="3">
        <dgm:presLayoutVars>
          <dgm:bulletEnabled val="1"/>
        </dgm:presLayoutVars>
      </dgm:prSet>
      <dgm:spPr/>
    </dgm:pt>
    <dgm:pt modelId="{97499F7C-C657-400A-99C7-F1154DB6CED4}" type="pres">
      <dgm:prSet presAssocID="{B4E69B2E-0A57-4DEA-82D9-530A934D5207}" presName="spaceBetweenRectangles" presStyleCnt="0"/>
      <dgm:spPr/>
    </dgm:pt>
    <dgm:pt modelId="{CFDBA563-69B0-4076-8EEA-E60FD8F4F85E}" type="pres">
      <dgm:prSet presAssocID="{F05BC795-9536-47B2-B9D0-19E89B4110FF}" presName="parentLin" presStyleCnt="0"/>
      <dgm:spPr/>
    </dgm:pt>
    <dgm:pt modelId="{C6EB8E28-6C35-4E79-807F-FDE166A8D07F}" type="pres">
      <dgm:prSet presAssocID="{F05BC795-9536-47B2-B9D0-19E89B4110FF}" presName="parentLeftMargin" presStyleLbl="node1" presStyleIdx="1" presStyleCnt="3"/>
      <dgm:spPr/>
    </dgm:pt>
    <dgm:pt modelId="{54D85F42-BD16-48C2-828E-7951C3D89FE4}" type="pres">
      <dgm:prSet presAssocID="{F05BC795-9536-47B2-B9D0-19E89B4110FF}" presName="parentText" presStyleLbl="node1" presStyleIdx="2" presStyleCnt="3">
        <dgm:presLayoutVars>
          <dgm:chMax val="0"/>
          <dgm:bulletEnabled val="1"/>
        </dgm:presLayoutVars>
      </dgm:prSet>
      <dgm:spPr/>
    </dgm:pt>
    <dgm:pt modelId="{FF7BE867-8E6E-44DB-8676-6CAE869A62A8}" type="pres">
      <dgm:prSet presAssocID="{F05BC795-9536-47B2-B9D0-19E89B4110FF}" presName="negativeSpace" presStyleCnt="0"/>
      <dgm:spPr/>
    </dgm:pt>
    <dgm:pt modelId="{300F9B45-4C0C-4D5D-ABDB-783D5CE1C201}" type="pres">
      <dgm:prSet presAssocID="{F05BC795-9536-47B2-B9D0-19E89B4110FF}" presName="childText" presStyleLbl="conFgAcc1" presStyleIdx="2" presStyleCnt="3">
        <dgm:presLayoutVars>
          <dgm:bulletEnabled val="1"/>
        </dgm:presLayoutVars>
      </dgm:prSet>
      <dgm:spPr/>
    </dgm:pt>
  </dgm:ptLst>
  <dgm:cxnLst>
    <dgm:cxn modelId="{ED4A5620-29D9-4724-8517-49B23DF5154F}" type="presOf" srcId="{2616CEB7-4CB1-4FF0-A849-B84A580DB7C9}" destId="{300F9B45-4C0C-4D5D-ABDB-783D5CE1C201}" srcOrd="0" destOrd="6" presId="urn:microsoft.com/office/officeart/2005/8/layout/list1"/>
    <dgm:cxn modelId="{C7D08D20-B5DA-48D9-AD16-6E75FC0C6ABC}" type="presOf" srcId="{F05BC795-9536-47B2-B9D0-19E89B4110FF}" destId="{54D85F42-BD16-48C2-828E-7951C3D89FE4}" srcOrd="1" destOrd="0" presId="urn:microsoft.com/office/officeart/2005/8/layout/list1"/>
    <dgm:cxn modelId="{A36D3222-755B-4186-BAB1-0C654C787548}" type="presOf" srcId="{15543681-6FEF-4AA4-A7CC-71C4181C867A}" destId="{300F9B45-4C0C-4D5D-ABDB-783D5CE1C201}" srcOrd="0" destOrd="0" presId="urn:microsoft.com/office/officeart/2005/8/layout/list1"/>
    <dgm:cxn modelId="{095D3A25-A2D3-4430-92D7-E91E13F28903}" type="presOf" srcId="{BBCB41EB-416B-44D3-A50D-82CDD319D059}" destId="{300F9B45-4C0C-4D5D-ABDB-783D5CE1C201}" srcOrd="0" destOrd="2" presId="urn:microsoft.com/office/officeart/2005/8/layout/list1"/>
    <dgm:cxn modelId="{1463063E-539D-4A81-A4AA-61782FBF5011}" srcId="{F05BC795-9536-47B2-B9D0-19E89B4110FF}" destId="{14323EE2-FFA0-47F6-9075-173BEFA018B5}" srcOrd="5" destOrd="0" parTransId="{3E8DF8FD-8D57-4594-9CEE-1F4990B9C281}" sibTransId="{C4B8E228-E3A8-4F56-8D33-C1CB1C374082}"/>
    <dgm:cxn modelId="{60F04140-D620-42B8-9A39-E81CE5D9ED5A}" srcId="{3975B918-3678-4B79-9E0F-5F16DA704C61}" destId="{B4B902AF-C162-4CBA-A40A-4AA424F50B87}" srcOrd="0" destOrd="0" parTransId="{FD0DEAD0-29D5-461F-9C4E-7FE57468BF7E}" sibTransId="{27CD612E-1CE2-4412-8D67-917CEA8321F3}"/>
    <dgm:cxn modelId="{9C44B140-8940-4374-BABD-91EAB930B8C0}" srcId="{F05BC795-9536-47B2-B9D0-19E89B4110FF}" destId="{330EA51E-AFB8-43B2-B5A6-2B31D3A0FA18}" srcOrd="4" destOrd="0" parTransId="{7992A9F5-B5B2-4AD7-9E25-172EA8B5B683}" sibTransId="{8EC60AD1-2DCB-4E5B-AADF-0684134D80F6}"/>
    <dgm:cxn modelId="{DCC6F95E-03EB-4F11-BF42-1AFB091FCA08}" srcId="{F05BC795-9536-47B2-B9D0-19E89B4110FF}" destId="{AF83AC35-A3B6-4088-8484-B20AB214A6AA}" srcOrd="1" destOrd="0" parTransId="{919B3662-08A6-487F-AB73-B491DC3FEDE8}" sibTransId="{E7140A83-7921-41C4-99C9-FCA5A078DBD1}"/>
    <dgm:cxn modelId="{FAC87441-5795-45B7-83D1-86CF2383EA7E}" srcId="{A162E961-F001-4121-9E65-7B5DB28FFBA6}" destId="{BB5DD869-FA0C-4016-ABC8-CDBBC464D35C}" srcOrd="0" destOrd="0" parTransId="{DA169BE8-7B3A-46AE-B04C-9209D0A996F5}" sibTransId="{8EC4A865-D83A-4904-A220-E7A9B64CD931}"/>
    <dgm:cxn modelId="{5F096F63-FF03-4D13-AD5C-285FC9EB771F}" type="presOf" srcId="{14323EE2-FFA0-47F6-9075-173BEFA018B5}" destId="{300F9B45-4C0C-4D5D-ABDB-783D5CE1C201}" srcOrd="0" destOrd="5" presId="urn:microsoft.com/office/officeart/2005/8/layout/list1"/>
    <dgm:cxn modelId="{7133E86A-1EC2-4584-A7C3-8AD1A9F4B785}" srcId="{A162E961-F001-4121-9E65-7B5DB28FFBA6}" destId="{F05BC795-9536-47B2-B9D0-19E89B4110FF}" srcOrd="2" destOrd="0" parTransId="{10C664CA-6B1B-4B3A-9781-0E3B0E0D9356}" sibTransId="{CFA6A6AD-ED65-4201-B099-151D1663BBC2}"/>
    <dgm:cxn modelId="{94AC844B-744F-4C2E-9996-58B61BE6C290}" type="presOf" srcId="{BB5DD869-FA0C-4016-ABC8-CDBBC464D35C}" destId="{EBF24307-2BFE-4E19-A3CC-A0AD484C9C76}" srcOrd="1" destOrd="0" presId="urn:microsoft.com/office/officeart/2005/8/layout/list1"/>
    <dgm:cxn modelId="{9998354E-AEF0-4EB6-8DA0-E4576BC4BACB}" type="presOf" srcId="{330EA51E-AFB8-43B2-B5A6-2B31D3A0FA18}" destId="{300F9B45-4C0C-4D5D-ABDB-783D5CE1C201}" srcOrd="0" destOrd="4" presId="urn:microsoft.com/office/officeart/2005/8/layout/list1"/>
    <dgm:cxn modelId="{D11B8153-7B0E-4F4B-8C2B-B3FF3A883C45}" type="presOf" srcId="{AF83AC35-A3B6-4088-8484-B20AB214A6AA}" destId="{300F9B45-4C0C-4D5D-ABDB-783D5CE1C201}" srcOrd="0" destOrd="1" presId="urn:microsoft.com/office/officeart/2005/8/layout/list1"/>
    <dgm:cxn modelId="{1CE9D155-204C-49A2-96D4-0269579F562E}" type="presOf" srcId="{3975B918-3678-4B79-9E0F-5F16DA704C61}" destId="{C83FE783-2542-4795-8458-704BB285EEA5}" srcOrd="0" destOrd="0" presId="urn:microsoft.com/office/officeart/2005/8/layout/list1"/>
    <dgm:cxn modelId="{466E0579-5FF5-446A-AA2A-A304357B317A}" type="presOf" srcId="{3975B918-3678-4B79-9E0F-5F16DA704C61}" destId="{070C5A91-10AD-4492-8460-643DD79D7680}" srcOrd="1" destOrd="0" presId="urn:microsoft.com/office/officeart/2005/8/layout/list1"/>
    <dgm:cxn modelId="{C44AA97C-DBD6-45DA-84A4-2112FC3EE838}" srcId="{F05BC795-9536-47B2-B9D0-19E89B4110FF}" destId="{BBCB41EB-416B-44D3-A50D-82CDD319D059}" srcOrd="2" destOrd="0" parTransId="{D2740AC4-D9AA-4E46-8203-9CF431A47312}" sibTransId="{8AF62A49-F726-447E-9C69-FAACDA877B6E}"/>
    <dgm:cxn modelId="{BB03D189-9155-425D-98C7-366B9E40C0DD}" type="presOf" srcId="{A162E961-F001-4121-9E65-7B5DB28FFBA6}" destId="{237499B7-AB80-457A-85A7-83F6B9C78BD5}" srcOrd="0" destOrd="0" presId="urn:microsoft.com/office/officeart/2005/8/layout/list1"/>
    <dgm:cxn modelId="{812AA98B-FA94-42F9-B450-636CDE562769}" type="presOf" srcId="{BB5DD869-FA0C-4016-ABC8-CDBBC464D35C}" destId="{0957CA03-C63F-43E0-9F15-9D52845EB1EB}" srcOrd="0" destOrd="0" presId="urn:microsoft.com/office/officeart/2005/8/layout/list1"/>
    <dgm:cxn modelId="{D150568D-90D3-4BCD-A40F-DEB133524E48}" srcId="{F05BC795-9536-47B2-B9D0-19E89B4110FF}" destId="{694EF6F3-A3D2-4F71-8BCA-76A5A20402EE}" srcOrd="3" destOrd="0" parTransId="{27B9D30D-756D-44C7-AE9D-58C11060AE6B}" sibTransId="{7529FAD5-0AFC-4C6C-8620-9B0B02FE875B}"/>
    <dgm:cxn modelId="{8A80BF9A-D342-4A13-AD05-14DC038A1721}" type="presOf" srcId="{694EF6F3-A3D2-4F71-8BCA-76A5A20402EE}" destId="{300F9B45-4C0C-4D5D-ABDB-783D5CE1C201}" srcOrd="0" destOrd="3" presId="urn:microsoft.com/office/officeart/2005/8/layout/list1"/>
    <dgm:cxn modelId="{450AC1AD-C4DC-4AA5-8F6F-406DA3DC69F9}" srcId="{F05BC795-9536-47B2-B9D0-19E89B4110FF}" destId="{15543681-6FEF-4AA4-A7CC-71C4181C867A}" srcOrd="0" destOrd="0" parTransId="{99A74CD8-E8A7-4D2A-87AA-1D2811A6A1F6}" sibTransId="{8DC463B1-B12D-400D-AA9D-9B4307969848}"/>
    <dgm:cxn modelId="{B680E4B5-7D1B-4A46-B287-F3A58BB8F2DF}" type="presOf" srcId="{F05BC795-9536-47B2-B9D0-19E89B4110FF}" destId="{C6EB8E28-6C35-4E79-807F-FDE166A8D07F}" srcOrd="0" destOrd="0" presId="urn:microsoft.com/office/officeart/2005/8/layout/list1"/>
    <dgm:cxn modelId="{B0F39EBC-5E33-454A-BFD3-4ABA4F7B746C}" srcId="{F05BC795-9536-47B2-B9D0-19E89B4110FF}" destId="{2616CEB7-4CB1-4FF0-A849-B84A580DB7C9}" srcOrd="6" destOrd="0" parTransId="{A7D760B9-2783-47C0-92B5-906128D040F4}" sibTransId="{50FB1EBC-ECCE-4955-99B2-CD89E510F49E}"/>
    <dgm:cxn modelId="{198260E0-A290-4E1B-8B44-3C616850BA72}" srcId="{A162E961-F001-4121-9E65-7B5DB28FFBA6}" destId="{3975B918-3678-4B79-9E0F-5F16DA704C61}" srcOrd="1" destOrd="0" parTransId="{2AC384DB-F9A0-4179-AF19-501F6665EEA0}" sibTransId="{B4E69B2E-0A57-4DEA-82D9-530A934D5207}"/>
    <dgm:cxn modelId="{31E663F2-14C1-4382-AA28-A1463282D241}" type="presOf" srcId="{B4B902AF-C162-4CBA-A40A-4AA424F50B87}" destId="{BFC314A8-796E-4AD5-9C34-296C2885D335}" srcOrd="0" destOrd="0" presId="urn:microsoft.com/office/officeart/2005/8/layout/list1"/>
    <dgm:cxn modelId="{5036FFEA-C544-48DF-B87E-73B3C1049318}" type="presParOf" srcId="{237499B7-AB80-457A-85A7-83F6B9C78BD5}" destId="{73F8E41D-8FB0-43A5-B652-A82BF5EABF56}" srcOrd="0" destOrd="0" presId="urn:microsoft.com/office/officeart/2005/8/layout/list1"/>
    <dgm:cxn modelId="{327DD608-9DB6-476F-B7BB-CFE24E9EF4CB}" type="presParOf" srcId="{73F8E41D-8FB0-43A5-B652-A82BF5EABF56}" destId="{0957CA03-C63F-43E0-9F15-9D52845EB1EB}" srcOrd="0" destOrd="0" presId="urn:microsoft.com/office/officeart/2005/8/layout/list1"/>
    <dgm:cxn modelId="{F4979AA9-6B5C-4ABF-B9EA-CB1FA45B0C70}" type="presParOf" srcId="{73F8E41D-8FB0-43A5-B652-A82BF5EABF56}" destId="{EBF24307-2BFE-4E19-A3CC-A0AD484C9C76}" srcOrd="1" destOrd="0" presId="urn:microsoft.com/office/officeart/2005/8/layout/list1"/>
    <dgm:cxn modelId="{10D7B0E3-A344-45AF-8A27-5C8C51757410}" type="presParOf" srcId="{237499B7-AB80-457A-85A7-83F6B9C78BD5}" destId="{B8389355-7B19-4669-B7B6-9EC5B99B23C2}" srcOrd="1" destOrd="0" presId="urn:microsoft.com/office/officeart/2005/8/layout/list1"/>
    <dgm:cxn modelId="{BA9C00E4-23DA-4E48-8E52-9728B18218B8}" type="presParOf" srcId="{237499B7-AB80-457A-85A7-83F6B9C78BD5}" destId="{E51B489F-7D5F-4D7F-9BB1-1EB679B2F750}" srcOrd="2" destOrd="0" presId="urn:microsoft.com/office/officeart/2005/8/layout/list1"/>
    <dgm:cxn modelId="{9A028946-A281-4B5E-8667-9CC4504A64D1}" type="presParOf" srcId="{237499B7-AB80-457A-85A7-83F6B9C78BD5}" destId="{61E42416-4A5D-4E75-8D56-B7951A5FA171}" srcOrd="3" destOrd="0" presId="urn:microsoft.com/office/officeart/2005/8/layout/list1"/>
    <dgm:cxn modelId="{53655B4E-F31A-482F-9B38-69D5448A4E6C}" type="presParOf" srcId="{237499B7-AB80-457A-85A7-83F6B9C78BD5}" destId="{2EDA29B8-5C10-4C70-AD96-41D6297F2371}" srcOrd="4" destOrd="0" presId="urn:microsoft.com/office/officeart/2005/8/layout/list1"/>
    <dgm:cxn modelId="{6F876BAE-D89D-4AFB-8354-6642DBF9B158}" type="presParOf" srcId="{2EDA29B8-5C10-4C70-AD96-41D6297F2371}" destId="{C83FE783-2542-4795-8458-704BB285EEA5}" srcOrd="0" destOrd="0" presId="urn:microsoft.com/office/officeart/2005/8/layout/list1"/>
    <dgm:cxn modelId="{8F61D0DA-72A6-44C1-9D89-5E88D2E0EEB9}" type="presParOf" srcId="{2EDA29B8-5C10-4C70-AD96-41D6297F2371}" destId="{070C5A91-10AD-4492-8460-643DD79D7680}" srcOrd="1" destOrd="0" presId="urn:microsoft.com/office/officeart/2005/8/layout/list1"/>
    <dgm:cxn modelId="{7916F7F9-6663-4784-B64E-889BFAFB41AF}" type="presParOf" srcId="{237499B7-AB80-457A-85A7-83F6B9C78BD5}" destId="{9FA0C1A2-32D6-4C85-BE39-1CE4CFF5DC0E}" srcOrd="5" destOrd="0" presId="urn:microsoft.com/office/officeart/2005/8/layout/list1"/>
    <dgm:cxn modelId="{E0E3AF53-79E5-4C72-8477-FBE51EB45FA8}" type="presParOf" srcId="{237499B7-AB80-457A-85A7-83F6B9C78BD5}" destId="{BFC314A8-796E-4AD5-9C34-296C2885D335}" srcOrd="6" destOrd="0" presId="urn:microsoft.com/office/officeart/2005/8/layout/list1"/>
    <dgm:cxn modelId="{1A3FD4A8-8B19-40EE-A8E7-3C0968251622}" type="presParOf" srcId="{237499B7-AB80-457A-85A7-83F6B9C78BD5}" destId="{97499F7C-C657-400A-99C7-F1154DB6CED4}" srcOrd="7" destOrd="0" presId="urn:microsoft.com/office/officeart/2005/8/layout/list1"/>
    <dgm:cxn modelId="{AFCEE872-7EAA-4AED-98AD-6B887E196DF4}" type="presParOf" srcId="{237499B7-AB80-457A-85A7-83F6B9C78BD5}" destId="{CFDBA563-69B0-4076-8EEA-E60FD8F4F85E}" srcOrd="8" destOrd="0" presId="urn:microsoft.com/office/officeart/2005/8/layout/list1"/>
    <dgm:cxn modelId="{D5C026AA-0B0A-4B69-80B5-22C85A7CA10B}" type="presParOf" srcId="{CFDBA563-69B0-4076-8EEA-E60FD8F4F85E}" destId="{C6EB8E28-6C35-4E79-807F-FDE166A8D07F}" srcOrd="0" destOrd="0" presId="urn:microsoft.com/office/officeart/2005/8/layout/list1"/>
    <dgm:cxn modelId="{ADE962F4-74F3-44DA-BFA2-6356325716E2}" type="presParOf" srcId="{CFDBA563-69B0-4076-8EEA-E60FD8F4F85E}" destId="{54D85F42-BD16-48C2-828E-7951C3D89FE4}" srcOrd="1" destOrd="0" presId="urn:microsoft.com/office/officeart/2005/8/layout/list1"/>
    <dgm:cxn modelId="{5F5FF015-C461-4D9C-A22A-DEFD0ECE267F}" type="presParOf" srcId="{237499B7-AB80-457A-85A7-83F6B9C78BD5}" destId="{FF7BE867-8E6E-44DB-8676-6CAE869A62A8}" srcOrd="9" destOrd="0" presId="urn:microsoft.com/office/officeart/2005/8/layout/list1"/>
    <dgm:cxn modelId="{C4934F18-C67A-4321-87E4-170B79CAA6A8}" type="presParOf" srcId="{237499B7-AB80-457A-85A7-83F6B9C78BD5}" destId="{300F9B45-4C0C-4D5D-ABDB-783D5CE1C201}"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58DC869-9A54-482B-B293-B42ECF636603}" type="doc">
      <dgm:prSet loTypeId="urn:microsoft.com/office/officeart/2008/layout/LinedList" loCatId="list" qsTypeId="urn:microsoft.com/office/officeart/2005/8/quickstyle/simple4" qsCatId="simple" csTypeId="urn:microsoft.com/office/officeart/2005/8/colors/colorful2" csCatId="colorful" phldr="1"/>
      <dgm:spPr/>
      <dgm:t>
        <a:bodyPr/>
        <a:lstStyle/>
        <a:p>
          <a:endParaRPr lang="en-US"/>
        </a:p>
      </dgm:t>
    </dgm:pt>
    <dgm:pt modelId="{1FCCD924-A6BB-490A-8033-2BCE41661EF5}">
      <dgm:prSet/>
      <dgm:spPr/>
      <dgm:t>
        <a:bodyPr/>
        <a:lstStyle/>
        <a:p>
          <a:r>
            <a:rPr lang="en-US">
              <a:latin typeface="Calibri" panose="020F0502020204030204" pitchFamily="34" charset="0"/>
              <a:cs typeface="Calibri" panose="020F0502020204030204" pitchFamily="34" charset="0"/>
            </a:rPr>
            <a:t>The tool DOESN’T make decisions about housing project referrals </a:t>
          </a:r>
        </a:p>
      </dgm:t>
    </dgm:pt>
    <dgm:pt modelId="{E00B67D2-3945-40F3-A933-18F1AE2C17A1}" type="parTrans" cxnId="{11E47856-CAE0-4065-864D-037EEA443E76}">
      <dgm:prSet/>
      <dgm:spPr/>
      <dgm:t>
        <a:bodyPr/>
        <a:lstStyle/>
        <a:p>
          <a:endParaRPr lang="en-US"/>
        </a:p>
      </dgm:t>
    </dgm:pt>
    <dgm:pt modelId="{66DC5D25-0F78-4587-A6A9-9AB1C93FBB85}" type="sibTrans" cxnId="{11E47856-CAE0-4065-864D-037EEA443E76}">
      <dgm:prSet/>
      <dgm:spPr/>
      <dgm:t>
        <a:bodyPr/>
        <a:lstStyle/>
        <a:p>
          <a:endParaRPr lang="en-US"/>
        </a:p>
      </dgm:t>
    </dgm:pt>
    <dgm:pt modelId="{E0E24B8B-61F2-4DA2-BCD3-6AA9E1743222}">
      <dgm:prSet/>
      <dgm:spPr/>
      <dgm:t>
        <a:bodyPr/>
        <a:lstStyle/>
        <a:p>
          <a:r>
            <a:rPr lang="en-US">
              <a:latin typeface="Calibri" panose="020F0502020204030204" pitchFamily="34" charset="0"/>
              <a:cs typeface="Calibri" panose="020F0502020204030204" pitchFamily="34" charset="0"/>
            </a:rPr>
            <a:t>It DOESN’T provide a diagnosis</a:t>
          </a:r>
        </a:p>
      </dgm:t>
    </dgm:pt>
    <dgm:pt modelId="{88D32AC2-B541-48AF-9238-524390E52CCA}" type="parTrans" cxnId="{72D978C3-7727-4BB3-AFBD-93ED47469E4C}">
      <dgm:prSet/>
      <dgm:spPr/>
      <dgm:t>
        <a:bodyPr/>
        <a:lstStyle/>
        <a:p>
          <a:endParaRPr lang="en-US"/>
        </a:p>
      </dgm:t>
    </dgm:pt>
    <dgm:pt modelId="{91F894F6-0E5F-40D6-AB9D-84A59A331058}" type="sibTrans" cxnId="{72D978C3-7727-4BB3-AFBD-93ED47469E4C}">
      <dgm:prSet/>
      <dgm:spPr/>
      <dgm:t>
        <a:bodyPr/>
        <a:lstStyle/>
        <a:p>
          <a:endParaRPr lang="en-US"/>
        </a:p>
      </dgm:t>
    </dgm:pt>
    <dgm:pt modelId="{F6A1ABC7-3813-439F-BEE6-1783A8A35C47}">
      <dgm:prSet/>
      <dgm:spPr/>
      <dgm:t>
        <a:bodyPr/>
        <a:lstStyle/>
        <a:p>
          <a:r>
            <a:rPr lang="en-US">
              <a:latin typeface="Calibri" panose="020F0502020204030204" pitchFamily="34" charset="0"/>
              <a:cs typeface="Calibri" panose="020F0502020204030204" pitchFamily="34" charset="0"/>
            </a:rPr>
            <a:t>It DOESN’T take the place of professional clinical assessment</a:t>
          </a:r>
        </a:p>
      </dgm:t>
    </dgm:pt>
    <dgm:pt modelId="{71E8062F-0E84-424F-9CD8-058168814FE7}" type="parTrans" cxnId="{898DD6ED-B2F8-49CD-B2F8-FD014116EDCC}">
      <dgm:prSet/>
      <dgm:spPr/>
      <dgm:t>
        <a:bodyPr/>
        <a:lstStyle/>
        <a:p>
          <a:endParaRPr lang="en-US"/>
        </a:p>
      </dgm:t>
    </dgm:pt>
    <dgm:pt modelId="{1C6ED86E-A58D-421C-96E7-648D32273EFC}" type="sibTrans" cxnId="{898DD6ED-B2F8-49CD-B2F8-FD014116EDCC}">
      <dgm:prSet/>
      <dgm:spPr/>
      <dgm:t>
        <a:bodyPr/>
        <a:lstStyle/>
        <a:p>
          <a:endParaRPr lang="en-US"/>
        </a:p>
      </dgm:t>
    </dgm:pt>
    <dgm:pt modelId="{DDA890BE-AC52-42BB-87A4-D0D28F9D94F1}" type="pres">
      <dgm:prSet presAssocID="{758DC869-9A54-482B-B293-B42ECF636603}" presName="vert0" presStyleCnt="0">
        <dgm:presLayoutVars>
          <dgm:dir/>
          <dgm:animOne val="branch"/>
          <dgm:animLvl val="lvl"/>
        </dgm:presLayoutVars>
      </dgm:prSet>
      <dgm:spPr/>
    </dgm:pt>
    <dgm:pt modelId="{9F25ACE4-03D3-46A9-9234-1D4C93EBCF9E}" type="pres">
      <dgm:prSet presAssocID="{1FCCD924-A6BB-490A-8033-2BCE41661EF5}" presName="thickLine" presStyleLbl="alignNode1" presStyleIdx="0" presStyleCnt="3"/>
      <dgm:spPr/>
    </dgm:pt>
    <dgm:pt modelId="{F479F0B3-1677-4AD6-9E84-E1834BE6034E}" type="pres">
      <dgm:prSet presAssocID="{1FCCD924-A6BB-490A-8033-2BCE41661EF5}" presName="horz1" presStyleCnt="0"/>
      <dgm:spPr/>
    </dgm:pt>
    <dgm:pt modelId="{97681648-B00F-42DE-A476-C3BE8A6C17F0}" type="pres">
      <dgm:prSet presAssocID="{1FCCD924-A6BB-490A-8033-2BCE41661EF5}" presName="tx1" presStyleLbl="revTx" presStyleIdx="0" presStyleCnt="3"/>
      <dgm:spPr/>
    </dgm:pt>
    <dgm:pt modelId="{4471379F-2F36-4186-AB5D-0B2EB63F07D2}" type="pres">
      <dgm:prSet presAssocID="{1FCCD924-A6BB-490A-8033-2BCE41661EF5}" presName="vert1" presStyleCnt="0"/>
      <dgm:spPr/>
    </dgm:pt>
    <dgm:pt modelId="{00FD907B-7878-4519-9D70-1572CDFDCC7B}" type="pres">
      <dgm:prSet presAssocID="{E0E24B8B-61F2-4DA2-BCD3-6AA9E1743222}" presName="thickLine" presStyleLbl="alignNode1" presStyleIdx="1" presStyleCnt="3"/>
      <dgm:spPr/>
    </dgm:pt>
    <dgm:pt modelId="{91DE0FF5-067F-427C-BAB1-8C5C6914BBED}" type="pres">
      <dgm:prSet presAssocID="{E0E24B8B-61F2-4DA2-BCD3-6AA9E1743222}" presName="horz1" presStyleCnt="0"/>
      <dgm:spPr/>
    </dgm:pt>
    <dgm:pt modelId="{F421C3ED-9D9D-4AF9-9540-CACA7DAD9B25}" type="pres">
      <dgm:prSet presAssocID="{E0E24B8B-61F2-4DA2-BCD3-6AA9E1743222}" presName="tx1" presStyleLbl="revTx" presStyleIdx="1" presStyleCnt="3"/>
      <dgm:spPr/>
    </dgm:pt>
    <dgm:pt modelId="{2E9F0085-411F-41C1-8113-3647A777C47B}" type="pres">
      <dgm:prSet presAssocID="{E0E24B8B-61F2-4DA2-BCD3-6AA9E1743222}" presName="vert1" presStyleCnt="0"/>
      <dgm:spPr/>
    </dgm:pt>
    <dgm:pt modelId="{E08346BC-3E97-4D7E-8E0F-16AB53EA9890}" type="pres">
      <dgm:prSet presAssocID="{F6A1ABC7-3813-439F-BEE6-1783A8A35C47}" presName="thickLine" presStyleLbl="alignNode1" presStyleIdx="2" presStyleCnt="3"/>
      <dgm:spPr/>
    </dgm:pt>
    <dgm:pt modelId="{1D5D2CD9-5B78-411A-B437-AA70E3D97EE3}" type="pres">
      <dgm:prSet presAssocID="{F6A1ABC7-3813-439F-BEE6-1783A8A35C47}" presName="horz1" presStyleCnt="0"/>
      <dgm:spPr/>
    </dgm:pt>
    <dgm:pt modelId="{B81B93AD-BE7C-4407-8B7F-D4840C79EAD7}" type="pres">
      <dgm:prSet presAssocID="{F6A1ABC7-3813-439F-BEE6-1783A8A35C47}" presName="tx1" presStyleLbl="revTx" presStyleIdx="2" presStyleCnt="3"/>
      <dgm:spPr/>
    </dgm:pt>
    <dgm:pt modelId="{2BEA4093-9E22-4194-920C-673782D0B59A}" type="pres">
      <dgm:prSet presAssocID="{F6A1ABC7-3813-439F-BEE6-1783A8A35C47}" presName="vert1" presStyleCnt="0"/>
      <dgm:spPr/>
    </dgm:pt>
  </dgm:ptLst>
  <dgm:cxnLst>
    <dgm:cxn modelId="{30BA332E-5591-451A-81FA-E9C9A0C67654}" type="presOf" srcId="{E0E24B8B-61F2-4DA2-BCD3-6AA9E1743222}" destId="{F421C3ED-9D9D-4AF9-9540-CACA7DAD9B25}" srcOrd="0" destOrd="0" presId="urn:microsoft.com/office/officeart/2008/layout/LinedList"/>
    <dgm:cxn modelId="{C0CC515E-3256-4B2E-895B-CD426208AC63}" type="presOf" srcId="{758DC869-9A54-482B-B293-B42ECF636603}" destId="{DDA890BE-AC52-42BB-87A4-D0D28F9D94F1}" srcOrd="0" destOrd="0" presId="urn:microsoft.com/office/officeart/2008/layout/LinedList"/>
    <dgm:cxn modelId="{FBC32565-6CBA-4B35-94DE-927C0257F595}" type="presOf" srcId="{1FCCD924-A6BB-490A-8033-2BCE41661EF5}" destId="{97681648-B00F-42DE-A476-C3BE8A6C17F0}" srcOrd="0" destOrd="0" presId="urn:microsoft.com/office/officeart/2008/layout/LinedList"/>
    <dgm:cxn modelId="{11E47856-CAE0-4065-864D-037EEA443E76}" srcId="{758DC869-9A54-482B-B293-B42ECF636603}" destId="{1FCCD924-A6BB-490A-8033-2BCE41661EF5}" srcOrd="0" destOrd="0" parTransId="{E00B67D2-3945-40F3-A933-18F1AE2C17A1}" sibTransId="{66DC5D25-0F78-4587-A6A9-9AB1C93FBB85}"/>
    <dgm:cxn modelId="{CC64297E-BAC4-41D1-8D86-05AB370196BF}" type="presOf" srcId="{F6A1ABC7-3813-439F-BEE6-1783A8A35C47}" destId="{B81B93AD-BE7C-4407-8B7F-D4840C79EAD7}" srcOrd="0" destOrd="0" presId="urn:microsoft.com/office/officeart/2008/layout/LinedList"/>
    <dgm:cxn modelId="{72D978C3-7727-4BB3-AFBD-93ED47469E4C}" srcId="{758DC869-9A54-482B-B293-B42ECF636603}" destId="{E0E24B8B-61F2-4DA2-BCD3-6AA9E1743222}" srcOrd="1" destOrd="0" parTransId="{88D32AC2-B541-48AF-9238-524390E52CCA}" sibTransId="{91F894F6-0E5F-40D6-AB9D-84A59A331058}"/>
    <dgm:cxn modelId="{898DD6ED-B2F8-49CD-B2F8-FD014116EDCC}" srcId="{758DC869-9A54-482B-B293-B42ECF636603}" destId="{F6A1ABC7-3813-439F-BEE6-1783A8A35C47}" srcOrd="2" destOrd="0" parTransId="{71E8062F-0E84-424F-9CD8-058168814FE7}" sibTransId="{1C6ED86E-A58D-421C-96E7-648D32273EFC}"/>
    <dgm:cxn modelId="{3DE6A869-A883-4152-9F35-0A91D7B2FDBF}" type="presParOf" srcId="{DDA890BE-AC52-42BB-87A4-D0D28F9D94F1}" destId="{9F25ACE4-03D3-46A9-9234-1D4C93EBCF9E}" srcOrd="0" destOrd="0" presId="urn:microsoft.com/office/officeart/2008/layout/LinedList"/>
    <dgm:cxn modelId="{1021106F-8C78-4D68-9A08-C6CCCE54F97A}" type="presParOf" srcId="{DDA890BE-AC52-42BB-87A4-D0D28F9D94F1}" destId="{F479F0B3-1677-4AD6-9E84-E1834BE6034E}" srcOrd="1" destOrd="0" presId="urn:microsoft.com/office/officeart/2008/layout/LinedList"/>
    <dgm:cxn modelId="{04D02B4F-6980-4FB0-9B13-FAC004CBBE11}" type="presParOf" srcId="{F479F0B3-1677-4AD6-9E84-E1834BE6034E}" destId="{97681648-B00F-42DE-A476-C3BE8A6C17F0}" srcOrd="0" destOrd="0" presId="urn:microsoft.com/office/officeart/2008/layout/LinedList"/>
    <dgm:cxn modelId="{6A440FA8-89EA-4B89-95A7-54BAFB05BA34}" type="presParOf" srcId="{F479F0B3-1677-4AD6-9E84-E1834BE6034E}" destId="{4471379F-2F36-4186-AB5D-0B2EB63F07D2}" srcOrd="1" destOrd="0" presId="urn:microsoft.com/office/officeart/2008/layout/LinedList"/>
    <dgm:cxn modelId="{FABCD000-A3D5-49CC-8334-63DD38B85941}" type="presParOf" srcId="{DDA890BE-AC52-42BB-87A4-D0D28F9D94F1}" destId="{00FD907B-7878-4519-9D70-1572CDFDCC7B}" srcOrd="2" destOrd="0" presId="urn:microsoft.com/office/officeart/2008/layout/LinedList"/>
    <dgm:cxn modelId="{BADD1091-DF54-4AF1-AC1A-399D1E134000}" type="presParOf" srcId="{DDA890BE-AC52-42BB-87A4-D0D28F9D94F1}" destId="{91DE0FF5-067F-427C-BAB1-8C5C6914BBED}" srcOrd="3" destOrd="0" presId="urn:microsoft.com/office/officeart/2008/layout/LinedList"/>
    <dgm:cxn modelId="{3838F19D-CECC-4FC3-956E-C37F3269457F}" type="presParOf" srcId="{91DE0FF5-067F-427C-BAB1-8C5C6914BBED}" destId="{F421C3ED-9D9D-4AF9-9540-CACA7DAD9B25}" srcOrd="0" destOrd="0" presId="urn:microsoft.com/office/officeart/2008/layout/LinedList"/>
    <dgm:cxn modelId="{178249BC-7683-4E86-8CBA-111ACB74936E}" type="presParOf" srcId="{91DE0FF5-067F-427C-BAB1-8C5C6914BBED}" destId="{2E9F0085-411F-41C1-8113-3647A777C47B}" srcOrd="1" destOrd="0" presId="urn:microsoft.com/office/officeart/2008/layout/LinedList"/>
    <dgm:cxn modelId="{4BE8F2B7-34C6-4F42-BDAC-E86A3F671BBD}" type="presParOf" srcId="{DDA890BE-AC52-42BB-87A4-D0D28F9D94F1}" destId="{E08346BC-3E97-4D7E-8E0F-16AB53EA9890}" srcOrd="4" destOrd="0" presId="urn:microsoft.com/office/officeart/2008/layout/LinedList"/>
    <dgm:cxn modelId="{FB5DBC90-822C-4EC7-9A91-29F20B43657E}" type="presParOf" srcId="{DDA890BE-AC52-42BB-87A4-D0D28F9D94F1}" destId="{1D5D2CD9-5B78-411A-B437-AA70E3D97EE3}" srcOrd="5" destOrd="0" presId="urn:microsoft.com/office/officeart/2008/layout/LinedList"/>
    <dgm:cxn modelId="{012C5013-5B1F-496F-996C-544C00CCAC9A}" type="presParOf" srcId="{1D5D2CD9-5B78-411A-B437-AA70E3D97EE3}" destId="{B81B93AD-BE7C-4407-8B7F-D4840C79EAD7}" srcOrd="0" destOrd="0" presId="urn:microsoft.com/office/officeart/2008/layout/LinedList"/>
    <dgm:cxn modelId="{0E5E692A-1EFC-47C8-A55A-DC1848CBF95A}" type="presParOf" srcId="{1D5D2CD9-5B78-411A-B437-AA70E3D97EE3}" destId="{2BEA4093-9E22-4194-920C-673782D0B59A}"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83E2E7F-BC3A-4D38-8D63-07EFBE4FDC45}"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en-US"/>
        </a:p>
      </dgm:t>
    </dgm:pt>
    <dgm:pt modelId="{A4AAEE13-E290-4175-9E1D-942572E05E67}">
      <dgm:prSet/>
      <dgm:spPr/>
      <dgm:t>
        <a:bodyPr/>
        <a:lstStyle/>
        <a:p>
          <a:r>
            <a:rPr lang="en-US" dirty="0">
              <a:latin typeface="Calibri" panose="020F0502020204030204" pitchFamily="34" charset="0"/>
              <a:cs typeface="Calibri" panose="020F0502020204030204" pitchFamily="34" charset="0"/>
            </a:rPr>
            <a:t>The CNY-VI</a:t>
          </a:r>
        </a:p>
      </dgm:t>
    </dgm:pt>
    <dgm:pt modelId="{37E13BC7-5207-4042-AD25-7B418F5F5E09}" type="parTrans" cxnId="{0168E28F-92B6-4178-9166-E731AF796381}">
      <dgm:prSet/>
      <dgm:spPr/>
      <dgm:t>
        <a:bodyPr/>
        <a:lstStyle/>
        <a:p>
          <a:endParaRPr lang="en-US"/>
        </a:p>
      </dgm:t>
    </dgm:pt>
    <dgm:pt modelId="{EF98C559-1A4D-4DCF-87C2-31A447C87D89}" type="sibTrans" cxnId="{0168E28F-92B6-4178-9166-E731AF796381}">
      <dgm:prSet/>
      <dgm:spPr/>
      <dgm:t>
        <a:bodyPr/>
        <a:lstStyle/>
        <a:p>
          <a:endParaRPr lang="en-US"/>
        </a:p>
      </dgm:t>
    </dgm:pt>
    <dgm:pt modelId="{70BE428D-F7FB-4D7F-BC77-F17DAABA25D5}">
      <dgm:prSet/>
      <dgm:spPr/>
      <dgm:t>
        <a:bodyPr/>
        <a:lstStyle/>
        <a:p>
          <a:r>
            <a:rPr lang="en-US" dirty="0">
              <a:latin typeface="Calibri" panose="020F0502020204030204" pitchFamily="34" charset="0"/>
              <a:cs typeface="Calibri" panose="020F0502020204030204" pitchFamily="34" charset="0"/>
            </a:rPr>
            <a:t>Verifying History of Homelessness</a:t>
          </a:r>
        </a:p>
      </dgm:t>
    </dgm:pt>
    <dgm:pt modelId="{E0FCC94E-6723-44BB-8E9F-F43C3AC69765}" type="parTrans" cxnId="{34BE36E9-2B6A-4588-B229-7B008F553F48}">
      <dgm:prSet/>
      <dgm:spPr/>
      <dgm:t>
        <a:bodyPr/>
        <a:lstStyle/>
        <a:p>
          <a:endParaRPr lang="en-US"/>
        </a:p>
      </dgm:t>
    </dgm:pt>
    <dgm:pt modelId="{3B404071-E9C6-42F8-91E1-632E9393B71B}" type="sibTrans" cxnId="{34BE36E9-2B6A-4588-B229-7B008F553F48}">
      <dgm:prSet/>
      <dgm:spPr/>
      <dgm:t>
        <a:bodyPr/>
        <a:lstStyle/>
        <a:p>
          <a:endParaRPr lang="en-US"/>
        </a:p>
      </dgm:t>
    </dgm:pt>
    <dgm:pt modelId="{3AB91839-5C35-4B1C-B54D-14D1BAB631F4}">
      <dgm:prSet/>
      <dgm:spPr/>
      <dgm:t>
        <a:bodyPr/>
        <a:lstStyle/>
        <a:p>
          <a:r>
            <a:rPr lang="en-US" dirty="0">
              <a:latin typeface="Calibri" panose="020F0502020204030204" pitchFamily="34" charset="0"/>
              <a:cs typeface="Calibri" panose="020F0502020204030204" pitchFamily="34" charset="0"/>
            </a:rPr>
            <a:t>Client Preferences</a:t>
          </a:r>
        </a:p>
      </dgm:t>
    </dgm:pt>
    <dgm:pt modelId="{666F9E09-0E91-4676-BBCE-7A54982CD66D}" type="parTrans" cxnId="{F2348AB6-62A3-45F6-AB63-75564FA6B7BE}">
      <dgm:prSet/>
      <dgm:spPr/>
      <dgm:t>
        <a:bodyPr/>
        <a:lstStyle/>
        <a:p>
          <a:endParaRPr lang="en-US"/>
        </a:p>
      </dgm:t>
    </dgm:pt>
    <dgm:pt modelId="{2DFFE141-466F-4AF6-B965-AB2005DDC99B}" type="sibTrans" cxnId="{F2348AB6-62A3-45F6-AB63-75564FA6B7BE}">
      <dgm:prSet/>
      <dgm:spPr/>
      <dgm:t>
        <a:bodyPr/>
        <a:lstStyle/>
        <a:p>
          <a:endParaRPr lang="en-US"/>
        </a:p>
      </dgm:t>
    </dgm:pt>
    <dgm:pt modelId="{4037280C-ECFE-4756-9DF0-C75AE1BE88E9}" type="pres">
      <dgm:prSet presAssocID="{583E2E7F-BC3A-4D38-8D63-07EFBE4FDC45}" presName="linear" presStyleCnt="0">
        <dgm:presLayoutVars>
          <dgm:animLvl val="lvl"/>
          <dgm:resizeHandles val="exact"/>
        </dgm:presLayoutVars>
      </dgm:prSet>
      <dgm:spPr/>
    </dgm:pt>
    <dgm:pt modelId="{B3C06B17-D3BA-4CBF-B84A-5E17745231A2}" type="pres">
      <dgm:prSet presAssocID="{A4AAEE13-E290-4175-9E1D-942572E05E67}" presName="parentText" presStyleLbl="node1" presStyleIdx="0" presStyleCnt="3">
        <dgm:presLayoutVars>
          <dgm:chMax val="0"/>
          <dgm:bulletEnabled val="1"/>
        </dgm:presLayoutVars>
      </dgm:prSet>
      <dgm:spPr/>
    </dgm:pt>
    <dgm:pt modelId="{D403E0F4-79E8-4976-A682-EC9223C7753F}" type="pres">
      <dgm:prSet presAssocID="{EF98C559-1A4D-4DCF-87C2-31A447C87D89}" presName="spacer" presStyleCnt="0"/>
      <dgm:spPr/>
    </dgm:pt>
    <dgm:pt modelId="{A4B19334-6F75-467B-9EEB-A6DA44182E29}" type="pres">
      <dgm:prSet presAssocID="{70BE428D-F7FB-4D7F-BC77-F17DAABA25D5}" presName="parentText" presStyleLbl="node1" presStyleIdx="1" presStyleCnt="3">
        <dgm:presLayoutVars>
          <dgm:chMax val="0"/>
          <dgm:bulletEnabled val="1"/>
        </dgm:presLayoutVars>
      </dgm:prSet>
      <dgm:spPr/>
    </dgm:pt>
    <dgm:pt modelId="{FBA2F201-87B3-42F4-87CD-8E521AEA4145}" type="pres">
      <dgm:prSet presAssocID="{3B404071-E9C6-42F8-91E1-632E9393B71B}" presName="spacer" presStyleCnt="0"/>
      <dgm:spPr/>
    </dgm:pt>
    <dgm:pt modelId="{79AE5E69-2809-4DBD-A95F-B29BC29D018D}" type="pres">
      <dgm:prSet presAssocID="{3AB91839-5C35-4B1C-B54D-14D1BAB631F4}" presName="parentText" presStyleLbl="node1" presStyleIdx="2" presStyleCnt="3">
        <dgm:presLayoutVars>
          <dgm:chMax val="0"/>
          <dgm:bulletEnabled val="1"/>
        </dgm:presLayoutVars>
      </dgm:prSet>
      <dgm:spPr/>
    </dgm:pt>
  </dgm:ptLst>
  <dgm:cxnLst>
    <dgm:cxn modelId="{BAD74265-BEC7-4877-91B4-234825683B44}" type="presOf" srcId="{70BE428D-F7FB-4D7F-BC77-F17DAABA25D5}" destId="{A4B19334-6F75-467B-9EEB-A6DA44182E29}" srcOrd="0" destOrd="0" presId="urn:microsoft.com/office/officeart/2005/8/layout/vList2"/>
    <dgm:cxn modelId="{4C81E565-172C-44DC-B217-B41620FDDF41}" type="presOf" srcId="{583E2E7F-BC3A-4D38-8D63-07EFBE4FDC45}" destId="{4037280C-ECFE-4756-9DF0-C75AE1BE88E9}" srcOrd="0" destOrd="0" presId="urn:microsoft.com/office/officeart/2005/8/layout/vList2"/>
    <dgm:cxn modelId="{F67EF478-0E91-4C4F-881A-7D80BCD8A9C0}" type="presOf" srcId="{A4AAEE13-E290-4175-9E1D-942572E05E67}" destId="{B3C06B17-D3BA-4CBF-B84A-5E17745231A2}" srcOrd="0" destOrd="0" presId="urn:microsoft.com/office/officeart/2005/8/layout/vList2"/>
    <dgm:cxn modelId="{0168E28F-92B6-4178-9166-E731AF796381}" srcId="{583E2E7F-BC3A-4D38-8D63-07EFBE4FDC45}" destId="{A4AAEE13-E290-4175-9E1D-942572E05E67}" srcOrd="0" destOrd="0" parTransId="{37E13BC7-5207-4042-AD25-7B418F5F5E09}" sibTransId="{EF98C559-1A4D-4DCF-87C2-31A447C87D89}"/>
    <dgm:cxn modelId="{6FA3EE95-FDC4-4FE8-BE0F-6FE46AC83431}" type="presOf" srcId="{3AB91839-5C35-4B1C-B54D-14D1BAB631F4}" destId="{79AE5E69-2809-4DBD-A95F-B29BC29D018D}" srcOrd="0" destOrd="0" presId="urn:microsoft.com/office/officeart/2005/8/layout/vList2"/>
    <dgm:cxn modelId="{F2348AB6-62A3-45F6-AB63-75564FA6B7BE}" srcId="{583E2E7F-BC3A-4D38-8D63-07EFBE4FDC45}" destId="{3AB91839-5C35-4B1C-B54D-14D1BAB631F4}" srcOrd="2" destOrd="0" parTransId="{666F9E09-0E91-4676-BBCE-7A54982CD66D}" sibTransId="{2DFFE141-466F-4AF6-B965-AB2005DDC99B}"/>
    <dgm:cxn modelId="{34BE36E9-2B6A-4588-B229-7B008F553F48}" srcId="{583E2E7F-BC3A-4D38-8D63-07EFBE4FDC45}" destId="{70BE428D-F7FB-4D7F-BC77-F17DAABA25D5}" srcOrd="1" destOrd="0" parTransId="{E0FCC94E-6723-44BB-8E9F-F43C3AC69765}" sibTransId="{3B404071-E9C6-42F8-91E1-632E9393B71B}"/>
    <dgm:cxn modelId="{0DF6DAC3-D930-4495-9314-BE3205B331D2}" type="presParOf" srcId="{4037280C-ECFE-4756-9DF0-C75AE1BE88E9}" destId="{B3C06B17-D3BA-4CBF-B84A-5E17745231A2}" srcOrd="0" destOrd="0" presId="urn:microsoft.com/office/officeart/2005/8/layout/vList2"/>
    <dgm:cxn modelId="{4C08BEA8-E8A0-49A3-8946-46810323E499}" type="presParOf" srcId="{4037280C-ECFE-4756-9DF0-C75AE1BE88E9}" destId="{D403E0F4-79E8-4976-A682-EC9223C7753F}" srcOrd="1" destOrd="0" presId="urn:microsoft.com/office/officeart/2005/8/layout/vList2"/>
    <dgm:cxn modelId="{6BA7915A-894E-421A-ACB1-987A3A10A8AE}" type="presParOf" srcId="{4037280C-ECFE-4756-9DF0-C75AE1BE88E9}" destId="{A4B19334-6F75-467B-9EEB-A6DA44182E29}" srcOrd="2" destOrd="0" presId="urn:microsoft.com/office/officeart/2005/8/layout/vList2"/>
    <dgm:cxn modelId="{B844A355-1108-471E-B441-358FF9CED9AA}" type="presParOf" srcId="{4037280C-ECFE-4756-9DF0-C75AE1BE88E9}" destId="{FBA2F201-87B3-42F4-87CD-8E521AEA4145}" srcOrd="3" destOrd="0" presId="urn:microsoft.com/office/officeart/2005/8/layout/vList2"/>
    <dgm:cxn modelId="{CEC9D3C1-E325-4787-BCA3-66128891A552}" type="presParOf" srcId="{4037280C-ECFE-4756-9DF0-C75AE1BE88E9}" destId="{79AE5E69-2809-4DBD-A95F-B29BC29D018D}"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BA97686-DDB0-445A-A3D7-EA191C169B70}" type="doc">
      <dgm:prSet loTypeId="urn:microsoft.com/office/officeart/2008/layout/LinedList" loCatId="list" qsTypeId="urn:microsoft.com/office/officeart/2005/8/quickstyle/simple4" qsCatId="simple" csTypeId="urn:microsoft.com/office/officeart/2005/8/colors/colorful1" csCatId="colorful" phldr="1"/>
      <dgm:spPr/>
      <dgm:t>
        <a:bodyPr/>
        <a:lstStyle/>
        <a:p>
          <a:endParaRPr lang="en-US"/>
        </a:p>
      </dgm:t>
    </dgm:pt>
    <dgm:pt modelId="{054FA47D-31F4-4A24-89F1-DF355437B899}">
      <dgm:prSet/>
      <dgm:spPr/>
      <dgm:t>
        <a:bodyPr/>
        <a:lstStyle/>
        <a:p>
          <a:r>
            <a:rPr lang="en-US">
              <a:latin typeface="Calibri" panose="020F0502020204030204" pitchFamily="34" charset="0"/>
              <a:cs typeface="Calibri" panose="020F0502020204030204" pitchFamily="34" charset="0"/>
            </a:rPr>
            <a:t>Helps prioritize who gets served in housing services next</a:t>
          </a:r>
        </a:p>
      </dgm:t>
    </dgm:pt>
    <dgm:pt modelId="{94EECF8F-21B8-4030-92BC-F73E6EEB3BC1}" type="parTrans" cxnId="{B8F871E7-B7AF-46DC-9604-6E72E643EB60}">
      <dgm:prSet/>
      <dgm:spPr/>
      <dgm:t>
        <a:bodyPr/>
        <a:lstStyle/>
        <a:p>
          <a:endParaRPr lang="en-US"/>
        </a:p>
      </dgm:t>
    </dgm:pt>
    <dgm:pt modelId="{4E0EA9D1-AF11-4551-A492-A78CA2A606AA}" type="sibTrans" cxnId="{B8F871E7-B7AF-46DC-9604-6E72E643EB60}">
      <dgm:prSet/>
      <dgm:spPr/>
      <dgm:t>
        <a:bodyPr/>
        <a:lstStyle/>
        <a:p>
          <a:endParaRPr lang="en-US"/>
        </a:p>
      </dgm:t>
    </dgm:pt>
    <dgm:pt modelId="{2E974E53-A352-404A-BFC1-59CF69C7FEB1}">
      <dgm:prSet/>
      <dgm:spPr/>
      <dgm:t>
        <a:bodyPr/>
        <a:lstStyle/>
        <a:p>
          <a:r>
            <a:rPr lang="en-US">
              <a:latin typeface="Calibri" panose="020F0502020204030204" pitchFamily="34" charset="0"/>
              <a:cs typeface="Calibri" panose="020F0502020204030204" pitchFamily="34" charset="0"/>
            </a:rPr>
            <a:t>Prompt conversations around barriers to housing</a:t>
          </a:r>
        </a:p>
      </dgm:t>
    </dgm:pt>
    <dgm:pt modelId="{27089B3F-422B-4203-A59C-E91F9F57B2EC}" type="parTrans" cxnId="{B30786E8-2F0A-438D-B8CB-D67004B52FB0}">
      <dgm:prSet/>
      <dgm:spPr/>
      <dgm:t>
        <a:bodyPr/>
        <a:lstStyle/>
        <a:p>
          <a:endParaRPr lang="en-US"/>
        </a:p>
      </dgm:t>
    </dgm:pt>
    <dgm:pt modelId="{FCEDE6BE-DF31-4808-B865-575B0BDCE6FC}" type="sibTrans" cxnId="{B30786E8-2F0A-438D-B8CB-D67004B52FB0}">
      <dgm:prSet/>
      <dgm:spPr/>
      <dgm:t>
        <a:bodyPr/>
        <a:lstStyle/>
        <a:p>
          <a:endParaRPr lang="en-US"/>
        </a:p>
      </dgm:t>
    </dgm:pt>
    <dgm:pt modelId="{C36AE5A5-765C-48AA-BA9E-429D6277665F}" type="pres">
      <dgm:prSet presAssocID="{5BA97686-DDB0-445A-A3D7-EA191C169B70}" presName="vert0" presStyleCnt="0">
        <dgm:presLayoutVars>
          <dgm:dir/>
          <dgm:animOne val="branch"/>
          <dgm:animLvl val="lvl"/>
        </dgm:presLayoutVars>
      </dgm:prSet>
      <dgm:spPr/>
    </dgm:pt>
    <dgm:pt modelId="{C0DA2147-6F3C-4918-AE22-09D3F983D047}" type="pres">
      <dgm:prSet presAssocID="{054FA47D-31F4-4A24-89F1-DF355437B899}" presName="thickLine" presStyleLbl="alignNode1" presStyleIdx="0" presStyleCnt="2"/>
      <dgm:spPr/>
    </dgm:pt>
    <dgm:pt modelId="{CD88FB48-7285-41B1-990E-FFA4F2D2B057}" type="pres">
      <dgm:prSet presAssocID="{054FA47D-31F4-4A24-89F1-DF355437B899}" presName="horz1" presStyleCnt="0"/>
      <dgm:spPr/>
    </dgm:pt>
    <dgm:pt modelId="{FDBA2B81-8C4C-46B4-A830-BC564E0FED53}" type="pres">
      <dgm:prSet presAssocID="{054FA47D-31F4-4A24-89F1-DF355437B899}" presName="tx1" presStyleLbl="revTx" presStyleIdx="0" presStyleCnt="2"/>
      <dgm:spPr/>
    </dgm:pt>
    <dgm:pt modelId="{DA740A86-A7B9-4AEB-A707-84FFBF7905B5}" type="pres">
      <dgm:prSet presAssocID="{054FA47D-31F4-4A24-89F1-DF355437B899}" presName="vert1" presStyleCnt="0"/>
      <dgm:spPr/>
    </dgm:pt>
    <dgm:pt modelId="{8592660E-AFDA-41E6-9495-330FAB8AE65E}" type="pres">
      <dgm:prSet presAssocID="{2E974E53-A352-404A-BFC1-59CF69C7FEB1}" presName="thickLine" presStyleLbl="alignNode1" presStyleIdx="1" presStyleCnt="2"/>
      <dgm:spPr/>
    </dgm:pt>
    <dgm:pt modelId="{DC9553DE-255D-490A-BB03-A9AAD96CD34B}" type="pres">
      <dgm:prSet presAssocID="{2E974E53-A352-404A-BFC1-59CF69C7FEB1}" presName="horz1" presStyleCnt="0"/>
      <dgm:spPr/>
    </dgm:pt>
    <dgm:pt modelId="{64D13356-B70A-4329-9825-0D8B95B63B64}" type="pres">
      <dgm:prSet presAssocID="{2E974E53-A352-404A-BFC1-59CF69C7FEB1}" presName="tx1" presStyleLbl="revTx" presStyleIdx="1" presStyleCnt="2"/>
      <dgm:spPr/>
    </dgm:pt>
    <dgm:pt modelId="{010DE80D-F881-4194-844F-E4DC31DE5030}" type="pres">
      <dgm:prSet presAssocID="{2E974E53-A352-404A-BFC1-59CF69C7FEB1}" presName="vert1" presStyleCnt="0"/>
      <dgm:spPr/>
    </dgm:pt>
  </dgm:ptLst>
  <dgm:cxnLst>
    <dgm:cxn modelId="{205A6153-A2AC-44E9-87EF-93AA7607CFBC}" type="presOf" srcId="{5BA97686-DDB0-445A-A3D7-EA191C169B70}" destId="{C36AE5A5-765C-48AA-BA9E-429D6277665F}" srcOrd="0" destOrd="0" presId="urn:microsoft.com/office/officeart/2008/layout/LinedList"/>
    <dgm:cxn modelId="{B8F871E7-B7AF-46DC-9604-6E72E643EB60}" srcId="{5BA97686-DDB0-445A-A3D7-EA191C169B70}" destId="{054FA47D-31F4-4A24-89F1-DF355437B899}" srcOrd="0" destOrd="0" parTransId="{94EECF8F-21B8-4030-92BC-F73E6EEB3BC1}" sibTransId="{4E0EA9D1-AF11-4551-A492-A78CA2A606AA}"/>
    <dgm:cxn modelId="{B30786E8-2F0A-438D-B8CB-D67004B52FB0}" srcId="{5BA97686-DDB0-445A-A3D7-EA191C169B70}" destId="{2E974E53-A352-404A-BFC1-59CF69C7FEB1}" srcOrd="1" destOrd="0" parTransId="{27089B3F-422B-4203-A59C-E91F9F57B2EC}" sibTransId="{FCEDE6BE-DF31-4808-B865-575B0BDCE6FC}"/>
    <dgm:cxn modelId="{E8F5A7F1-CCD1-4913-AAD1-A4C64D31C0B0}" type="presOf" srcId="{054FA47D-31F4-4A24-89F1-DF355437B899}" destId="{FDBA2B81-8C4C-46B4-A830-BC564E0FED53}" srcOrd="0" destOrd="0" presId="urn:microsoft.com/office/officeart/2008/layout/LinedList"/>
    <dgm:cxn modelId="{D7AE7EFA-A5A5-4321-891D-820B5C890EEB}" type="presOf" srcId="{2E974E53-A352-404A-BFC1-59CF69C7FEB1}" destId="{64D13356-B70A-4329-9825-0D8B95B63B64}" srcOrd="0" destOrd="0" presId="urn:microsoft.com/office/officeart/2008/layout/LinedList"/>
    <dgm:cxn modelId="{18EBF34F-6566-47E9-82A3-F8156B848326}" type="presParOf" srcId="{C36AE5A5-765C-48AA-BA9E-429D6277665F}" destId="{C0DA2147-6F3C-4918-AE22-09D3F983D047}" srcOrd="0" destOrd="0" presId="urn:microsoft.com/office/officeart/2008/layout/LinedList"/>
    <dgm:cxn modelId="{4AF65F04-0104-4FB7-AA41-C74D84A33F78}" type="presParOf" srcId="{C36AE5A5-765C-48AA-BA9E-429D6277665F}" destId="{CD88FB48-7285-41B1-990E-FFA4F2D2B057}" srcOrd="1" destOrd="0" presId="urn:microsoft.com/office/officeart/2008/layout/LinedList"/>
    <dgm:cxn modelId="{07E31A63-A791-4FCB-8C79-753B49ABA8FE}" type="presParOf" srcId="{CD88FB48-7285-41B1-990E-FFA4F2D2B057}" destId="{FDBA2B81-8C4C-46B4-A830-BC564E0FED53}" srcOrd="0" destOrd="0" presId="urn:microsoft.com/office/officeart/2008/layout/LinedList"/>
    <dgm:cxn modelId="{2FE76CE3-E061-428D-A7DD-42B28EAE6C11}" type="presParOf" srcId="{CD88FB48-7285-41B1-990E-FFA4F2D2B057}" destId="{DA740A86-A7B9-4AEB-A707-84FFBF7905B5}" srcOrd="1" destOrd="0" presId="urn:microsoft.com/office/officeart/2008/layout/LinedList"/>
    <dgm:cxn modelId="{7074508F-B0D4-46AE-97B8-7D4901BF9947}" type="presParOf" srcId="{C36AE5A5-765C-48AA-BA9E-429D6277665F}" destId="{8592660E-AFDA-41E6-9495-330FAB8AE65E}" srcOrd="2" destOrd="0" presId="urn:microsoft.com/office/officeart/2008/layout/LinedList"/>
    <dgm:cxn modelId="{6FE331A1-5DD7-4B32-816E-E0EE490BD6D9}" type="presParOf" srcId="{C36AE5A5-765C-48AA-BA9E-429D6277665F}" destId="{DC9553DE-255D-490A-BB03-A9AAD96CD34B}" srcOrd="3" destOrd="0" presId="urn:microsoft.com/office/officeart/2008/layout/LinedList"/>
    <dgm:cxn modelId="{22C643FF-A433-40BE-B105-B72EB67419E0}" type="presParOf" srcId="{DC9553DE-255D-490A-BB03-A9AAD96CD34B}" destId="{64D13356-B70A-4329-9825-0D8B95B63B64}" srcOrd="0" destOrd="0" presId="urn:microsoft.com/office/officeart/2008/layout/LinedList"/>
    <dgm:cxn modelId="{234697E6-39E4-490D-9873-43C4F80A6A2C}" type="presParOf" srcId="{DC9553DE-255D-490A-BB03-A9AAD96CD34B}" destId="{010DE80D-F881-4194-844F-E4DC31DE5030}"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4B8564C-4C31-4E71-AA12-04930672D386}" type="doc">
      <dgm:prSet loTypeId="urn:microsoft.com/office/officeart/2005/8/layout/list1" loCatId="list" qsTypeId="urn:microsoft.com/office/officeart/2005/8/quickstyle/simple1" qsCatId="simple" csTypeId="urn:microsoft.com/office/officeart/2005/8/colors/accent2_2" csCatId="accent2"/>
      <dgm:spPr/>
      <dgm:t>
        <a:bodyPr/>
        <a:lstStyle/>
        <a:p>
          <a:endParaRPr lang="en-US"/>
        </a:p>
      </dgm:t>
    </dgm:pt>
    <dgm:pt modelId="{98C20DCC-C65B-4A6A-AB77-87087A3F9DBD}">
      <dgm:prSet/>
      <dgm:spPr/>
      <dgm:t>
        <a:bodyPr/>
        <a:lstStyle/>
        <a:p>
          <a:r>
            <a:rPr lang="en-US"/>
            <a:t>Disability Documentation</a:t>
          </a:r>
        </a:p>
      </dgm:t>
    </dgm:pt>
    <dgm:pt modelId="{406ED70C-CF32-463B-A671-4E43A0AEF52F}" type="parTrans" cxnId="{AE8A7AB3-2C82-4764-860E-ADE3777182F1}">
      <dgm:prSet/>
      <dgm:spPr/>
      <dgm:t>
        <a:bodyPr/>
        <a:lstStyle/>
        <a:p>
          <a:endParaRPr lang="en-US"/>
        </a:p>
      </dgm:t>
    </dgm:pt>
    <dgm:pt modelId="{41ABE70D-11C9-463F-AF05-759EC026D70F}" type="sibTrans" cxnId="{AE8A7AB3-2C82-4764-860E-ADE3777182F1}">
      <dgm:prSet/>
      <dgm:spPr/>
      <dgm:t>
        <a:bodyPr/>
        <a:lstStyle/>
        <a:p>
          <a:endParaRPr lang="en-US"/>
        </a:p>
      </dgm:t>
    </dgm:pt>
    <dgm:pt modelId="{271D557A-B96B-44D9-8328-FFDC65137EEF}">
      <dgm:prSet/>
      <dgm:spPr/>
      <dgm:t>
        <a:bodyPr/>
        <a:lstStyle/>
        <a:p>
          <a:r>
            <a:rPr lang="en-US" dirty="0">
              <a:latin typeface="Calibri" panose="020F0502020204030204" pitchFamily="34" charset="0"/>
              <a:cs typeface="Calibri" panose="020F0502020204030204" pitchFamily="34" charset="0"/>
            </a:rPr>
            <a:t>HHC Disability Verification form</a:t>
          </a:r>
        </a:p>
      </dgm:t>
    </dgm:pt>
    <dgm:pt modelId="{FE47332C-9F61-478B-A99D-B0FDB4F737A2}" type="parTrans" cxnId="{FD39B27D-8E75-4822-924C-B63F7A41B4AE}">
      <dgm:prSet/>
      <dgm:spPr/>
      <dgm:t>
        <a:bodyPr/>
        <a:lstStyle/>
        <a:p>
          <a:endParaRPr lang="en-US"/>
        </a:p>
      </dgm:t>
    </dgm:pt>
    <dgm:pt modelId="{2743BD8D-9712-4F80-A02A-79271533EE18}" type="sibTrans" cxnId="{FD39B27D-8E75-4822-924C-B63F7A41B4AE}">
      <dgm:prSet/>
      <dgm:spPr/>
      <dgm:t>
        <a:bodyPr/>
        <a:lstStyle/>
        <a:p>
          <a:endParaRPr lang="en-US"/>
        </a:p>
      </dgm:t>
    </dgm:pt>
    <dgm:pt modelId="{F491B188-AA8C-4E91-8751-03B6257C6756}">
      <dgm:prSet/>
      <dgm:spPr/>
      <dgm:t>
        <a:bodyPr/>
        <a:lstStyle/>
        <a:p>
          <a:r>
            <a:rPr lang="en-US" dirty="0">
              <a:latin typeface="Calibri" panose="020F0502020204030204" pitchFamily="34" charset="0"/>
              <a:cs typeface="Calibri" panose="020F0502020204030204" pitchFamily="34" charset="0"/>
            </a:rPr>
            <a:t>SSA Award Letter</a:t>
          </a:r>
        </a:p>
      </dgm:t>
    </dgm:pt>
    <dgm:pt modelId="{AA15C98D-ABF1-4F38-85CA-42D67F2959A2}" type="parTrans" cxnId="{04376269-7B70-4695-AE2D-A1F292432654}">
      <dgm:prSet/>
      <dgm:spPr/>
      <dgm:t>
        <a:bodyPr/>
        <a:lstStyle/>
        <a:p>
          <a:endParaRPr lang="en-US"/>
        </a:p>
      </dgm:t>
    </dgm:pt>
    <dgm:pt modelId="{6E06FA17-9F7E-41BF-B80A-5FCCBE5AB050}" type="sibTrans" cxnId="{04376269-7B70-4695-AE2D-A1F292432654}">
      <dgm:prSet/>
      <dgm:spPr/>
      <dgm:t>
        <a:bodyPr/>
        <a:lstStyle/>
        <a:p>
          <a:endParaRPr lang="en-US"/>
        </a:p>
      </dgm:t>
    </dgm:pt>
    <dgm:pt modelId="{0F432CE3-8328-4703-B829-DE20BD4DCC07}">
      <dgm:prSet/>
      <dgm:spPr/>
      <dgm:t>
        <a:bodyPr/>
        <a:lstStyle/>
        <a:p>
          <a:r>
            <a:rPr lang="en-US" dirty="0">
              <a:latin typeface="Calibri" panose="020F0502020204030204" pitchFamily="34" charset="0"/>
              <a:cs typeface="Calibri" panose="020F0502020204030204" pitchFamily="34" charset="0"/>
            </a:rPr>
            <a:t>Other documentation signed by a health professional qualified to diagnose that disability in NYS</a:t>
          </a:r>
        </a:p>
      </dgm:t>
    </dgm:pt>
    <dgm:pt modelId="{5FC85913-AEEA-4481-8000-0E37A951BBD4}" type="parTrans" cxnId="{D75572A5-A18D-484A-AD12-69B61769EA2C}">
      <dgm:prSet/>
      <dgm:spPr/>
      <dgm:t>
        <a:bodyPr/>
        <a:lstStyle/>
        <a:p>
          <a:endParaRPr lang="en-US"/>
        </a:p>
      </dgm:t>
    </dgm:pt>
    <dgm:pt modelId="{A1207B0A-E7A1-4BBA-9C8A-1558E0449D30}" type="sibTrans" cxnId="{D75572A5-A18D-484A-AD12-69B61769EA2C}">
      <dgm:prSet/>
      <dgm:spPr/>
      <dgm:t>
        <a:bodyPr/>
        <a:lstStyle/>
        <a:p>
          <a:endParaRPr lang="en-US"/>
        </a:p>
      </dgm:t>
    </dgm:pt>
    <dgm:pt modelId="{D04F6A34-983F-4311-BBE0-A39516701703}">
      <dgm:prSet/>
      <dgm:spPr/>
      <dgm:t>
        <a:bodyPr/>
        <a:lstStyle/>
        <a:p>
          <a:r>
            <a:rPr lang="en-US"/>
            <a:t>Length of Time Documentation</a:t>
          </a:r>
        </a:p>
      </dgm:t>
    </dgm:pt>
    <dgm:pt modelId="{9E91C198-9260-4484-96E2-06495FAC9D8E}" type="parTrans" cxnId="{CE0CD76D-8CB1-4EB3-9137-B781F30DB75A}">
      <dgm:prSet/>
      <dgm:spPr/>
      <dgm:t>
        <a:bodyPr/>
        <a:lstStyle/>
        <a:p>
          <a:endParaRPr lang="en-US"/>
        </a:p>
      </dgm:t>
    </dgm:pt>
    <dgm:pt modelId="{A839204D-5514-4421-B146-D78A1E77EBB4}" type="sibTrans" cxnId="{CE0CD76D-8CB1-4EB3-9137-B781F30DB75A}">
      <dgm:prSet/>
      <dgm:spPr/>
      <dgm:t>
        <a:bodyPr/>
        <a:lstStyle/>
        <a:p>
          <a:endParaRPr lang="en-US"/>
        </a:p>
      </dgm:t>
    </dgm:pt>
    <dgm:pt modelId="{4095441F-EC21-4061-82A9-9C7EB396B211}">
      <dgm:prSet/>
      <dgm:spPr/>
      <dgm:t>
        <a:bodyPr/>
        <a:lstStyle/>
        <a:p>
          <a:r>
            <a:rPr lang="en-US" dirty="0">
              <a:latin typeface="Calibri" panose="020F0502020204030204" pitchFamily="34" charset="0"/>
              <a:cs typeface="Calibri" panose="020F0502020204030204" pitchFamily="34" charset="0"/>
            </a:rPr>
            <a:t>HMIS Entry/Exit Page</a:t>
          </a:r>
        </a:p>
      </dgm:t>
    </dgm:pt>
    <dgm:pt modelId="{14B810EF-7BFB-47DF-98B1-C075E88E14AD}" type="parTrans" cxnId="{A9E87E3C-BB9C-4CC6-A7F0-E89C9F83FC7F}">
      <dgm:prSet/>
      <dgm:spPr/>
      <dgm:t>
        <a:bodyPr/>
        <a:lstStyle/>
        <a:p>
          <a:endParaRPr lang="en-US"/>
        </a:p>
      </dgm:t>
    </dgm:pt>
    <dgm:pt modelId="{C94770DC-8329-4409-832B-683743DA644F}" type="sibTrans" cxnId="{A9E87E3C-BB9C-4CC6-A7F0-E89C9F83FC7F}">
      <dgm:prSet/>
      <dgm:spPr/>
      <dgm:t>
        <a:bodyPr/>
        <a:lstStyle/>
        <a:p>
          <a:endParaRPr lang="en-US"/>
        </a:p>
      </dgm:t>
    </dgm:pt>
    <dgm:pt modelId="{8942491D-0F04-400C-B9A7-E3D94889F106}">
      <dgm:prSet/>
      <dgm:spPr/>
      <dgm:t>
        <a:bodyPr/>
        <a:lstStyle/>
        <a:p>
          <a:r>
            <a:rPr lang="en-US">
              <a:latin typeface="Calibri" panose="020F0502020204030204" pitchFamily="34" charset="0"/>
              <a:cs typeface="Calibri" panose="020F0502020204030204" pitchFamily="34" charset="0"/>
            </a:rPr>
            <a:t>Third-Party Verification</a:t>
          </a:r>
        </a:p>
      </dgm:t>
    </dgm:pt>
    <dgm:pt modelId="{687174DB-72BE-4181-BE2E-42C1951673A9}" type="parTrans" cxnId="{04812C5E-8EFB-4142-B666-056D2AF14FFA}">
      <dgm:prSet/>
      <dgm:spPr/>
      <dgm:t>
        <a:bodyPr/>
        <a:lstStyle/>
        <a:p>
          <a:endParaRPr lang="en-US"/>
        </a:p>
      </dgm:t>
    </dgm:pt>
    <dgm:pt modelId="{06B608A6-A455-4822-A034-37A939088470}" type="sibTrans" cxnId="{04812C5E-8EFB-4142-B666-056D2AF14FFA}">
      <dgm:prSet/>
      <dgm:spPr/>
      <dgm:t>
        <a:bodyPr/>
        <a:lstStyle/>
        <a:p>
          <a:endParaRPr lang="en-US"/>
        </a:p>
      </dgm:t>
    </dgm:pt>
    <dgm:pt modelId="{D41B9089-B156-4C6C-997F-7F21D5AAF90A}">
      <dgm:prSet/>
      <dgm:spPr/>
      <dgm:t>
        <a:bodyPr/>
        <a:lstStyle/>
        <a:p>
          <a:r>
            <a:rPr lang="en-US" dirty="0">
              <a:latin typeface="Calibri" panose="020F0502020204030204" pitchFamily="34" charset="0"/>
              <a:cs typeface="Calibri" panose="020F0502020204030204" pitchFamily="34" charset="0"/>
            </a:rPr>
            <a:t>Self-Certification</a:t>
          </a:r>
        </a:p>
      </dgm:t>
    </dgm:pt>
    <dgm:pt modelId="{8B90869A-4DBB-46C5-869F-269A3D974271}" type="parTrans" cxnId="{314D9FAE-DD1E-49E2-9AB2-E0657188CE77}">
      <dgm:prSet/>
      <dgm:spPr/>
      <dgm:t>
        <a:bodyPr/>
        <a:lstStyle/>
        <a:p>
          <a:endParaRPr lang="en-US"/>
        </a:p>
      </dgm:t>
    </dgm:pt>
    <dgm:pt modelId="{8E9940A3-C09F-4B65-BB23-DDEBDC72B3AD}" type="sibTrans" cxnId="{314D9FAE-DD1E-49E2-9AB2-E0657188CE77}">
      <dgm:prSet/>
      <dgm:spPr/>
      <dgm:t>
        <a:bodyPr/>
        <a:lstStyle/>
        <a:p>
          <a:endParaRPr lang="en-US"/>
        </a:p>
      </dgm:t>
    </dgm:pt>
    <dgm:pt modelId="{2143BE4C-46E0-45F5-A195-783E5FBBE6AE}" type="pres">
      <dgm:prSet presAssocID="{04B8564C-4C31-4E71-AA12-04930672D386}" presName="linear" presStyleCnt="0">
        <dgm:presLayoutVars>
          <dgm:dir/>
          <dgm:animLvl val="lvl"/>
          <dgm:resizeHandles val="exact"/>
        </dgm:presLayoutVars>
      </dgm:prSet>
      <dgm:spPr/>
    </dgm:pt>
    <dgm:pt modelId="{E1D44C43-8E4F-4B63-84AA-2FA640681E3B}" type="pres">
      <dgm:prSet presAssocID="{98C20DCC-C65B-4A6A-AB77-87087A3F9DBD}" presName="parentLin" presStyleCnt="0"/>
      <dgm:spPr/>
    </dgm:pt>
    <dgm:pt modelId="{68106003-E703-43B7-83B6-05A35FC8E7BF}" type="pres">
      <dgm:prSet presAssocID="{98C20DCC-C65B-4A6A-AB77-87087A3F9DBD}" presName="parentLeftMargin" presStyleLbl="node1" presStyleIdx="0" presStyleCnt="2"/>
      <dgm:spPr/>
    </dgm:pt>
    <dgm:pt modelId="{BCA2FE6F-4322-4D6C-AD20-575680C63FFB}" type="pres">
      <dgm:prSet presAssocID="{98C20DCC-C65B-4A6A-AB77-87087A3F9DBD}" presName="parentText" presStyleLbl="node1" presStyleIdx="0" presStyleCnt="2">
        <dgm:presLayoutVars>
          <dgm:chMax val="0"/>
          <dgm:bulletEnabled val="1"/>
        </dgm:presLayoutVars>
      </dgm:prSet>
      <dgm:spPr/>
    </dgm:pt>
    <dgm:pt modelId="{ADA63E5E-ECD0-4D8A-9D28-8A3F5B469494}" type="pres">
      <dgm:prSet presAssocID="{98C20DCC-C65B-4A6A-AB77-87087A3F9DBD}" presName="negativeSpace" presStyleCnt="0"/>
      <dgm:spPr/>
    </dgm:pt>
    <dgm:pt modelId="{3D4564F7-6E5A-4DCB-BC46-C2CAC50CE0F0}" type="pres">
      <dgm:prSet presAssocID="{98C20DCC-C65B-4A6A-AB77-87087A3F9DBD}" presName="childText" presStyleLbl="conFgAcc1" presStyleIdx="0" presStyleCnt="2">
        <dgm:presLayoutVars>
          <dgm:bulletEnabled val="1"/>
        </dgm:presLayoutVars>
      </dgm:prSet>
      <dgm:spPr/>
    </dgm:pt>
    <dgm:pt modelId="{4AD52953-21E3-4A65-8369-2725B970BF0D}" type="pres">
      <dgm:prSet presAssocID="{41ABE70D-11C9-463F-AF05-759EC026D70F}" presName="spaceBetweenRectangles" presStyleCnt="0"/>
      <dgm:spPr/>
    </dgm:pt>
    <dgm:pt modelId="{C49A0316-55EE-40C7-A34E-80707EC5A6EA}" type="pres">
      <dgm:prSet presAssocID="{D04F6A34-983F-4311-BBE0-A39516701703}" presName="parentLin" presStyleCnt="0"/>
      <dgm:spPr/>
    </dgm:pt>
    <dgm:pt modelId="{BB198AB3-0E7A-4549-94EB-B665629C1BBE}" type="pres">
      <dgm:prSet presAssocID="{D04F6A34-983F-4311-BBE0-A39516701703}" presName="parentLeftMargin" presStyleLbl="node1" presStyleIdx="0" presStyleCnt="2"/>
      <dgm:spPr/>
    </dgm:pt>
    <dgm:pt modelId="{F5EEC376-F964-4282-A696-1FB6F4E7B4B8}" type="pres">
      <dgm:prSet presAssocID="{D04F6A34-983F-4311-BBE0-A39516701703}" presName="parentText" presStyleLbl="node1" presStyleIdx="1" presStyleCnt="2">
        <dgm:presLayoutVars>
          <dgm:chMax val="0"/>
          <dgm:bulletEnabled val="1"/>
        </dgm:presLayoutVars>
      </dgm:prSet>
      <dgm:spPr/>
    </dgm:pt>
    <dgm:pt modelId="{25BE77B3-94B9-4E38-9C08-5E2132D8A901}" type="pres">
      <dgm:prSet presAssocID="{D04F6A34-983F-4311-BBE0-A39516701703}" presName="negativeSpace" presStyleCnt="0"/>
      <dgm:spPr/>
    </dgm:pt>
    <dgm:pt modelId="{62A44EB3-AC20-4096-A0FF-CCFD3962FD1E}" type="pres">
      <dgm:prSet presAssocID="{D04F6A34-983F-4311-BBE0-A39516701703}" presName="childText" presStyleLbl="conFgAcc1" presStyleIdx="1" presStyleCnt="2">
        <dgm:presLayoutVars>
          <dgm:bulletEnabled val="1"/>
        </dgm:presLayoutVars>
      </dgm:prSet>
      <dgm:spPr/>
    </dgm:pt>
  </dgm:ptLst>
  <dgm:cxnLst>
    <dgm:cxn modelId="{CE9A1204-D09F-47C2-9031-D47CF66E8178}" type="presOf" srcId="{8942491D-0F04-400C-B9A7-E3D94889F106}" destId="{62A44EB3-AC20-4096-A0FF-CCFD3962FD1E}" srcOrd="0" destOrd="1" presId="urn:microsoft.com/office/officeart/2005/8/layout/list1"/>
    <dgm:cxn modelId="{2D4E3406-E4D5-4B6A-832C-6AA4DCDEF77D}" type="presOf" srcId="{98C20DCC-C65B-4A6A-AB77-87087A3F9DBD}" destId="{BCA2FE6F-4322-4D6C-AD20-575680C63FFB}" srcOrd="1" destOrd="0" presId="urn:microsoft.com/office/officeart/2005/8/layout/list1"/>
    <dgm:cxn modelId="{7552D131-0C5B-42F2-83BA-69E76DA9A04E}" type="presOf" srcId="{98C20DCC-C65B-4A6A-AB77-87087A3F9DBD}" destId="{68106003-E703-43B7-83B6-05A35FC8E7BF}" srcOrd="0" destOrd="0" presId="urn:microsoft.com/office/officeart/2005/8/layout/list1"/>
    <dgm:cxn modelId="{A9E87E3C-BB9C-4CC6-A7F0-E89C9F83FC7F}" srcId="{D04F6A34-983F-4311-BBE0-A39516701703}" destId="{4095441F-EC21-4061-82A9-9C7EB396B211}" srcOrd="0" destOrd="0" parTransId="{14B810EF-7BFB-47DF-98B1-C075E88E14AD}" sibTransId="{C94770DC-8329-4409-832B-683743DA644F}"/>
    <dgm:cxn modelId="{04812C5E-8EFB-4142-B666-056D2AF14FFA}" srcId="{D04F6A34-983F-4311-BBE0-A39516701703}" destId="{8942491D-0F04-400C-B9A7-E3D94889F106}" srcOrd="1" destOrd="0" parTransId="{687174DB-72BE-4181-BE2E-42C1951673A9}" sibTransId="{06B608A6-A455-4822-A034-37A939088470}"/>
    <dgm:cxn modelId="{04376269-7B70-4695-AE2D-A1F292432654}" srcId="{98C20DCC-C65B-4A6A-AB77-87087A3F9DBD}" destId="{F491B188-AA8C-4E91-8751-03B6257C6756}" srcOrd="1" destOrd="0" parTransId="{AA15C98D-ABF1-4F38-85CA-42D67F2959A2}" sibTransId="{6E06FA17-9F7E-41BF-B80A-5FCCBE5AB050}"/>
    <dgm:cxn modelId="{A624A649-4362-4AF2-BAAC-00081A425CB9}" type="presOf" srcId="{04B8564C-4C31-4E71-AA12-04930672D386}" destId="{2143BE4C-46E0-45F5-A195-783E5FBBE6AE}" srcOrd="0" destOrd="0" presId="urn:microsoft.com/office/officeart/2005/8/layout/list1"/>
    <dgm:cxn modelId="{CE0CD76D-8CB1-4EB3-9137-B781F30DB75A}" srcId="{04B8564C-4C31-4E71-AA12-04930672D386}" destId="{D04F6A34-983F-4311-BBE0-A39516701703}" srcOrd="1" destOrd="0" parTransId="{9E91C198-9260-4484-96E2-06495FAC9D8E}" sibTransId="{A839204D-5514-4421-B146-D78A1E77EBB4}"/>
    <dgm:cxn modelId="{252B7D71-6D32-4290-8BEA-FF50F54FF879}" type="presOf" srcId="{0F432CE3-8328-4703-B829-DE20BD4DCC07}" destId="{3D4564F7-6E5A-4DCB-BC46-C2CAC50CE0F0}" srcOrd="0" destOrd="2" presId="urn:microsoft.com/office/officeart/2005/8/layout/list1"/>
    <dgm:cxn modelId="{FD39B27D-8E75-4822-924C-B63F7A41B4AE}" srcId="{98C20DCC-C65B-4A6A-AB77-87087A3F9DBD}" destId="{271D557A-B96B-44D9-8328-FFDC65137EEF}" srcOrd="0" destOrd="0" parTransId="{FE47332C-9F61-478B-A99D-B0FDB4F737A2}" sibTransId="{2743BD8D-9712-4F80-A02A-79271533EE18}"/>
    <dgm:cxn modelId="{150AFF81-56EA-4EC7-A125-18ED919A76FF}" type="presOf" srcId="{271D557A-B96B-44D9-8328-FFDC65137EEF}" destId="{3D4564F7-6E5A-4DCB-BC46-C2CAC50CE0F0}" srcOrd="0" destOrd="0" presId="urn:microsoft.com/office/officeart/2005/8/layout/list1"/>
    <dgm:cxn modelId="{4E91A8A0-7A87-4682-A4D5-84C3D3FD7BE4}" type="presOf" srcId="{D04F6A34-983F-4311-BBE0-A39516701703}" destId="{F5EEC376-F964-4282-A696-1FB6F4E7B4B8}" srcOrd="1" destOrd="0" presId="urn:microsoft.com/office/officeart/2005/8/layout/list1"/>
    <dgm:cxn modelId="{28050FA5-C7AF-4ACA-BD95-38D43CA0402C}" type="presOf" srcId="{F491B188-AA8C-4E91-8751-03B6257C6756}" destId="{3D4564F7-6E5A-4DCB-BC46-C2CAC50CE0F0}" srcOrd="0" destOrd="1" presId="urn:microsoft.com/office/officeart/2005/8/layout/list1"/>
    <dgm:cxn modelId="{D75572A5-A18D-484A-AD12-69B61769EA2C}" srcId="{98C20DCC-C65B-4A6A-AB77-87087A3F9DBD}" destId="{0F432CE3-8328-4703-B829-DE20BD4DCC07}" srcOrd="2" destOrd="0" parTransId="{5FC85913-AEEA-4481-8000-0E37A951BBD4}" sibTransId="{A1207B0A-E7A1-4BBA-9C8A-1558E0449D30}"/>
    <dgm:cxn modelId="{314D9FAE-DD1E-49E2-9AB2-E0657188CE77}" srcId="{D04F6A34-983F-4311-BBE0-A39516701703}" destId="{D41B9089-B156-4C6C-997F-7F21D5AAF90A}" srcOrd="2" destOrd="0" parTransId="{8B90869A-4DBB-46C5-869F-269A3D974271}" sibTransId="{8E9940A3-C09F-4B65-BB23-DDEBDC72B3AD}"/>
    <dgm:cxn modelId="{AE8A7AB3-2C82-4764-860E-ADE3777182F1}" srcId="{04B8564C-4C31-4E71-AA12-04930672D386}" destId="{98C20DCC-C65B-4A6A-AB77-87087A3F9DBD}" srcOrd="0" destOrd="0" parTransId="{406ED70C-CF32-463B-A671-4E43A0AEF52F}" sibTransId="{41ABE70D-11C9-463F-AF05-759EC026D70F}"/>
    <dgm:cxn modelId="{6689B9C9-E5B4-4AEB-8B08-82958E00D542}" type="presOf" srcId="{D04F6A34-983F-4311-BBE0-A39516701703}" destId="{BB198AB3-0E7A-4549-94EB-B665629C1BBE}" srcOrd="0" destOrd="0" presId="urn:microsoft.com/office/officeart/2005/8/layout/list1"/>
    <dgm:cxn modelId="{D9E805D0-5C48-463A-B4A8-8CE8DD545B3A}" type="presOf" srcId="{4095441F-EC21-4061-82A9-9C7EB396B211}" destId="{62A44EB3-AC20-4096-A0FF-CCFD3962FD1E}" srcOrd="0" destOrd="0" presId="urn:microsoft.com/office/officeart/2005/8/layout/list1"/>
    <dgm:cxn modelId="{6B9031D3-2392-4321-867E-351A9D526E4E}" type="presOf" srcId="{D41B9089-B156-4C6C-997F-7F21D5AAF90A}" destId="{62A44EB3-AC20-4096-A0FF-CCFD3962FD1E}" srcOrd="0" destOrd="2" presId="urn:microsoft.com/office/officeart/2005/8/layout/list1"/>
    <dgm:cxn modelId="{A42DD431-728A-43C6-9E7C-50DBCE5CD960}" type="presParOf" srcId="{2143BE4C-46E0-45F5-A195-783E5FBBE6AE}" destId="{E1D44C43-8E4F-4B63-84AA-2FA640681E3B}" srcOrd="0" destOrd="0" presId="urn:microsoft.com/office/officeart/2005/8/layout/list1"/>
    <dgm:cxn modelId="{5FA5AAC2-2BB6-4407-BFED-5F1E5A25254F}" type="presParOf" srcId="{E1D44C43-8E4F-4B63-84AA-2FA640681E3B}" destId="{68106003-E703-43B7-83B6-05A35FC8E7BF}" srcOrd="0" destOrd="0" presId="urn:microsoft.com/office/officeart/2005/8/layout/list1"/>
    <dgm:cxn modelId="{F3E9FE26-50E4-4297-B239-68081B8044DF}" type="presParOf" srcId="{E1D44C43-8E4F-4B63-84AA-2FA640681E3B}" destId="{BCA2FE6F-4322-4D6C-AD20-575680C63FFB}" srcOrd="1" destOrd="0" presId="urn:microsoft.com/office/officeart/2005/8/layout/list1"/>
    <dgm:cxn modelId="{5D1B390D-CCEF-4559-9E6A-9EDFD05C2AEB}" type="presParOf" srcId="{2143BE4C-46E0-45F5-A195-783E5FBBE6AE}" destId="{ADA63E5E-ECD0-4D8A-9D28-8A3F5B469494}" srcOrd="1" destOrd="0" presId="urn:microsoft.com/office/officeart/2005/8/layout/list1"/>
    <dgm:cxn modelId="{9A8BEE62-EEA5-4252-ACEE-AA1DDE145DDB}" type="presParOf" srcId="{2143BE4C-46E0-45F5-A195-783E5FBBE6AE}" destId="{3D4564F7-6E5A-4DCB-BC46-C2CAC50CE0F0}" srcOrd="2" destOrd="0" presId="urn:microsoft.com/office/officeart/2005/8/layout/list1"/>
    <dgm:cxn modelId="{21CB1BF5-F131-479E-A46D-90D11E8067FD}" type="presParOf" srcId="{2143BE4C-46E0-45F5-A195-783E5FBBE6AE}" destId="{4AD52953-21E3-4A65-8369-2725B970BF0D}" srcOrd="3" destOrd="0" presId="urn:microsoft.com/office/officeart/2005/8/layout/list1"/>
    <dgm:cxn modelId="{19D4C6E6-ADFA-45CC-B3FD-1438F12D11FB}" type="presParOf" srcId="{2143BE4C-46E0-45F5-A195-783E5FBBE6AE}" destId="{C49A0316-55EE-40C7-A34E-80707EC5A6EA}" srcOrd="4" destOrd="0" presId="urn:microsoft.com/office/officeart/2005/8/layout/list1"/>
    <dgm:cxn modelId="{33A8F214-6799-4FA8-867D-13720AD6A0B3}" type="presParOf" srcId="{C49A0316-55EE-40C7-A34E-80707EC5A6EA}" destId="{BB198AB3-0E7A-4549-94EB-B665629C1BBE}" srcOrd="0" destOrd="0" presId="urn:microsoft.com/office/officeart/2005/8/layout/list1"/>
    <dgm:cxn modelId="{EEF7FDDD-0B12-46C4-AB11-16B6631F6EB4}" type="presParOf" srcId="{C49A0316-55EE-40C7-A34E-80707EC5A6EA}" destId="{F5EEC376-F964-4282-A696-1FB6F4E7B4B8}" srcOrd="1" destOrd="0" presId="urn:microsoft.com/office/officeart/2005/8/layout/list1"/>
    <dgm:cxn modelId="{69BAC0CB-47AA-491B-8401-4BD2C860BDE0}" type="presParOf" srcId="{2143BE4C-46E0-45F5-A195-783E5FBBE6AE}" destId="{25BE77B3-94B9-4E38-9C08-5E2132D8A901}" srcOrd="5" destOrd="0" presId="urn:microsoft.com/office/officeart/2005/8/layout/list1"/>
    <dgm:cxn modelId="{335AFBDE-D09B-45B7-80E3-FC7F9AB2E7D7}" type="presParOf" srcId="{2143BE4C-46E0-45F5-A195-783E5FBBE6AE}" destId="{62A44EB3-AC20-4096-A0FF-CCFD3962FD1E}"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84577D0-32AD-4939-995A-6E536317AF74}" type="doc">
      <dgm:prSet loTypeId="urn:microsoft.com/office/officeart/2005/8/layout/vList2" loCatId="list" qsTypeId="urn:microsoft.com/office/officeart/2005/8/quickstyle/simple2" qsCatId="simple" csTypeId="urn:microsoft.com/office/officeart/2005/8/colors/accent2_2" csCatId="accent2" phldr="1"/>
      <dgm:spPr/>
      <dgm:t>
        <a:bodyPr/>
        <a:lstStyle/>
        <a:p>
          <a:endParaRPr lang="en-US"/>
        </a:p>
      </dgm:t>
    </dgm:pt>
    <dgm:pt modelId="{F702E6FE-0C19-49AF-83DD-0859427657B4}">
      <dgm:prSet/>
      <dgm:spPr/>
      <dgm:t>
        <a:bodyPr/>
        <a:lstStyle/>
        <a:p>
          <a:r>
            <a:rPr lang="en-US" dirty="0">
              <a:latin typeface="Calibri" panose="020F0502020204030204" pitchFamily="34" charset="0"/>
              <a:cs typeface="Calibri" panose="020F0502020204030204" pitchFamily="34" charset="0"/>
            </a:rPr>
            <a:t>Self-certification: When no third party can be reached to verify the client’s living situation, the client can self-certify up to 3 months of their 12 months of homelessness. </a:t>
          </a:r>
        </a:p>
      </dgm:t>
    </dgm:pt>
    <dgm:pt modelId="{6AE9A347-CC55-40BD-AF40-3F9A2025B56B}" type="parTrans" cxnId="{4045B549-46F3-4187-927F-EAF1DECB9C51}">
      <dgm:prSet/>
      <dgm:spPr/>
      <dgm:t>
        <a:bodyPr/>
        <a:lstStyle/>
        <a:p>
          <a:endParaRPr lang="en-US"/>
        </a:p>
      </dgm:t>
    </dgm:pt>
    <dgm:pt modelId="{FFA676BB-3BE4-42F2-87F9-F69041AA0472}" type="sibTrans" cxnId="{4045B549-46F3-4187-927F-EAF1DECB9C51}">
      <dgm:prSet/>
      <dgm:spPr/>
      <dgm:t>
        <a:bodyPr/>
        <a:lstStyle/>
        <a:p>
          <a:endParaRPr lang="en-US"/>
        </a:p>
      </dgm:t>
    </dgm:pt>
    <dgm:pt modelId="{E7ED898F-DC2F-47CA-861A-77C2D71671AD}">
      <dgm:prSet/>
      <dgm:spPr/>
      <dgm:t>
        <a:bodyPr/>
        <a:lstStyle/>
        <a:p>
          <a:r>
            <a:rPr lang="en-US" dirty="0">
              <a:latin typeface="Calibri" panose="020F0502020204030204" pitchFamily="34" charset="0"/>
              <a:cs typeface="Calibri" panose="020F0502020204030204" pitchFamily="34" charset="0"/>
            </a:rPr>
            <a:t>Breaks in homelessness: If a person is chronically homeless because they experienced homelessness 4+ times in the last three years, they must attest that they were housed at least 3 times in the last three years. </a:t>
          </a:r>
        </a:p>
      </dgm:t>
    </dgm:pt>
    <dgm:pt modelId="{1DCAF967-3EEE-4F43-9DFE-7820CB69B0FD}" type="parTrans" cxnId="{B9893F94-861D-4349-91B7-8EB8E660DD6F}">
      <dgm:prSet/>
      <dgm:spPr/>
      <dgm:t>
        <a:bodyPr/>
        <a:lstStyle/>
        <a:p>
          <a:endParaRPr lang="en-US"/>
        </a:p>
      </dgm:t>
    </dgm:pt>
    <dgm:pt modelId="{F4479CC8-4160-4EAF-9611-12208E3DAA18}" type="sibTrans" cxnId="{B9893F94-861D-4349-91B7-8EB8E660DD6F}">
      <dgm:prSet/>
      <dgm:spPr/>
      <dgm:t>
        <a:bodyPr/>
        <a:lstStyle/>
        <a:p>
          <a:endParaRPr lang="en-US"/>
        </a:p>
      </dgm:t>
    </dgm:pt>
    <dgm:pt modelId="{C6504792-1D07-486A-9C01-75B548F637FF}" type="pres">
      <dgm:prSet presAssocID="{684577D0-32AD-4939-995A-6E536317AF74}" presName="linear" presStyleCnt="0">
        <dgm:presLayoutVars>
          <dgm:animLvl val="lvl"/>
          <dgm:resizeHandles val="exact"/>
        </dgm:presLayoutVars>
      </dgm:prSet>
      <dgm:spPr/>
    </dgm:pt>
    <dgm:pt modelId="{0E2F130F-CD32-4559-B030-A83D375FF594}" type="pres">
      <dgm:prSet presAssocID="{F702E6FE-0C19-49AF-83DD-0859427657B4}" presName="parentText" presStyleLbl="node1" presStyleIdx="0" presStyleCnt="2">
        <dgm:presLayoutVars>
          <dgm:chMax val="0"/>
          <dgm:bulletEnabled val="1"/>
        </dgm:presLayoutVars>
      </dgm:prSet>
      <dgm:spPr/>
    </dgm:pt>
    <dgm:pt modelId="{F0FB517F-9C65-4891-98C5-963B4A061E6F}" type="pres">
      <dgm:prSet presAssocID="{FFA676BB-3BE4-42F2-87F9-F69041AA0472}" presName="spacer" presStyleCnt="0"/>
      <dgm:spPr/>
    </dgm:pt>
    <dgm:pt modelId="{6199F105-E863-4C70-9A9B-113CB3F899ED}" type="pres">
      <dgm:prSet presAssocID="{E7ED898F-DC2F-47CA-861A-77C2D71671AD}" presName="parentText" presStyleLbl="node1" presStyleIdx="1" presStyleCnt="2">
        <dgm:presLayoutVars>
          <dgm:chMax val="0"/>
          <dgm:bulletEnabled val="1"/>
        </dgm:presLayoutVars>
      </dgm:prSet>
      <dgm:spPr/>
    </dgm:pt>
  </dgm:ptLst>
  <dgm:cxnLst>
    <dgm:cxn modelId="{A431C230-CFE6-461B-8EED-98EA3317B327}" type="presOf" srcId="{684577D0-32AD-4939-995A-6E536317AF74}" destId="{C6504792-1D07-486A-9C01-75B548F637FF}" srcOrd="0" destOrd="0" presId="urn:microsoft.com/office/officeart/2005/8/layout/vList2"/>
    <dgm:cxn modelId="{4045B549-46F3-4187-927F-EAF1DECB9C51}" srcId="{684577D0-32AD-4939-995A-6E536317AF74}" destId="{F702E6FE-0C19-49AF-83DD-0859427657B4}" srcOrd="0" destOrd="0" parTransId="{6AE9A347-CC55-40BD-AF40-3F9A2025B56B}" sibTransId="{FFA676BB-3BE4-42F2-87F9-F69041AA0472}"/>
    <dgm:cxn modelId="{5C46707B-CA2F-4692-B572-246B3B79193B}" type="presOf" srcId="{F702E6FE-0C19-49AF-83DD-0859427657B4}" destId="{0E2F130F-CD32-4559-B030-A83D375FF594}" srcOrd="0" destOrd="0" presId="urn:microsoft.com/office/officeart/2005/8/layout/vList2"/>
    <dgm:cxn modelId="{B9893F94-861D-4349-91B7-8EB8E660DD6F}" srcId="{684577D0-32AD-4939-995A-6E536317AF74}" destId="{E7ED898F-DC2F-47CA-861A-77C2D71671AD}" srcOrd="1" destOrd="0" parTransId="{1DCAF967-3EEE-4F43-9DFE-7820CB69B0FD}" sibTransId="{F4479CC8-4160-4EAF-9611-12208E3DAA18}"/>
    <dgm:cxn modelId="{96C63198-4166-4757-9D0B-C575646A1D7D}" type="presOf" srcId="{E7ED898F-DC2F-47CA-861A-77C2D71671AD}" destId="{6199F105-E863-4C70-9A9B-113CB3F899ED}" srcOrd="0" destOrd="0" presId="urn:microsoft.com/office/officeart/2005/8/layout/vList2"/>
    <dgm:cxn modelId="{4A5711F9-B2E9-4D01-A002-5B6B475DE617}" type="presParOf" srcId="{C6504792-1D07-486A-9C01-75B548F637FF}" destId="{0E2F130F-CD32-4559-B030-A83D375FF594}" srcOrd="0" destOrd="0" presId="urn:microsoft.com/office/officeart/2005/8/layout/vList2"/>
    <dgm:cxn modelId="{4015C0E8-E6E0-440F-8676-CAEBE77F709C}" type="presParOf" srcId="{C6504792-1D07-486A-9C01-75B548F637FF}" destId="{F0FB517F-9C65-4891-98C5-963B4A061E6F}" srcOrd="1" destOrd="0" presId="urn:microsoft.com/office/officeart/2005/8/layout/vList2"/>
    <dgm:cxn modelId="{E8EAE264-EFD2-4F08-9046-A7B092BF113D}" type="presParOf" srcId="{C6504792-1D07-486A-9C01-75B548F637FF}" destId="{6199F105-E863-4C70-9A9B-113CB3F899ED}"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798E590-5F33-4805-B1E9-DB4635316ADA}" type="doc">
      <dgm:prSet loTypeId="urn:microsoft.com/office/officeart/2005/8/layout/list1" loCatId="list" qsTypeId="urn:microsoft.com/office/officeart/2005/8/quickstyle/simple4" qsCatId="simple" csTypeId="urn:microsoft.com/office/officeart/2005/8/colors/colorful1" csCatId="colorful"/>
      <dgm:spPr/>
      <dgm:t>
        <a:bodyPr/>
        <a:lstStyle/>
        <a:p>
          <a:endParaRPr lang="en-US"/>
        </a:p>
      </dgm:t>
    </dgm:pt>
    <dgm:pt modelId="{65CC5688-1155-44E4-88FB-354869AAA34F}">
      <dgm:prSet/>
      <dgm:spPr/>
      <dgm:t>
        <a:bodyPr/>
        <a:lstStyle/>
        <a:p>
          <a:r>
            <a:rPr lang="en-US"/>
            <a:t>Rapid Re-Housing</a:t>
          </a:r>
        </a:p>
      </dgm:t>
    </dgm:pt>
    <dgm:pt modelId="{87AC11B2-4CF7-4515-8135-1EE77E2F18BB}" type="parTrans" cxnId="{9A33F751-C42F-42FA-B579-9670B1AF778A}">
      <dgm:prSet/>
      <dgm:spPr/>
      <dgm:t>
        <a:bodyPr/>
        <a:lstStyle/>
        <a:p>
          <a:endParaRPr lang="en-US"/>
        </a:p>
      </dgm:t>
    </dgm:pt>
    <dgm:pt modelId="{CCF83D1E-BF81-4AAF-B14B-C91AAF5BCD7F}" type="sibTrans" cxnId="{9A33F751-C42F-42FA-B579-9670B1AF778A}">
      <dgm:prSet/>
      <dgm:spPr/>
      <dgm:t>
        <a:bodyPr/>
        <a:lstStyle/>
        <a:p>
          <a:endParaRPr lang="en-US"/>
        </a:p>
      </dgm:t>
    </dgm:pt>
    <dgm:pt modelId="{81A4EC7E-42E6-428D-BEE5-793415FB81F2}">
      <dgm:prSet/>
      <dgm:spPr/>
      <dgm:t>
        <a:bodyPr/>
        <a:lstStyle/>
        <a:p>
          <a:r>
            <a:rPr lang="en-US" dirty="0">
              <a:latin typeface="Calibri" panose="020F0502020204030204" pitchFamily="34" charset="0"/>
              <a:cs typeface="Calibri" panose="020F0502020204030204" pitchFamily="34" charset="0"/>
            </a:rPr>
            <a:t>ESG/STEHP</a:t>
          </a:r>
        </a:p>
      </dgm:t>
    </dgm:pt>
    <dgm:pt modelId="{326A5993-7F43-48E4-8C1F-BAB653A59147}" type="parTrans" cxnId="{679DE237-2F27-44D2-BB2B-1BDF352324DF}">
      <dgm:prSet/>
      <dgm:spPr/>
      <dgm:t>
        <a:bodyPr/>
        <a:lstStyle/>
        <a:p>
          <a:endParaRPr lang="en-US"/>
        </a:p>
      </dgm:t>
    </dgm:pt>
    <dgm:pt modelId="{93E1AF6B-368D-4414-9EEF-46ED41B92287}" type="sibTrans" cxnId="{679DE237-2F27-44D2-BB2B-1BDF352324DF}">
      <dgm:prSet/>
      <dgm:spPr/>
      <dgm:t>
        <a:bodyPr/>
        <a:lstStyle/>
        <a:p>
          <a:endParaRPr lang="en-US"/>
        </a:p>
      </dgm:t>
    </dgm:pt>
    <dgm:pt modelId="{4E8E2349-C241-43AA-871F-F5EE88651E96}">
      <dgm:prSet/>
      <dgm:spPr/>
      <dgm:t>
        <a:bodyPr/>
        <a:lstStyle/>
        <a:p>
          <a:r>
            <a:rPr lang="en-US" dirty="0">
              <a:latin typeface="Calibri" panose="020F0502020204030204" pitchFamily="34" charset="0"/>
              <a:cs typeface="Calibri" panose="020F0502020204030204" pitchFamily="34" charset="0"/>
            </a:rPr>
            <a:t>CoC</a:t>
          </a:r>
        </a:p>
      </dgm:t>
    </dgm:pt>
    <dgm:pt modelId="{F81C3839-523F-4DF6-A9F3-3CBDE9A37CC7}" type="parTrans" cxnId="{EFE8AFF3-B2E0-4DCE-8606-46C2ADA323A7}">
      <dgm:prSet/>
      <dgm:spPr/>
      <dgm:t>
        <a:bodyPr/>
        <a:lstStyle/>
        <a:p>
          <a:endParaRPr lang="en-US"/>
        </a:p>
      </dgm:t>
    </dgm:pt>
    <dgm:pt modelId="{829D983C-49B8-4BDB-A0F4-FB100C7CE237}" type="sibTrans" cxnId="{EFE8AFF3-B2E0-4DCE-8606-46C2ADA323A7}">
      <dgm:prSet/>
      <dgm:spPr/>
      <dgm:t>
        <a:bodyPr/>
        <a:lstStyle/>
        <a:p>
          <a:endParaRPr lang="en-US"/>
        </a:p>
      </dgm:t>
    </dgm:pt>
    <dgm:pt modelId="{80979D37-E58E-4BA8-956F-B4CE0074432B}">
      <dgm:prSet/>
      <dgm:spPr/>
      <dgm:t>
        <a:bodyPr/>
        <a:lstStyle/>
        <a:p>
          <a:r>
            <a:rPr lang="en-US"/>
            <a:t>Transitional Housing</a:t>
          </a:r>
        </a:p>
      </dgm:t>
    </dgm:pt>
    <dgm:pt modelId="{0076AD90-0992-4C18-A840-BEA8248218AD}" type="parTrans" cxnId="{6EDD86A3-E87C-4C20-9AFC-61510064F646}">
      <dgm:prSet/>
      <dgm:spPr/>
      <dgm:t>
        <a:bodyPr/>
        <a:lstStyle/>
        <a:p>
          <a:endParaRPr lang="en-US"/>
        </a:p>
      </dgm:t>
    </dgm:pt>
    <dgm:pt modelId="{BB80CD90-2890-409A-B298-22DF99AE20E7}" type="sibTrans" cxnId="{6EDD86A3-E87C-4C20-9AFC-61510064F646}">
      <dgm:prSet/>
      <dgm:spPr/>
      <dgm:t>
        <a:bodyPr/>
        <a:lstStyle/>
        <a:p>
          <a:endParaRPr lang="en-US"/>
        </a:p>
      </dgm:t>
    </dgm:pt>
    <dgm:pt modelId="{41971BC3-DEC8-4357-8780-D03827B996C0}">
      <dgm:prSet/>
      <dgm:spPr/>
      <dgm:t>
        <a:bodyPr/>
        <a:lstStyle/>
        <a:p>
          <a:r>
            <a:rPr lang="en-US"/>
            <a:t>Permanent Supportive Housing</a:t>
          </a:r>
        </a:p>
      </dgm:t>
    </dgm:pt>
    <dgm:pt modelId="{9FCF4A4A-CD75-40CA-A160-E561560E5F10}" type="parTrans" cxnId="{2642884B-0227-44B4-A438-A455AA1E983D}">
      <dgm:prSet/>
      <dgm:spPr/>
      <dgm:t>
        <a:bodyPr/>
        <a:lstStyle/>
        <a:p>
          <a:endParaRPr lang="en-US"/>
        </a:p>
      </dgm:t>
    </dgm:pt>
    <dgm:pt modelId="{3465C2C1-428C-49F8-8EA3-6084FD8BD1E4}" type="sibTrans" cxnId="{2642884B-0227-44B4-A438-A455AA1E983D}">
      <dgm:prSet/>
      <dgm:spPr/>
      <dgm:t>
        <a:bodyPr/>
        <a:lstStyle/>
        <a:p>
          <a:endParaRPr lang="en-US"/>
        </a:p>
      </dgm:t>
    </dgm:pt>
    <dgm:pt modelId="{ABAC12E0-EABD-4751-8D32-C370165C1339}" type="pres">
      <dgm:prSet presAssocID="{C798E590-5F33-4805-B1E9-DB4635316ADA}" presName="linear" presStyleCnt="0">
        <dgm:presLayoutVars>
          <dgm:dir/>
          <dgm:animLvl val="lvl"/>
          <dgm:resizeHandles val="exact"/>
        </dgm:presLayoutVars>
      </dgm:prSet>
      <dgm:spPr/>
    </dgm:pt>
    <dgm:pt modelId="{77D29EA4-A3FA-41F2-A396-29A1CC8965E4}" type="pres">
      <dgm:prSet presAssocID="{65CC5688-1155-44E4-88FB-354869AAA34F}" presName="parentLin" presStyleCnt="0"/>
      <dgm:spPr/>
    </dgm:pt>
    <dgm:pt modelId="{77BA77DD-4825-4805-884F-F4A961CB20F8}" type="pres">
      <dgm:prSet presAssocID="{65CC5688-1155-44E4-88FB-354869AAA34F}" presName="parentLeftMargin" presStyleLbl="node1" presStyleIdx="0" presStyleCnt="3"/>
      <dgm:spPr/>
    </dgm:pt>
    <dgm:pt modelId="{8C967EA7-6A57-4C92-A613-3633211D2228}" type="pres">
      <dgm:prSet presAssocID="{65CC5688-1155-44E4-88FB-354869AAA34F}" presName="parentText" presStyleLbl="node1" presStyleIdx="0" presStyleCnt="3">
        <dgm:presLayoutVars>
          <dgm:chMax val="0"/>
          <dgm:bulletEnabled val="1"/>
        </dgm:presLayoutVars>
      </dgm:prSet>
      <dgm:spPr/>
    </dgm:pt>
    <dgm:pt modelId="{854E18D7-62FE-4E70-81A5-F4FE06A428DF}" type="pres">
      <dgm:prSet presAssocID="{65CC5688-1155-44E4-88FB-354869AAA34F}" presName="negativeSpace" presStyleCnt="0"/>
      <dgm:spPr/>
    </dgm:pt>
    <dgm:pt modelId="{DE5E7F5B-3471-4DDB-9B26-E92082EDAC40}" type="pres">
      <dgm:prSet presAssocID="{65CC5688-1155-44E4-88FB-354869AAA34F}" presName="childText" presStyleLbl="conFgAcc1" presStyleIdx="0" presStyleCnt="3">
        <dgm:presLayoutVars>
          <dgm:bulletEnabled val="1"/>
        </dgm:presLayoutVars>
      </dgm:prSet>
      <dgm:spPr/>
    </dgm:pt>
    <dgm:pt modelId="{E006F40B-B15D-4A9D-9DC6-4FE20AAD1FF8}" type="pres">
      <dgm:prSet presAssocID="{CCF83D1E-BF81-4AAF-B14B-C91AAF5BCD7F}" presName="spaceBetweenRectangles" presStyleCnt="0"/>
      <dgm:spPr/>
    </dgm:pt>
    <dgm:pt modelId="{32B470E3-E034-4061-95D1-166C9B6CBD9D}" type="pres">
      <dgm:prSet presAssocID="{80979D37-E58E-4BA8-956F-B4CE0074432B}" presName="parentLin" presStyleCnt="0"/>
      <dgm:spPr/>
    </dgm:pt>
    <dgm:pt modelId="{6284A7EE-5B5D-4BF8-BD7D-D0784670359B}" type="pres">
      <dgm:prSet presAssocID="{80979D37-E58E-4BA8-956F-B4CE0074432B}" presName="parentLeftMargin" presStyleLbl="node1" presStyleIdx="0" presStyleCnt="3"/>
      <dgm:spPr/>
    </dgm:pt>
    <dgm:pt modelId="{123CC21A-6AC8-4895-AEB7-CFC651EBB65A}" type="pres">
      <dgm:prSet presAssocID="{80979D37-E58E-4BA8-956F-B4CE0074432B}" presName="parentText" presStyleLbl="node1" presStyleIdx="1" presStyleCnt="3">
        <dgm:presLayoutVars>
          <dgm:chMax val="0"/>
          <dgm:bulletEnabled val="1"/>
        </dgm:presLayoutVars>
      </dgm:prSet>
      <dgm:spPr/>
    </dgm:pt>
    <dgm:pt modelId="{2A154615-30DF-43E9-B904-39285517DF26}" type="pres">
      <dgm:prSet presAssocID="{80979D37-E58E-4BA8-956F-B4CE0074432B}" presName="negativeSpace" presStyleCnt="0"/>
      <dgm:spPr/>
    </dgm:pt>
    <dgm:pt modelId="{92974CA7-2F05-43DB-BA80-8E7C4BB8ACDE}" type="pres">
      <dgm:prSet presAssocID="{80979D37-E58E-4BA8-956F-B4CE0074432B}" presName="childText" presStyleLbl="conFgAcc1" presStyleIdx="1" presStyleCnt="3">
        <dgm:presLayoutVars>
          <dgm:bulletEnabled val="1"/>
        </dgm:presLayoutVars>
      </dgm:prSet>
      <dgm:spPr/>
    </dgm:pt>
    <dgm:pt modelId="{CF8B0B0C-4597-45EC-9C4D-57A1F19AAF7D}" type="pres">
      <dgm:prSet presAssocID="{BB80CD90-2890-409A-B298-22DF99AE20E7}" presName="spaceBetweenRectangles" presStyleCnt="0"/>
      <dgm:spPr/>
    </dgm:pt>
    <dgm:pt modelId="{21FA0895-DE4A-4AB3-AC55-14C1100C84D8}" type="pres">
      <dgm:prSet presAssocID="{41971BC3-DEC8-4357-8780-D03827B996C0}" presName="parentLin" presStyleCnt="0"/>
      <dgm:spPr/>
    </dgm:pt>
    <dgm:pt modelId="{20C6C8D0-FC80-47DA-B5B5-C8E680269E08}" type="pres">
      <dgm:prSet presAssocID="{41971BC3-DEC8-4357-8780-D03827B996C0}" presName="parentLeftMargin" presStyleLbl="node1" presStyleIdx="1" presStyleCnt="3"/>
      <dgm:spPr/>
    </dgm:pt>
    <dgm:pt modelId="{121E5C23-D3E0-4257-B555-AF4FCF2A1488}" type="pres">
      <dgm:prSet presAssocID="{41971BC3-DEC8-4357-8780-D03827B996C0}" presName="parentText" presStyleLbl="node1" presStyleIdx="2" presStyleCnt="3">
        <dgm:presLayoutVars>
          <dgm:chMax val="0"/>
          <dgm:bulletEnabled val="1"/>
        </dgm:presLayoutVars>
      </dgm:prSet>
      <dgm:spPr/>
    </dgm:pt>
    <dgm:pt modelId="{24AA8664-B825-40D4-B58C-D124A5581E5F}" type="pres">
      <dgm:prSet presAssocID="{41971BC3-DEC8-4357-8780-D03827B996C0}" presName="negativeSpace" presStyleCnt="0"/>
      <dgm:spPr/>
    </dgm:pt>
    <dgm:pt modelId="{77180718-4712-4E63-B00F-5DF790BD7D96}" type="pres">
      <dgm:prSet presAssocID="{41971BC3-DEC8-4357-8780-D03827B996C0}" presName="childText" presStyleLbl="conFgAcc1" presStyleIdx="2" presStyleCnt="3">
        <dgm:presLayoutVars>
          <dgm:bulletEnabled val="1"/>
        </dgm:presLayoutVars>
      </dgm:prSet>
      <dgm:spPr/>
    </dgm:pt>
  </dgm:ptLst>
  <dgm:cxnLst>
    <dgm:cxn modelId="{5ECBD70C-2381-4BD2-BDBD-E64C1B09D7CC}" type="presOf" srcId="{81A4EC7E-42E6-428D-BEE5-793415FB81F2}" destId="{DE5E7F5B-3471-4DDB-9B26-E92082EDAC40}" srcOrd="0" destOrd="0" presId="urn:microsoft.com/office/officeart/2005/8/layout/list1"/>
    <dgm:cxn modelId="{454D8B22-14EC-4BFA-BBEE-E11DD5CC6EBE}" type="presOf" srcId="{41971BC3-DEC8-4357-8780-D03827B996C0}" destId="{121E5C23-D3E0-4257-B555-AF4FCF2A1488}" srcOrd="1" destOrd="0" presId="urn:microsoft.com/office/officeart/2005/8/layout/list1"/>
    <dgm:cxn modelId="{679DE237-2F27-44D2-BB2B-1BDF352324DF}" srcId="{65CC5688-1155-44E4-88FB-354869AAA34F}" destId="{81A4EC7E-42E6-428D-BEE5-793415FB81F2}" srcOrd="0" destOrd="0" parTransId="{326A5993-7F43-48E4-8C1F-BAB653A59147}" sibTransId="{93E1AF6B-368D-4414-9EEF-46ED41B92287}"/>
    <dgm:cxn modelId="{2642884B-0227-44B4-A438-A455AA1E983D}" srcId="{C798E590-5F33-4805-B1E9-DB4635316ADA}" destId="{41971BC3-DEC8-4357-8780-D03827B996C0}" srcOrd="2" destOrd="0" parTransId="{9FCF4A4A-CD75-40CA-A160-E561560E5F10}" sibTransId="{3465C2C1-428C-49F8-8EA3-6084FD8BD1E4}"/>
    <dgm:cxn modelId="{9A33F751-C42F-42FA-B579-9670B1AF778A}" srcId="{C798E590-5F33-4805-B1E9-DB4635316ADA}" destId="{65CC5688-1155-44E4-88FB-354869AAA34F}" srcOrd="0" destOrd="0" parTransId="{87AC11B2-4CF7-4515-8135-1EE77E2F18BB}" sibTransId="{CCF83D1E-BF81-4AAF-B14B-C91AAF5BCD7F}"/>
    <dgm:cxn modelId="{DFB18159-04F5-4FF8-A1DE-7A8572BD0094}" type="presOf" srcId="{65CC5688-1155-44E4-88FB-354869AAA34F}" destId="{77BA77DD-4825-4805-884F-F4A961CB20F8}" srcOrd="0" destOrd="0" presId="urn:microsoft.com/office/officeart/2005/8/layout/list1"/>
    <dgm:cxn modelId="{6EDD86A3-E87C-4C20-9AFC-61510064F646}" srcId="{C798E590-5F33-4805-B1E9-DB4635316ADA}" destId="{80979D37-E58E-4BA8-956F-B4CE0074432B}" srcOrd="1" destOrd="0" parTransId="{0076AD90-0992-4C18-A840-BEA8248218AD}" sibTransId="{BB80CD90-2890-409A-B298-22DF99AE20E7}"/>
    <dgm:cxn modelId="{4B6DD6A4-371B-4890-A3C9-38FFB99E0E7E}" type="presOf" srcId="{4E8E2349-C241-43AA-871F-F5EE88651E96}" destId="{DE5E7F5B-3471-4DDB-9B26-E92082EDAC40}" srcOrd="0" destOrd="1" presId="urn:microsoft.com/office/officeart/2005/8/layout/list1"/>
    <dgm:cxn modelId="{B073D4AC-B2A4-4282-901D-29CACBF2E921}" type="presOf" srcId="{41971BC3-DEC8-4357-8780-D03827B996C0}" destId="{20C6C8D0-FC80-47DA-B5B5-C8E680269E08}" srcOrd="0" destOrd="0" presId="urn:microsoft.com/office/officeart/2005/8/layout/list1"/>
    <dgm:cxn modelId="{646577AF-E29D-41E7-9DCA-1413E331C739}" type="presOf" srcId="{C798E590-5F33-4805-B1E9-DB4635316ADA}" destId="{ABAC12E0-EABD-4751-8D32-C370165C1339}" srcOrd="0" destOrd="0" presId="urn:microsoft.com/office/officeart/2005/8/layout/list1"/>
    <dgm:cxn modelId="{109C90BF-870C-40FA-A40E-F4D5F9263BBC}" type="presOf" srcId="{65CC5688-1155-44E4-88FB-354869AAA34F}" destId="{8C967EA7-6A57-4C92-A613-3633211D2228}" srcOrd="1" destOrd="0" presId="urn:microsoft.com/office/officeart/2005/8/layout/list1"/>
    <dgm:cxn modelId="{302F76CF-1D38-442E-8601-EACA9CCD6A5B}" type="presOf" srcId="{80979D37-E58E-4BA8-956F-B4CE0074432B}" destId="{6284A7EE-5B5D-4BF8-BD7D-D0784670359B}" srcOrd="0" destOrd="0" presId="urn:microsoft.com/office/officeart/2005/8/layout/list1"/>
    <dgm:cxn modelId="{6B65EAEC-9249-466C-B466-C52AB267FDC9}" type="presOf" srcId="{80979D37-E58E-4BA8-956F-B4CE0074432B}" destId="{123CC21A-6AC8-4895-AEB7-CFC651EBB65A}" srcOrd="1" destOrd="0" presId="urn:microsoft.com/office/officeart/2005/8/layout/list1"/>
    <dgm:cxn modelId="{EFE8AFF3-B2E0-4DCE-8606-46C2ADA323A7}" srcId="{65CC5688-1155-44E4-88FB-354869AAA34F}" destId="{4E8E2349-C241-43AA-871F-F5EE88651E96}" srcOrd="1" destOrd="0" parTransId="{F81C3839-523F-4DF6-A9F3-3CBDE9A37CC7}" sibTransId="{829D983C-49B8-4BDB-A0F4-FB100C7CE237}"/>
    <dgm:cxn modelId="{A48E50F8-F2CD-488A-BB90-C04D235FDAE2}" type="presParOf" srcId="{ABAC12E0-EABD-4751-8D32-C370165C1339}" destId="{77D29EA4-A3FA-41F2-A396-29A1CC8965E4}" srcOrd="0" destOrd="0" presId="urn:microsoft.com/office/officeart/2005/8/layout/list1"/>
    <dgm:cxn modelId="{9EF5F2B1-2267-471C-8C61-E331F126896C}" type="presParOf" srcId="{77D29EA4-A3FA-41F2-A396-29A1CC8965E4}" destId="{77BA77DD-4825-4805-884F-F4A961CB20F8}" srcOrd="0" destOrd="0" presId="urn:microsoft.com/office/officeart/2005/8/layout/list1"/>
    <dgm:cxn modelId="{25776801-07FC-4B57-B384-AA96E5B17485}" type="presParOf" srcId="{77D29EA4-A3FA-41F2-A396-29A1CC8965E4}" destId="{8C967EA7-6A57-4C92-A613-3633211D2228}" srcOrd="1" destOrd="0" presId="urn:microsoft.com/office/officeart/2005/8/layout/list1"/>
    <dgm:cxn modelId="{AA8D74C7-7EAC-4C9D-B34F-00314EA0DD82}" type="presParOf" srcId="{ABAC12E0-EABD-4751-8D32-C370165C1339}" destId="{854E18D7-62FE-4E70-81A5-F4FE06A428DF}" srcOrd="1" destOrd="0" presId="urn:microsoft.com/office/officeart/2005/8/layout/list1"/>
    <dgm:cxn modelId="{B46CC9C6-9608-4036-A21D-B51AA0623B44}" type="presParOf" srcId="{ABAC12E0-EABD-4751-8D32-C370165C1339}" destId="{DE5E7F5B-3471-4DDB-9B26-E92082EDAC40}" srcOrd="2" destOrd="0" presId="urn:microsoft.com/office/officeart/2005/8/layout/list1"/>
    <dgm:cxn modelId="{842E7BEF-BEE2-4F0B-B892-5E2FB54E1639}" type="presParOf" srcId="{ABAC12E0-EABD-4751-8D32-C370165C1339}" destId="{E006F40B-B15D-4A9D-9DC6-4FE20AAD1FF8}" srcOrd="3" destOrd="0" presId="urn:microsoft.com/office/officeart/2005/8/layout/list1"/>
    <dgm:cxn modelId="{A3171DE1-8E93-40D2-83C1-89DA70FB7BB7}" type="presParOf" srcId="{ABAC12E0-EABD-4751-8D32-C370165C1339}" destId="{32B470E3-E034-4061-95D1-166C9B6CBD9D}" srcOrd="4" destOrd="0" presId="urn:microsoft.com/office/officeart/2005/8/layout/list1"/>
    <dgm:cxn modelId="{552D4EEC-8846-4DAB-95B9-97F43F87B3CD}" type="presParOf" srcId="{32B470E3-E034-4061-95D1-166C9B6CBD9D}" destId="{6284A7EE-5B5D-4BF8-BD7D-D0784670359B}" srcOrd="0" destOrd="0" presId="urn:microsoft.com/office/officeart/2005/8/layout/list1"/>
    <dgm:cxn modelId="{1928E885-E697-4EE8-9023-C69FD6042BC0}" type="presParOf" srcId="{32B470E3-E034-4061-95D1-166C9B6CBD9D}" destId="{123CC21A-6AC8-4895-AEB7-CFC651EBB65A}" srcOrd="1" destOrd="0" presId="urn:microsoft.com/office/officeart/2005/8/layout/list1"/>
    <dgm:cxn modelId="{3F1AA9FF-CE81-44A5-8B00-94B0D4513C59}" type="presParOf" srcId="{ABAC12E0-EABD-4751-8D32-C370165C1339}" destId="{2A154615-30DF-43E9-B904-39285517DF26}" srcOrd="5" destOrd="0" presId="urn:microsoft.com/office/officeart/2005/8/layout/list1"/>
    <dgm:cxn modelId="{1AE5E3BA-B740-4ED0-BBE0-B9FD73C8A99A}" type="presParOf" srcId="{ABAC12E0-EABD-4751-8D32-C370165C1339}" destId="{92974CA7-2F05-43DB-BA80-8E7C4BB8ACDE}" srcOrd="6" destOrd="0" presId="urn:microsoft.com/office/officeart/2005/8/layout/list1"/>
    <dgm:cxn modelId="{443C16A2-A363-4F4F-9476-F24CA3AB50B2}" type="presParOf" srcId="{ABAC12E0-EABD-4751-8D32-C370165C1339}" destId="{CF8B0B0C-4597-45EC-9C4D-57A1F19AAF7D}" srcOrd="7" destOrd="0" presId="urn:microsoft.com/office/officeart/2005/8/layout/list1"/>
    <dgm:cxn modelId="{9BF7D2F4-F5ED-4F4E-84A6-09D92D8E66CB}" type="presParOf" srcId="{ABAC12E0-EABD-4751-8D32-C370165C1339}" destId="{21FA0895-DE4A-4AB3-AC55-14C1100C84D8}" srcOrd="8" destOrd="0" presId="urn:microsoft.com/office/officeart/2005/8/layout/list1"/>
    <dgm:cxn modelId="{8DAAF507-61C8-4687-8EF2-76F9C87AC8C8}" type="presParOf" srcId="{21FA0895-DE4A-4AB3-AC55-14C1100C84D8}" destId="{20C6C8D0-FC80-47DA-B5B5-C8E680269E08}" srcOrd="0" destOrd="0" presId="urn:microsoft.com/office/officeart/2005/8/layout/list1"/>
    <dgm:cxn modelId="{E4ACB5CE-1C74-452C-9AA1-D8BF8CC63C44}" type="presParOf" srcId="{21FA0895-DE4A-4AB3-AC55-14C1100C84D8}" destId="{121E5C23-D3E0-4257-B555-AF4FCF2A1488}" srcOrd="1" destOrd="0" presId="urn:microsoft.com/office/officeart/2005/8/layout/list1"/>
    <dgm:cxn modelId="{DF4484A3-189B-4D60-AC34-FA8308DD58AF}" type="presParOf" srcId="{ABAC12E0-EABD-4751-8D32-C370165C1339}" destId="{24AA8664-B825-40D4-B58C-D124A5581E5F}" srcOrd="9" destOrd="0" presId="urn:microsoft.com/office/officeart/2005/8/layout/list1"/>
    <dgm:cxn modelId="{4042C98E-8FF2-4C8E-B2BF-CD871A8328D5}" type="presParOf" srcId="{ABAC12E0-EABD-4751-8D32-C370165C1339}" destId="{77180718-4712-4E63-B00F-5DF790BD7D96}"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DC63703-9B41-41B2-AA7A-60A1D6F4FEBC}" type="doc">
      <dgm:prSet loTypeId="urn:microsoft.com/office/officeart/2005/8/layout/vList2" loCatId="list" qsTypeId="urn:microsoft.com/office/officeart/2005/8/quickstyle/simple4" qsCatId="simple" csTypeId="urn:microsoft.com/office/officeart/2005/8/colors/colorful1" csCatId="colorful"/>
      <dgm:spPr/>
      <dgm:t>
        <a:bodyPr/>
        <a:lstStyle/>
        <a:p>
          <a:endParaRPr lang="en-US"/>
        </a:p>
      </dgm:t>
    </dgm:pt>
    <dgm:pt modelId="{355E2BF6-72E4-42E1-92E2-94284D594C58}">
      <dgm:prSet/>
      <dgm:spPr/>
      <dgm:t>
        <a:bodyPr/>
        <a:lstStyle/>
        <a:p>
          <a:r>
            <a:rPr lang="en-US" b="1"/>
            <a:t>ESG/STEHP/CDBG Rapid Re-housing</a:t>
          </a:r>
          <a:endParaRPr lang="en-US"/>
        </a:p>
      </dgm:t>
    </dgm:pt>
    <dgm:pt modelId="{5722C003-8182-47A7-8D1A-17290C43D7A1}" type="parTrans" cxnId="{79082A69-37FA-4A04-A008-50BF65F44E73}">
      <dgm:prSet/>
      <dgm:spPr/>
      <dgm:t>
        <a:bodyPr/>
        <a:lstStyle/>
        <a:p>
          <a:endParaRPr lang="en-US"/>
        </a:p>
      </dgm:t>
    </dgm:pt>
    <dgm:pt modelId="{6A7D60AB-5A3B-4C2E-9ACD-F7FE0B035F7D}" type="sibTrans" cxnId="{79082A69-37FA-4A04-A008-50BF65F44E73}">
      <dgm:prSet/>
      <dgm:spPr/>
      <dgm:t>
        <a:bodyPr/>
        <a:lstStyle/>
        <a:p>
          <a:endParaRPr lang="en-US"/>
        </a:p>
      </dgm:t>
    </dgm:pt>
    <dgm:pt modelId="{AC7D444A-E982-4E6A-B1F2-CC718BB04253}">
      <dgm:prSet/>
      <dgm:spPr/>
      <dgm:t>
        <a:bodyPr/>
        <a:lstStyle/>
        <a:p>
          <a:r>
            <a:rPr lang="en-US"/>
            <a:t>Cayuga</a:t>
          </a:r>
        </a:p>
      </dgm:t>
    </dgm:pt>
    <dgm:pt modelId="{DBE11B26-25E6-4C8A-9FEA-4C3B5A1FE24C}" type="parTrans" cxnId="{D9635FCA-5619-423E-AA82-FC2782D355F7}">
      <dgm:prSet/>
      <dgm:spPr/>
      <dgm:t>
        <a:bodyPr/>
        <a:lstStyle/>
        <a:p>
          <a:endParaRPr lang="en-US"/>
        </a:p>
      </dgm:t>
    </dgm:pt>
    <dgm:pt modelId="{E518E850-4D4F-42FC-9B63-4E50CF1422FB}" type="sibTrans" cxnId="{D9635FCA-5619-423E-AA82-FC2782D355F7}">
      <dgm:prSet/>
      <dgm:spPr/>
      <dgm:t>
        <a:bodyPr/>
        <a:lstStyle/>
        <a:p>
          <a:endParaRPr lang="en-US"/>
        </a:p>
      </dgm:t>
    </dgm:pt>
    <dgm:pt modelId="{0E53CA6D-E15C-4052-8E1C-FE3AC48CBF00}">
      <dgm:prSet/>
      <dgm:spPr/>
      <dgm:t>
        <a:bodyPr/>
        <a:lstStyle/>
        <a:p>
          <a:r>
            <a:rPr lang="en-US"/>
            <a:t>CAP ESG-CV RRH</a:t>
          </a:r>
        </a:p>
      </dgm:t>
    </dgm:pt>
    <dgm:pt modelId="{EE8762A0-13BC-4662-B949-80F840D87148}" type="parTrans" cxnId="{953CC580-19B5-4A1D-95F0-328DF688AFDD}">
      <dgm:prSet/>
      <dgm:spPr/>
      <dgm:t>
        <a:bodyPr/>
        <a:lstStyle/>
        <a:p>
          <a:endParaRPr lang="en-US"/>
        </a:p>
      </dgm:t>
    </dgm:pt>
    <dgm:pt modelId="{762FC38D-3577-4796-AA50-B38084AEFBCE}" type="sibTrans" cxnId="{953CC580-19B5-4A1D-95F0-328DF688AFDD}">
      <dgm:prSet/>
      <dgm:spPr/>
      <dgm:t>
        <a:bodyPr/>
        <a:lstStyle/>
        <a:p>
          <a:endParaRPr lang="en-US"/>
        </a:p>
      </dgm:t>
    </dgm:pt>
    <dgm:pt modelId="{A6D1C383-F309-4CD0-B17B-3258811B6CBC}">
      <dgm:prSet/>
      <dgm:spPr/>
      <dgm:t>
        <a:bodyPr/>
        <a:lstStyle/>
        <a:p>
          <a:r>
            <a:rPr lang="en-US"/>
            <a:t>Chapel House CDBG-CV RRH</a:t>
          </a:r>
        </a:p>
      </dgm:t>
    </dgm:pt>
    <dgm:pt modelId="{529CAE3F-EFB4-41EA-AD19-3BF88DE236B4}" type="parTrans" cxnId="{115F027D-CBED-49D2-8035-5B05752C9E0B}">
      <dgm:prSet/>
      <dgm:spPr/>
      <dgm:t>
        <a:bodyPr/>
        <a:lstStyle/>
        <a:p>
          <a:endParaRPr lang="en-US"/>
        </a:p>
      </dgm:t>
    </dgm:pt>
    <dgm:pt modelId="{CE572285-2EF5-4A3D-8D38-FB0CA18650ED}" type="sibTrans" cxnId="{115F027D-CBED-49D2-8035-5B05752C9E0B}">
      <dgm:prSet/>
      <dgm:spPr/>
      <dgm:t>
        <a:bodyPr/>
        <a:lstStyle/>
        <a:p>
          <a:endParaRPr lang="en-US"/>
        </a:p>
      </dgm:t>
    </dgm:pt>
    <dgm:pt modelId="{F85497D2-401E-4011-B34A-4C521EB19F41}">
      <dgm:prSet/>
      <dgm:spPr/>
      <dgm:t>
        <a:bodyPr/>
        <a:lstStyle/>
        <a:p>
          <a:r>
            <a:rPr lang="en-US"/>
            <a:t>Onondaga</a:t>
          </a:r>
        </a:p>
      </dgm:t>
    </dgm:pt>
    <dgm:pt modelId="{9F87D48A-C9A8-45DC-BDC6-66CE1D448000}" type="parTrans" cxnId="{8F58FF01-D1C5-4619-92D3-5307C6757468}">
      <dgm:prSet/>
      <dgm:spPr/>
      <dgm:t>
        <a:bodyPr/>
        <a:lstStyle/>
        <a:p>
          <a:endParaRPr lang="en-US"/>
        </a:p>
      </dgm:t>
    </dgm:pt>
    <dgm:pt modelId="{563D5227-753F-4B15-A9D8-6B77491B56DF}" type="sibTrans" cxnId="{8F58FF01-D1C5-4619-92D3-5307C6757468}">
      <dgm:prSet/>
      <dgm:spPr/>
      <dgm:t>
        <a:bodyPr/>
        <a:lstStyle/>
        <a:p>
          <a:endParaRPr lang="en-US"/>
        </a:p>
      </dgm:t>
    </dgm:pt>
    <dgm:pt modelId="{0220C649-29EF-47D7-82E7-F8254D6D4669}">
      <dgm:prSet/>
      <dgm:spPr/>
      <dgm:t>
        <a:bodyPr/>
        <a:lstStyle/>
        <a:p>
          <a:r>
            <a:rPr lang="en-US"/>
            <a:t>Catholic Charities Men’s Shelter ESG-CV RRH</a:t>
          </a:r>
        </a:p>
      </dgm:t>
    </dgm:pt>
    <dgm:pt modelId="{38AAEB1C-5A2F-466F-9EC2-EA53642063F3}" type="parTrans" cxnId="{280D05B2-E1D4-4AE1-9933-C732581131DB}">
      <dgm:prSet/>
      <dgm:spPr/>
      <dgm:t>
        <a:bodyPr/>
        <a:lstStyle/>
        <a:p>
          <a:endParaRPr lang="en-US"/>
        </a:p>
      </dgm:t>
    </dgm:pt>
    <dgm:pt modelId="{1EBB453E-5EB5-44FB-B355-90AAF7A1E7A1}" type="sibTrans" cxnId="{280D05B2-E1D4-4AE1-9933-C732581131DB}">
      <dgm:prSet/>
      <dgm:spPr/>
      <dgm:t>
        <a:bodyPr/>
        <a:lstStyle/>
        <a:p>
          <a:endParaRPr lang="en-US"/>
        </a:p>
      </dgm:t>
    </dgm:pt>
    <dgm:pt modelId="{FCC58413-0C5A-414F-9280-9FEA3DFAC3AC}">
      <dgm:prSet/>
      <dgm:spPr/>
      <dgm:t>
        <a:bodyPr/>
        <a:lstStyle/>
        <a:p>
          <a:r>
            <a:rPr lang="en-US"/>
            <a:t>Catholic Charities STEHP RRH</a:t>
          </a:r>
        </a:p>
      </dgm:t>
    </dgm:pt>
    <dgm:pt modelId="{D2814911-AF8A-4400-88F1-4445AEAF8732}" type="parTrans" cxnId="{07918C37-BD7B-4CBE-8CAF-B14E4440C294}">
      <dgm:prSet/>
      <dgm:spPr/>
      <dgm:t>
        <a:bodyPr/>
        <a:lstStyle/>
        <a:p>
          <a:endParaRPr lang="en-US"/>
        </a:p>
      </dgm:t>
    </dgm:pt>
    <dgm:pt modelId="{986DA420-B57D-48D3-9BCA-D301DF84B63B}" type="sibTrans" cxnId="{07918C37-BD7B-4CBE-8CAF-B14E4440C294}">
      <dgm:prSet/>
      <dgm:spPr/>
      <dgm:t>
        <a:bodyPr/>
        <a:lstStyle/>
        <a:p>
          <a:endParaRPr lang="en-US"/>
        </a:p>
      </dgm:t>
    </dgm:pt>
    <dgm:pt modelId="{D15C0869-EBCF-4A30-A39F-647D00490733}">
      <dgm:prSet/>
      <dgm:spPr/>
      <dgm:t>
        <a:bodyPr/>
        <a:lstStyle/>
        <a:p>
          <a:r>
            <a:rPr lang="en-US"/>
            <a:t>Rescue Mission ESG-CV RRH</a:t>
          </a:r>
        </a:p>
      </dgm:t>
    </dgm:pt>
    <dgm:pt modelId="{134262F0-BD21-425E-A197-FB2732C2F49F}" type="parTrans" cxnId="{72E51F38-7B39-4F73-AEB9-DA5501204B25}">
      <dgm:prSet/>
      <dgm:spPr/>
      <dgm:t>
        <a:bodyPr/>
        <a:lstStyle/>
        <a:p>
          <a:endParaRPr lang="en-US"/>
        </a:p>
      </dgm:t>
    </dgm:pt>
    <dgm:pt modelId="{1A5EC3CE-848D-4E72-B9A5-B11F18AD4A43}" type="sibTrans" cxnId="{72E51F38-7B39-4F73-AEB9-DA5501204B25}">
      <dgm:prSet/>
      <dgm:spPr/>
      <dgm:t>
        <a:bodyPr/>
        <a:lstStyle/>
        <a:p>
          <a:endParaRPr lang="en-US"/>
        </a:p>
      </dgm:t>
    </dgm:pt>
    <dgm:pt modelId="{BF407894-75CF-44C1-88B7-CFA6746A10A2}">
      <dgm:prSet/>
      <dgm:spPr/>
      <dgm:t>
        <a:bodyPr/>
        <a:lstStyle/>
        <a:p>
          <a:r>
            <a:rPr lang="en-US"/>
            <a:t>Salvation Army Youth ESG RRH</a:t>
          </a:r>
        </a:p>
      </dgm:t>
    </dgm:pt>
    <dgm:pt modelId="{CB17D2AA-06A1-46A9-9F06-90B8424F3491}" type="parTrans" cxnId="{F49AB5AB-39DB-4C2F-BBEF-96BC87FA8AC5}">
      <dgm:prSet/>
      <dgm:spPr/>
      <dgm:t>
        <a:bodyPr/>
        <a:lstStyle/>
        <a:p>
          <a:endParaRPr lang="en-US"/>
        </a:p>
      </dgm:t>
    </dgm:pt>
    <dgm:pt modelId="{292A9A45-1ED5-4131-B7A2-82972B7CBF8D}" type="sibTrans" cxnId="{F49AB5AB-39DB-4C2F-BBEF-96BC87FA8AC5}">
      <dgm:prSet/>
      <dgm:spPr/>
      <dgm:t>
        <a:bodyPr/>
        <a:lstStyle/>
        <a:p>
          <a:endParaRPr lang="en-US"/>
        </a:p>
      </dgm:t>
    </dgm:pt>
    <dgm:pt modelId="{D1DC3732-28B8-433F-990F-302C59C5D435}">
      <dgm:prSet/>
      <dgm:spPr/>
      <dgm:t>
        <a:bodyPr/>
        <a:lstStyle/>
        <a:p>
          <a:r>
            <a:rPr lang="en-US"/>
            <a:t>Salvation Army City ESG-CV RRH</a:t>
          </a:r>
        </a:p>
      </dgm:t>
    </dgm:pt>
    <dgm:pt modelId="{95FB421C-A850-4D84-9FE0-983F2B7522F9}" type="parTrans" cxnId="{0258FE2C-5E56-42B3-9FD1-59732113BA89}">
      <dgm:prSet/>
      <dgm:spPr/>
      <dgm:t>
        <a:bodyPr/>
        <a:lstStyle/>
        <a:p>
          <a:endParaRPr lang="en-US"/>
        </a:p>
      </dgm:t>
    </dgm:pt>
    <dgm:pt modelId="{AAFC570B-2319-4641-9C5A-4D75C6EBA4A0}" type="sibTrans" cxnId="{0258FE2C-5E56-42B3-9FD1-59732113BA89}">
      <dgm:prSet/>
      <dgm:spPr/>
      <dgm:t>
        <a:bodyPr/>
        <a:lstStyle/>
        <a:p>
          <a:endParaRPr lang="en-US"/>
        </a:p>
      </dgm:t>
    </dgm:pt>
    <dgm:pt modelId="{7CDDF7E7-9E5A-4CBB-8F98-166EC285382B}">
      <dgm:prSet/>
      <dgm:spPr/>
      <dgm:t>
        <a:bodyPr/>
        <a:lstStyle/>
        <a:p>
          <a:r>
            <a:rPr lang="en-US"/>
            <a:t>Salvation Army ESG RRH</a:t>
          </a:r>
        </a:p>
      </dgm:t>
    </dgm:pt>
    <dgm:pt modelId="{B4584471-6AF1-43B1-B179-1A262031BE9E}" type="parTrans" cxnId="{30E638BB-0DFC-46B9-A8FB-849AEE572ACA}">
      <dgm:prSet/>
      <dgm:spPr/>
      <dgm:t>
        <a:bodyPr/>
        <a:lstStyle/>
        <a:p>
          <a:endParaRPr lang="en-US"/>
        </a:p>
      </dgm:t>
    </dgm:pt>
    <dgm:pt modelId="{DDEEDFBD-84F3-4F5E-8D69-6B8D3AEF422B}" type="sibTrans" cxnId="{30E638BB-0DFC-46B9-A8FB-849AEE572ACA}">
      <dgm:prSet/>
      <dgm:spPr/>
      <dgm:t>
        <a:bodyPr/>
        <a:lstStyle/>
        <a:p>
          <a:endParaRPr lang="en-US"/>
        </a:p>
      </dgm:t>
    </dgm:pt>
    <dgm:pt modelId="{09F348D9-004B-4864-92F3-43113603BC4D}">
      <dgm:prSet/>
      <dgm:spPr/>
      <dgm:t>
        <a:bodyPr/>
        <a:lstStyle/>
        <a:p>
          <a:r>
            <a:rPr lang="en-US"/>
            <a:t>Oswego</a:t>
          </a:r>
        </a:p>
      </dgm:t>
    </dgm:pt>
    <dgm:pt modelId="{57C3FE64-CB35-46D1-A8B6-F8FBC4204E1F}" type="parTrans" cxnId="{739DCF6F-E7DB-4B2B-97D1-EEF7F616BB5A}">
      <dgm:prSet/>
      <dgm:spPr/>
      <dgm:t>
        <a:bodyPr/>
        <a:lstStyle/>
        <a:p>
          <a:endParaRPr lang="en-US"/>
        </a:p>
      </dgm:t>
    </dgm:pt>
    <dgm:pt modelId="{DAC798FF-A9B5-4F5A-9796-67BE9E4E5A24}" type="sibTrans" cxnId="{739DCF6F-E7DB-4B2B-97D1-EEF7F616BB5A}">
      <dgm:prSet/>
      <dgm:spPr/>
      <dgm:t>
        <a:bodyPr/>
        <a:lstStyle/>
        <a:p>
          <a:endParaRPr lang="en-US"/>
        </a:p>
      </dgm:t>
    </dgm:pt>
    <dgm:pt modelId="{87431EAB-38FB-49BF-856B-95236467DC3F}">
      <dgm:prSet/>
      <dgm:spPr/>
      <dgm:t>
        <a:bodyPr/>
        <a:lstStyle/>
        <a:p>
          <a:r>
            <a:rPr lang="en-US"/>
            <a:t>Oswego DSS ESG-CV RRH</a:t>
          </a:r>
        </a:p>
      </dgm:t>
    </dgm:pt>
    <dgm:pt modelId="{DB6EE147-DE22-4E53-ACB3-B6CE0E22267E}" type="parTrans" cxnId="{A5026FE6-2DBE-47F5-8527-306C306E21CE}">
      <dgm:prSet/>
      <dgm:spPr/>
      <dgm:t>
        <a:bodyPr/>
        <a:lstStyle/>
        <a:p>
          <a:endParaRPr lang="en-US"/>
        </a:p>
      </dgm:t>
    </dgm:pt>
    <dgm:pt modelId="{6BF1104D-AD22-4524-8C79-CC2A78F5F84B}" type="sibTrans" cxnId="{A5026FE6-2DBE-47F5-8527-306C306E21CE}">
      <dgm:prSet/>
      <dgm:spPr/>
      <dgm:t>
        <a:bodyPr/>
        <a:lstStyle/>
        <a:p>
          <a:endParaRPr lang="en-US"/>
        </a:p>
      </dgm:t>
    </dgm:pt>
    <dgm:pt modelId="{3DD4C050-2F71-4E94-A9E2-2BD5BA343E4E}">
      <dgm:prSet/>
      <dgm:spPr/>
      <dgm:t>
        <a:bodyPr/>
        <a:lstStyle/>
        <a:p>
          <a:r>
            <a:rPr lang="en-US"/>
            <a:t>Oswego County Opportunities STEHP RRH</a:t>
          </a:r>
        </a:p>
      </dgm:t>
    </dgm:pt>
    <dgm:pt modelId="{93B5486A-6C0B-4088-B958-25D7099F1A3E}" type="parTrans" cxnId="{3FCD81B2-7637-43D9-A622-979D922FF80F}">
      <dgm:prSet/>
      <dgm:spPr/>
      <dgm:t>
        <a:bodyPr/>
        <a:lstStyle/>
        <a:p>
          <a:endParaRPr lang="en-US"/>
        </a:p>
      </dgm:t>
    </dgm:pt>
    <dgm:pt modelId="{49D2FFA1-7C59-4ECA-BD10-FAEB846256C4}" type="sibTrans" cxnId="{3FCD81B2-7637-43D9-A622-979D922FF80F}">
      <dgm:prSet/>
      <dgm:spPr/>
      <dgm:t>
        <a:bodyPr/>
        <a:lstStyle/>
        <a:p>
          <a:endParaRPr lang="en-US"/>
        </a:p>
      </dgm:t>
    </dgm:pt>
    <dgm:pt modelId="{98242E24-0448-4DE6-92FC-AE5C303E040C}" type="pres">
      <dgm:prSet presAssocID="{8DC63703-9B41-41B2-AA7A-60A1D6F4FEBC}" presName="linear" presStyleCnt="0">
        <dgm:presLayoutVars>
          <dgm:animLvl val="lvl"/>
          <dgm:resizeHandles val="exact"/>
        </dgm:presLayoutVars>
      </dgm:prSet>
      <dgm:spPr/>
    </dgm:pt>
    <dgm:pt modelId="{465B0538-7B3B-4F15-B2F9-189478B36896}" type="pres">
      <dgm:prSet presAssocID="{355E2BF6-72E4-42E1-92E2-94284D594C58}" presName="parentText" presStyleLbl="node1" presStyleIdx="0" presStyleCnt="4">
        <dgm:presLayoutVars>
          <dgm:chMax val="0"/>
          <dgm:bulletEnabled val="1"/>
        </dgm:presLayoutVars>
      </dgm:prSet>
      <dgm:spPr/>
    </dgm:pt>
    <dgm:pt modelId="{0CCF75C6-463D-4140-82C8-49BEBFE8E14F}" type="pres">
      <dgm:prSet presAssocID="{6A7D60AB-5A3B-4C2E-9ACD-F7FE0B035F7D}" presName="spacer" presStyleCnt="0"/>
      <dgm:spPr/>
    </dgm:pt>
    <dgm:pt modelId="{EA52217B-E7CE-4115-AE8D-87F95B936998}" type="pres">
      <dgm:prSet presAssocID="{AC7D444A-E982-4E6A-B1F2-CC718BB04253}" presName="parentText" presStyleLbl="node1" presStyleIdx="1" presStyleCnt="4">
        <dgm:presLayoutVars>
          <dgm:chMax val="0"/>
          <dgm:bulletEnabled val="1"/>
        </dgm:presLayoutVars>
      </dgm:prSet>
      <dgm:spPr/>
    </dgm:pt>
    <dgm:pt modelId="{8A69B958-E367-437A-85A3-F7DC4CAD0811}" type="pres">
      <dgm:prSet presAssocID="{AC7D444A-E982-4E6A-B1F2-CC718BB04253}" presName="childText" presStyleLbl="revTx" presStyleIdx="0" presStyleCnt="3">
        <dgm:presLayoutVars>
          <dgm:bulletEnabled val="1"/>
        </dgm:presLayoutVars>
      </dgm:prSet>
      <dgm:spPr/>
    </dgm:pt>
    <dgm:pt modelId="{461E22E0-CA74-4128-9DF0-46EE6BA75B87}" type="pres">
      <dgm:prSet presAssocID="{F85497D2-401E-4011-B34A-4C521EB19F41}" presName="parentText" presStyleLbl="node1" presStyleIdx="2" presStyleCnt="4">
        <dgm:presLayoutVars>
          <dgm:chMax val="0"/>
          <dgm:bulletEnabled val="1"/>
        </dgm:presLayoutVars>
      </dgm:prSet>
      <dgm:spPr/>
    </dgm:pt>
    <dgm:pt modelId="{89E0DBA0-1EE2-4775-AA5F-FD6B9FE8A372}" type="pres">
      <dgm:prSet presAssocID="{F85497D2-401E-4011-B34A-4C521EB19F41}" presName="childText" presStyleLbl="revTx" presStyleIdx="1" presStyleCnt="3">
        <dgm:presLayoutVars>
          <dgm:bulletEnabled val="1"/>
        </dgm:presLayoutVars>
      </dgm:prSet>
      <dgm:spPr/>
    </dgm:pt>
    <dgm:pt modelId="{9908339C-6137-429B-A6E6-88D6DFA86B79}" type="pres">
      <dgm:prSet presAssocID="{09F348D9-004B-4864-92F3-43113603BC4D}" presName="parentText" presStyleLbl="node1" presStyleIdx="3" presStyleCnt="4">
        <dgm:presLayoutVars>
          <dgm:chMax val="0"/>
          <dgm:bulletEnabled val="1"/>
        </dgm:presLayoutVars>
      </dgm:prSet>
      <dgm:spPr/>
    </dgm:pt>
    <dgm:pt modelId="{332AC46D-10CD-4130-A1ED-4A7CF3EE1EF7}" type="pres">
      <dgm:prSet presAssocID="{09F348D9-004B-4864-92F3-43113603BC4D}" presName="childText" presStyleLbl="revTx" presStyleIdx="2" presStyleCnt="3">
        <dgm:presLayoutVars>
          <dgm:bulletEnabled val="1"/>
        </dgm:presLayoutVars>
      </dgm:prSet>
      <dgm:spPr/>
    </dgm:pt>
  </dgm:ptLst>
  <dgm:cxnLst>
    <dgm:cxn modelId="{8F58FF01-D1C5-4619-92D3-5307C6757468}" srcId="{8DC63703-9B41-41B2-AA7A-60A1D6F4FEBC}" destId="{F85497D2-401E-4011-B34A-4C521EB19F41}" srcOrd="2" destOrd="0" parTransId="{9F87D48A-C9A8-45DC-BDC6-66CE1D448000}" sibTransId="{563D5227-753F-4B15-A9D8-6B77491B56DF}"/>
    <dgm:cxn modelId="{FF0F120C-665C-4A36-AA6D-12311936F319}" type="presOf" srcId="{09F348D9-004B-4864-92F3-43113603BC4D}" destId="{9908339C-6137-429B-A6E6-88D6DFA86B79}" srcOrd="0" destOrd="0" presId="urn:microsoft.com/office/officeart/2005/8/layout/vList2"/>
    <dgm:cxn modelId="{CE76AF15-9EF0-4A11-9B0B-022C596DEEDF}" type="presOf" srcId="{0E53CA6D-E15C-4052-8E1C-FE3AC48CBF00}" destId="{8A69B958-E367-437A-85A3-F7DC4CAD0811}" srcOrd="0" destOrd="0" presId="urn:microsoft.com/office/officeart/2005/8/layout/vList2"/>
    <dgm:cxn modelId="{0258FE2C-5E56-42B3-9FD1-59732113BA89}" srcId="{F85497D2-401E-4011-B34A-4C521EB19F41}" destId="{D1DC3732-28B8-433F-990F-302C59C5D435}" srcOrd="4" destOrd="0" parTransId="{95FB421C-A850-4D84-9FE0-983F2B7522F9}" sibTransId="{AAFC570B-2319-4641-9C5A-4D75C6EBA4A0}"/>
    <dgm:cxn modelId="{7DEB6535-C2AB-42BE-BDBC-5DF7B2D75146}" type="presOf" srcId="{F85497D2-401E-4011-B34A-4C521EB19F41}" destId="{461E22E0-CA74-4128-9DF0-46EE6BA75B87}" srcOrd="0" destOrd="0" presId="urn:microsoft.com/office/officeart/2005/8/layout/vList2"/>
    <dgm:cxn modelId="{07918C37-BD7B-4CBE-8CAF-B14E4440C294}" srcId="{F85497D2-401E-4011-B34A-4C521EB19F41}" destId="{FCC58413-0C5A-414F-9280-9FEA3DFAC3AC}" srcOrd="1" destOrd="0" parTransId="{D2814911-AF8A-4400-88F1-4445AEAF8732}" sibTransId="{986DA420-B57D-48D3-9BCA-D301DF84B63B}"/>
    <dgm:cxn modelId="{72E51F38-7B39-4F73-AEB9-DA5501204B25}" srcId="{F85497D2-401E-4011-B34A-4C521EB19F41}" destId="{D15C0869-EBCF-4A30-A39F-647D00490733}" srcOrd="2" destOrd="0" parTransId="{134262F0-BD21-425E-A197-FB2732C2F49F}" sibTransId="{1A5EC3CE-848D-4E72-B9A5-B11F18AD4A43}"/>
    <dgm:cxn modelId="{630BC738-2F5A-4E21-8751-C03EF795AF17}" type="presOf" srcId="{0220C649-29EF-47D7-82E7-F8254D6D4669}" destId="{89E0DBA0-1EE2-4775-AA5F-FD6B9FE8A372}" srcOrd="0" destOrd="0" presId="urn:microsoft.com/office/officeart/2005/8/layout/vList2"/>
    <dgm:cxn modelId="{E5A7F638-4A80-44BA-9472-37C72D8A85A4}" type="presOf" srcId="{87431EAB-38FB-49BF-856B-95236467DC3F}" destId="{332AC46D-10CD-4130-A1ED-4A7CF3EE1EF7}" srcOrd="0" destOrd="0" presId="urn:microsoft.com/office/officeart/2005/8/layout/vList2"/>
    <dgm:cxn modelId="{8E35063E-C813-4F62-95C5-3E21CCB132F5}" type="presOf" srcId="{7CDDF7E7-9E5A-4CBB-8F98-166EC285382B}" destId="{89E0DBA0-1EE2-4775-AA5F-FD6B9FE8A372}" srcOrd="0" destOrd="5" presId="urn:microsoft.com/office/officeart/2005/8/layout/vList2"/>
    <dgm:cxn modelId="{FF1EF25D-2391-4120-B681-101BADC249C4}" type="presOf" srcId="{BF407894-75CF-44C1-88B7-CFA6746A10A2}" destId="{89E0DBA0-1EE2-4775-AA5F-FD6B9FE8A372}" srcOrd="0" destOrd="3" presId="urn:microsoft.com/office/officeart/2005/8/layout/vList2"/>
    <dgm:cxn modelId="{79082A69-37FA-4A04-A008-50BF65F44E73}" srcId="{8DC63703-9B41-41B2-AA7A-60A1D6F4FEBC}" destId="{355E2BF6-72E4-42E1-92E2-94284D594C58}" srcOrd="0" destOrd="0" parTransId="{5722C003-8182-47A7-8D1A-17290C43D7A1}" sibTransId="{6A7D60AB-5A3B-4C2E-9ACD-F7FE0B035F7D}"/>
    <dgm:cxn modelId="{3869E94C-FFA3-4C45-B9CF-0B369FEF4B88}" type="presOf" srcId="{355E2BF6-72E4-42E1-92E2-94284D594C58}" destId="{465B0538-7B3B-4F15-B2F9-189478B36896}" srcOrd="0" destOrd="0" presId="urn:microsoft.com/office/officeart/2005/8/layout/vList2"/>
    <dgm:cxn modelId="{919B336E-1F14-4FC2-8128-34DF295B2ACE}" type="presOf" srcId="{FCC58413-0C5A-414F-9280-9FEA3DFAC3AC}" destId="{89E0DBA0-1EE2-4775-AA5F-FD6B9FE8A372}" srcOrd="0" destOrd="1" presId="urn:microsoft.com/office/officeart/2005/8/layout/vList2"/>
    <dgm:cxn modelId="{739DCF6F-E7DB-4B2B-97D1-EEF7F616BB5A}" srcId="{8DC63703-9B41-41B2-AA7A-60A1D6F4FEBC}" destId="{09F348D9-004B-4864-92F3-43113603BC4D}" srcOrd="3" destOrd="0" parTransId="{57C3FE64-CB35-46D1-A8B6-F8FBC4204E1F}" sibTransId="{DAC798FF-A9B5-4F5A-9796-67BE9E4E5A24}"/>
    <dgm:cxn modelId="{115F027D-CBED-49D2-8035-5B05752C9E0B}" srcId="{AC7D444A-E982-4E6A-B1F2-CC718BB04253}" destId="{A6D1C383-F309-4CD0-B17B-3258811B6CBC}" srcOrd="1" destOrd="0" parTransId="{529CAE3F-EFB4-41EA-AD19-3BF88DE236B4}" sibTransId="{CE572285-2EF5-4A3D-8D38-FB0CA18650ED}"/>
    <dgm:cxn modelId="{953CC580-19B5-4A1D-95F0-328DF688AFDD}" srcId="{AC7D444A-E982-4E6A-B1F2-CC718BB04253}" destId="{0E53CA6D-E15C-4052-8E1C-FE3AC48CBF00}" srcOrd="0" destOrd="0" parTransId="{EE8762A0-13BC-4662-B949-80F840D87148}" sibTransId="{762FC38D-3577-4796-AA50-B38084AEFBCE}"/>
    <dgm:cxn modelId="{F49AB5AB-39DB-4C2F-BBEF-96BC87FA8AC5}" srcId="{F85497D2-401E-4011-B34A-4C521EB19F41}" destId="{BF407894-75CF-44C1-88B7-CFA6746A10A2}" srcOrd="3" destOrd="0" parTransId="{CB17D2AA-06A1-46A9-9F06-90B8424F3491}" sibTransId="{292A9A45-1ED5-4131-B7A2-82972B7CBF8D}"/>
    <dgm:cxn modelId="{280D05B2-E1D4-4AE1-9933-C732581131DB}" srcId="{F85497D2-401E-4011-B34A-4C521EB19F41}" destId="{0220C649-29EF-47D7-82E7-F8254D6D4669}" srcOrd="0" destOrd="0" parTransId="{38AAEB1C-5A2F-466F-9EC2-EA53642063F3}" sibTransId="{1EBB453E-5EB5-44FB-B355-90AAF7A1E7A1}"/>
    <dgm:cxn modelId="{3FCD81B2-7637-43D9-A622-979D922FF80F}" srcId="{09F348D9-004B-4864-92F3-43113603BC4D}" destId="{3DD4C050-2F71-4E94-A9E2-2BD5BA343E4E}" srcOrd="1" destOrd="0" parTransId="{93B5486A-6C0B-4088-B958-25D7099F1A3E}" sibTransId="{49D2FFA1-7C59-4ECA-BD10-FAEB846256C4}"/>
    <dgm:cxn modelId="{30E638BB-0DFC-46B9-A8FB-849AEE572ACA}" srcId="{F85497D2-401E-4011-B34A-4C521EB19F41}" destId="{7CDDF7E7-9E5A-4CBB-8F98-166EC285382B}" srcOrd="5" destOrd="0" parTransId="{B4584471-6AF1-43B1-B179-1A262031BE9E}" sibTransId="{DDEEDFBD-84F3-4F5E-8D69-6B8D3AEF422B}"/>
    <dgm:cxn modelId="{5ADA29C1-C827-4ED6-9E73-16C58B6B4AC0}" type="presOf" srcId="{AC7D444A-E982-4E6A-B1F2-CC718BB04253}" destId="{EA52217B-E7CE-4115-AE8D-87F95B936998}" srcOrd="0" destOrd="0" presId="urn:microsoft.com/office/officeart/2005/8/layout/vList2"/>
    <dgm:cxn modelId="{D9635FCA-5619-423E-AA82-FC2782D355F7}" srcId="{8DC63703-9B41-41B2-AA7A-60A1D6F4FEBC}" destId="{AC7D444A-E982-4E6A-B1F2-CC718BB04253}" srcOrd="1" destOrd="0" parTransId="{DBE11B26-25E6-4C8A-9FEA-4C3B5A1FE24C}" sibTransId="{E518E850-4D4F-42FC-9B63-4E50CF1422FB}"/>
    <dgm:cxn modelId="{A7E38FD1-2334-4D61-BAC1-1FD581A63801}" type="presOf" srcId="{D15C0869-EBCF-4A30-A39F-647D00490733}" destId="{89E0DBA0-1EE2-4775-AA5F-FD6B9FE8A372}" srcOrd="0" destOrd="2" presId="urn:microsoft.com/office/officeart/2005/8/layout/vList2"/>
    <dgm:cxn modelId="{E7E8FDD8-7373-4388-B9AE-F99DEC8CC8C8}" type="presOf" srcId="{3DD4C050-2F71-4E94-A9E2-2BD5BA343E4E}" destId="{332AC46D-10CD-4130-A1ED-4A7CF3EE1EF7}" srcOrd="0" destOrd="1" presId="urn:microsoft.com/office/officeart/2005/8/layout/vList2"/>
    <dgm:cxn modelId="{603B04DA-2468-42B2-AFC5-1AAE22A8596D}" type="presOf" srcId="{D1DC3732-28B8-433F-990F-302C59C5D435}" destId="{89E0DBA0-1EE2-4775-AA5F-FD6B9FE8A372}" srcOrd="0" destOrd="4" presId="urn:microsoft.com/office/officeart/2005/8/layout/vList2"/>
    <dgm:cxn modelId="{A5026FE6-2DBE-47F5-8527-306C306E21CE}" srcId="{09F348D9-004B-4864-92F3-43113603BC4D}" destId="{87431EAB-38FB-49BF-856B-95236467DC3F}" srcOrd="0" destOrd="0" parTransId="{DB6EE147-DE22-4E53-ACB3-B6CE0E22267E}" sibTransId="{6BF1104D-AD22-4524-8C79-CC2A78F5F84B}"/>
    <dgm:cxn modelId="{6D372DEA-8C2D-4539-B5EA-283555785D2C}" type="presOf" srcId="{A6D1C383-F309-4CD0-B17B-3258811B6CBC}" destId="{8A69B958-E367-437A-85A3-F7DC4CAD0811}" srcOrd="0" destOrd="1" presId="urn:microsoft.com/office/officeart/2005/8/layout/vList2"/>
    <dgm:cxn modelId="{513324F6-4295-404E-887C-708CA5D3A45B}" type="presOf" srcId="{8DC63703-9B41-41B2-AA7A-60A1D6F4FEBC}" destId="{98242E24-0448-4DE6-92FC-AE5C303E040C}" srcOrd="0" destOrd="0" presId="urn:microsoft.com/office/officeart/2005/8/layout/vList2"/>
    <dgm:cxn modelId="{2CC65F4E-9B7E-4F20-9484-81B83352B098}" type="presParOf" srcId="{98242E24-0448-4DE6-92FC-AE5C303E040C}" destId="{465B0538-7B3B-4F15-B2F9-189478B36896}" srcOrd="0" destOrd="0" presId="urn:microsoft.com/office/officeart/2005/8/layout/vList2"/>
    <dgm:cxn modelId="{027B1A51-58B6-408A-984B-6CBE310C0F75}" type="presParOf" srcId="{98242E24-0448-4DE6-92FC-AE5C303E040C}" destId="{0CCF75C6-463D-4140-82C8-49BEBFE8E14F}" srcOrd="1" destOrd="0" presId="urn:microsoft.com/office/officeart/2005/8/layout/vList2"/>
    <dgm:cxn modelId="{144D3ED4-5E26-4D21-9BB2-7EA58C3ECA7F}" type="presParOf" srcId="{98242E24-0448-4DE6-92FC-AE5C303E040C}" destId="{EA52217B-E7CE-4115-AE8D-87F95B936998}" srcOrd="2" destOrd="0" presId="urn:microsoft.com/office/officeart/2005/8/layout/vList2"/>
    <dgm:cxn modelId="{042250B5-7298-46BA-9578-82265997516C}" type="presParOf" srcId="{98242E24-0448-4DE6-92FC-AE5C303E040C}" destId="{8A69B958-E367-437A-85A3-F7DC4CAD0811}" srcOrd="3" destOrd="0" presId="urn:microsoft.com/office/officeart/2005/8/layout/vList2"/>
    <dgm:cxn modelId="{CEFDC37C-6E03-4834-8214-8022D6A9FEB0}" type="presParOf" srcId="{98242E24-0448-4DE6-92FC-AE5C303E040C}" destId="{461E22E0-CA74-4128-9DF0-46EE6BA75B87}" srcOrd="4" destOrd="0" presId="urn:microsoft.com/office/officeart/2005/8/layout/vList2"/>
    <dgm:cxn modelId="{F8B2CCCB-549F-466F-9701-A32B242DE0E3}" type="presParOf" srcId="{98242E24-0448-4DE6-92FC-AE5C303E040C}" destId="{89E0DBA0-1EE2-4775-AA5F-FD6B9FE8A372}" srcOrd="5" destOrd="0" presId="urn:microsoft.com/office/officeart/2005/8/layout/vList2"/>
    <dgm:cxn modelId="{7A5D3E7A-63C2-4977-9A59-3604A67ECA2B}" type="presParOf" srcId="{98242E24-0448-4DE6-92FC-AE5C303E040C}" destId="{9908339C-6137-429B-A6E6-88D6DFA86B79}" srcOrd="6" destOrd="0" presId="urn:microsoft.com/office/officeart/2005/8/layout/vList2"/>
    <dgm:cxn modelId="{48A588C7-52D2-4313-BBBF-570B548FB21B}" type="presParOf" srcId="{98242E24-0448-4DE6-92FC-AE5C303E040C}" destId="{332AC46D-10CD-4130-A1ED-4A7CF3EE1EF7}" srcOrd="7"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D8236EE-D703-4249-B75C-28C2543AA88D}" type="doc">
      <dgm:prSet loTypeId="urn:microsoft.com/office/officeart/2005/8/layout/list1" loCatId="list" qsTypeId="urn:microsoft.com/office/officeart/2005/8/quickstyle/simple4" qsCatId="simple" csTypeId="urn:microsoft.com/office/officeart/2005/8/colors/colorful1" csCatId="colorful"/>
      <dgm:spPr/>
      <dgm:t>
        <a:bodyPr/>
        <a:lstStyle/>
        <a:p>
          <a:endParaRPr lang="en-US"/>
        </a:p>
      </dgm:t>
    </dgm:pt>
    <dgm:pt modelId="{8A4B12B2-1501-47BC-A792-6EC5683E04FD}">
      <dgm:prSet/>
      <dgm:spPr/>
      <dgm:t>
        <a:bodyPr/>
        <a:lstStyle/>
        <a:p>
          <a:r>
            <a:rPr lang="en-US" b="1"/>
            <a:t>CoC Rapid Rehousing</a:t>
          </a:r>
          <a:endParaRPr lang="en-US"/>
        </a:p>
      </dgm:t>
    </dgm:pt>
    <dgm:pt modelId="{9812B8EC-7394-4368-8FB1-3B54A7205F66}" type="parTrans" cxnId="{4EA82A1D-E943-4993-9A7E-033C9A879D9B}">
      <dgm:prSet/>
      <dgm:spPr/>
      <dgm:t>
        <a:bodyPr/>
        <a:lstStyle/>
        <a:p>
          <a:endParaRPr lang="en-US"/>
        </a:p>
      </dgm:t>
    </dgm:pt>
    <dgm:pt modelId="{4EBE5AB5-5BCF-43CF-BF26-0A5F5C0ACD31}" type="sibTrans" cxnId="{4EA82A1D-E943-4993-9A7E-033C9A879D9B}">
      <dgm:prSet/>
      <dgm:spPr/>
      <dgm:t>
        <a:bodyPr/>
        <a:lstStyle/>
        <a:p>
          <a:endParaRPr lang="en-US"/>
        </a:p>
      </dgm:t>
    </dgm:pt>
    <dgm:pt modelId="{47EBE1E9-8748-4619-996B-70DF77334151}">
      <dgm:prSet/>
      <dgm:spPr/>
      <dgm:t>
        <a:bodyPr/>
        <a:lstStyle/>
        <a:p>
          <a:r>
            <a:rPr lang="en-US"/>
            <a:t>Cayuga</a:t>
          </a:r>
        </a:p>
      </dgm:t>
    </dgm:pt>
    <dgm:pt modelId="{90ECEC6B-EFFE-4D99-9334-3257DBABD91D}" type="parTrans" cxnId="{BF3828D2-B4F9-4B2C-9A95-BAA2FA9924DD}">
      <dgm:prSet/>
      <dgm:spPr/>
      <dgm:t>
        <a:bodyPr/>
        <a:lstStyle/>
        <a:p>
          <a:endParaRPr lang="en-US"/>
        </a:p>
      </dgm:t>
    </dgm:pt>
    <dgm:pt modelId="{76E7DF1B-027F-4A6D-98D2-BF54E8807E47}" type="sibTrans" cxnId="{BF3828D2-B4F9-4B2C-9A95-BAA2FA9924DD}">
      <dgm:prSet/>
      <dgm:spPr/>
      <dgm:t>
        <a:bodyPr/>
        <a:lstStyle/>
        <a:p>
          <a:endParaRPr lang="en-US"/>
        </a:p>
      </dgm:t>
    </dgm:pt>
    <dgm:pt modelId="{B12C7207-9DA5-4CFC-BDA5-373851E172B8}">
      <dgm:prSet/>
      <dgm:spPr/>
      <dgm:t>
        <a:bodyPr/>
        <a:lstStyle/>
        <a:p>
          <a:r>
            <a:rPr lang="en-US"/>
            <a:t>CAP Rapid Rehousing </a:t>
          </a:r>
        </a:p>
      </dgm:t>
    </dgm:pt>
    <dgm:pt modelId="{909CD942-8CBD-46FB-BF24-55A5E79D69AF}" type="parTrans" cxnId="{A1658B13-FF13-459C-A8BA-F18BF81B5CFA}">
      <dgm:prSet/>
      <dgm:spPr/>
      <dgm:t>
        <a:bodyPr/>
        <a:lstStyle/>
        <a:p>
          <a:endParaRPr lang="en-US"/>
        </a:p>
      </dgm:t>
    </dgm:pt>
    <dgm:pt modelId="{B8D63B29-DF9A-43EC-AFD2-9565B9DE1E53}" type="sibTrans" cxnId="{A1658B13-FF13-459C-A8BA-F18BF81B5CFA}">
      <dgm:prSet/>
      <dgm:spPr/>
      <dgm:t>
        <a:bodyPr/>
        <a:lstStyle/>
        <a:p>
          <a:endParaRPr lang="en-US"/>
        </a:p>
      </dgm:t>
    </dgm:pt>
    <dgm:pt modelId="{140ADA7A-1BA5-4148-924D-9A0B85499F25}">
      <dgm:prSet/>
      <dgm:spPr/>
      <dgm:t>
        <a:bodyPr/>
        <a:lstStyle/>
        <a:p>
          <a:r>
            <a:rPr lang="en-US"/>
            <a:t>Catholic Charities SSVF (Veterans)</a:t>
          </a:r>
        </a:p>
      </dgm:t>
    </dgm:pt>
    <dgm:pt modelId="{A5310057-54AE-4B62-8988-748AA12CC801}" type="parTrans" cxnId="{6B02A977-5274-4F2E-983E-BE3F9D451E90}">
      <dgm:prSet/>
      <dgm:spPr/>
      <dgm:t>
        <a:bodyPr/>
        <a:lstStyle/>
        <a:p>
          <a:endParaRPr lang="en-US"/>
        </a:p>
      </dgm:t>
    </dgm:pt>
    <dgm:pt modelId="{A0CCEEA8-BE81-40FB-A82D-3AF6C4347FC6}" type="sibTrans" cxnId="{6B02A977-5274-4F2E-983E-BE3F9D451E90}">
      <dgm:prSet/>
      <dgm:spPr/>
      <dgm:t>
        <a:bodyPr/>
        <a:lstStyle/>
        <a:p>
          <a:endParaRPr lang="en-US"/>
        </a:p>
      </dgm:t>
    </dgm:pt>
    <dgm:pt modelId="{6E129961-BBE3-4E31-A463-82D100A09E8F}">
      <dgm:prSet/>
      <dgm:spPr/>
      <dgm:t>
        <a:bodyPr/>
        <a:lstStyle/>
        <a:p>
          <a:r>
            <a:rPr lang="en-US"/>
            <a:t>Soldier On SSVF (Veterans)</a:t>
          </a:r>
        </a:p>
      </dgm:t>
    </dgm:pt>
    <dgm:pt modelId="{91404549-9F34-450D-9AA6-6BD07A886786}" type="parTrans" cxnId="{0D1959BA-A4C6-401A-A073-714FB2D12225}">
      <dgm:prSet/>
      <dgm:spPr/>
      <dgm:t>
        <a:bodyPr/>
        <a:lstStyle/>
        <a:p>
          <a:endParaRPr lang="en-US"/>
        </a:p>
      </dgm:t>
    </dgm:pt>
    <dgm:pt modelId="{432A9F95-E32A-4F2E-BD62-2EC69C5A0AA9}" type="sibTrans" cxnId="{0D1959BA-A4C6-401A-A073-714FB2D12225}">
      <dgm:prSet/>
      <dgm:spPr/>
      <dgm:t>
        <a:bodyPr/>
        <a:lstStyle/>
        <a:p>
          <a:endParaRPr lang="en-US"/>
        </a:p>
      </dgm:t>
    </dgm:pt>
    <dgm:pt modelId="{7E32332B-37A9-432A-B90C-75CB927F3843}">
      <dgm:prSet/>
      <dgm:spPr/>
      <dgm:t>
        <a:bodyPr/>
        <a:lstStyle/>
        <a:p>
          <a:r>
            <a:rPr lang="en-US"/>
            <a:t>Onondaga</a:t>
          </a:r>
        </a:p>
      </dgm:t>
    </dgm:pt>
    <dgm:pt modelId="{59E6F547-67C0-45DD-92B6-52A9E56106E9}" type="parTrans" cxnId="{6495863A-712D-45B5-9A76-512D02618282}">
      <dgm:prSet/>
      <dgm:spPr/>
      <dgm:t>
        <a:bodyPr/>
        <a:lstStyle/>
        <a:p>
          <a:endParaRPr lang="en-US"/>
        </a:p>
      </dgm:t>
    </dgm:pt>
    <dgm:pt modelId="{E0964DDA-1862-4A73-AD9A-691C2FD3D0DC}" type="sibTrans" cxnId="{6495863A-712D-45B5-9A76-512D02618282}">
      <dgm:prSet/>
      <dgm:spPr/>
      <dgm:t>
        <a:bodyPr/>
        <a:lstStyle/>
        <a:p>
          <a:endParaRPr lang="en-US"/>
        </a:p>
      </dgm:t>
    </dgm:pt>
    <dgm:pt modelId="{2B255F67-8627-4E88-9373-C0C945A59841}">
      <dgm:prSet/>
      <dgm:spPr/>
      <dgm:t>
        <a:bodyPr/>
        <a:lstStyle/>
        <a:p>
          <a:r>
            <a:rPr lang="en-US" dirty="0"/>
            <a:t>ACR LGBT RRH (LGBT Youth)</a:t>
          </a:r>
        </a:p>
      </dgm:t>
    </dgm:pt>
    <dgm:pt modelId="{2A493FA6-6E04-4554-880D-0B9FCF355998}" type="parTrans" cxnId="{B9E158E9-B76B-4907-B373-8F2888844793}">
      <dgm:prSet/>
      <dgm:spPr/>
      <dgm:t>
        <a:bodyPr/>
        <a:lstStyle/>
        <a:p>
          <a:endParaRPr lang="en-US"/>
        </a:p>
      </dgm:t>
    </dgm:pt>
    <dgm:pt modelId="{269B2182-AD01-4740-B95C-42FD55A3E30C}" type="sibTrans" cxnId="{B9E158E9-B76B-4907-B373-8F2888844793}">
      <dgm:prSet/>
      <dgm:spPr/>
      <dgm:t>
        <a:bodyPr/>
        <a:lstStyle/>
        <a:p>
          <a:endParaRPr lang="en-US"/>
        </a:p>
      </dgm:t>
    </dgm:pt>
    <dgm:pt modelId="{EB531ECA-4854-440E-B303-F1F597D7CF80}">
      <dgm:prSet/>
      <dgm:spPr/>
      <dgm:t>
        <a:bodyPr/>
        <a:lstStyle/>
        <a:p>
          <a:r>
            <a:rPr lang="en-US"/>
            <a:t>Catholic Charities Rapid Rehousing</a:t>
          </a:r>
        </a:p>
      </dgm:t>
    </dgm:pt>
    <dgm:pt modelId="{3787628D-8B46-4239-AA51-75ACBF91EA4C}" type="parTrans" cxnId="{FA9A03B8-B2AB-4081-A175-329DC751232A}">
      <dgm:prSet/>
      <dgm:spPr/>
      <dgm:t>
        <a:bodyPr/>
        <a:lstStyle/>
        <a:p>
          <a:endParaRPr lang="en-US"/>
        </a:p>
      </dgm:t>
    </dgm:pt>
    <dgm:pt modelId="{19FCC0A5-8DCE-464A-918F-D97E29C31C69}" type="sibTrans" cxnId="{FA9A03B8-B2AB-4081-A175-329DC751232A}">
      <dgm:prSet/>
      <dgm:spPr/>
      <dgm:t>
        <a:bodyPr/>
        <a:lstStyle/>
        <a:p>
          <a:endParaRPr lang="en-US"/>
        </a:p>
      </dgm:t>
    </dgm:pt>
    <dgm:pt modelId="{71350A2F-4697-41B7-BAB1-6D97C1AF89B3}">
      <dgm:prSet/>
      <dgm:spPr/>
      <dgm:t>
        <a:bodyPr/>
        <a:lstStyle/>
        <a:p>
          <a:r>
            <a:rPr lang="en-US"/>
            <a:t>Helio Health Rapid Rehousing</a:t>
          </a:r>
        </a:p>
      </dgm:t>
    </dgm:pt>
    <dgm:pt modelId="{A16A1716-ED8F-4731-A884-64CAE96E6D07}" type="parTrans" cxnId="{E558D642-EB5A-4F31-BF89-1C4706D7CFBC}">
      <dgm:prSet/>
      <dgm:spPr/>
      <dgm:t>
        <a:bodyPr/>
        <a:lstStyle/>
        <a:p>
          <a:endParaRPr lang="en-US"/>
        </a:p>
      </dgm:t>
    </dgm:pt>
    <dgm:pt modelId="{75895112-861C-4EA1-A7C3-22F9A56B2E75}" type="sibTrans" cxnId="{E558D642-EB5A-4F31-BF89-1C4706D7CFBC}">
      <dgm:prSet/>
      <dgm:spPr/>
      <dgm:t>
        <a:bodyPr/>
        <a:lstStyle/>
        <a:p>
          <a:endParaRPr lang="en-US"/>
        </a:p>
      </dgm:t>
    </dgm:pt>
    <dgm:pt modelId="{2E9A8EB4-B4DC-4956-9D7B-45813E40D5D3}">
      <dgm:prSet/>
      <dgm:spPr/>
      <dgm:t>
        <a:bodyPr/>
        <a:lstStyle/>
        <a:p>
          <a:r>
            <a:rPr lang="en-US"/>
            <a:t>Salvation Army Barnabas Rapid Rehousing (Youth)</a:t>
          </a:r>
        </a:p>
      </dgm:t>
    </dgm:pt>
    <dgm:pt modelId="{894B794A-6E9D-4DBF-9E73-7B141958ACDB}" type="parTrans" cxnId="{D5A90497-DFA8-4CFC-820A-D801AE8EAE43}">
      <dgm:prSet/>
      <dgm:spPr/>
      <dgm:t>
        <a:bodyPr/>
        <a:lstStyle/>
        <a:p>
          <a:endParaRPr lang="en-US"/>
        </a:p>
      </dgm:t>
    </dgm:pt>
    <dgm:pt modelId="{FC42098C-9526-4974-9A5F-C30BD7FE6F3E}" type="sibTrans" cxnId="{D5A90497-DFA8-4CFC-820A-D801AE8EAE43}">
      <dgm:prSet/>
      <dgm:spPr/>
      <dgm:t>
        <a:bodyPr/>
        <a:lstStyle/>
        <a:p>
          <a:endParaRPr lang="en-US"/>
        </a:p>
      </dgm:t>
    </dgm:pt>
    <dgm:pt modelId="{B2A5DB52-765F-46B7-8BE2-391B603629D1}">
      <dgm:prSet/>
      <dgm:spPr/>
      <dgm:t>
        <a:bodyPr/>
        <a:lstStyle/>
        <a:p>
          <a:r>
            <a:rPr lang="en-US"/>
            <a:t>Salvation Army Housing Assistance and Life Skills Education </a:t>
          </a:r>
        </a:p>
      </dgm:t>
    </dgm:pt>
    <dgm:pt modelId="{F7315257-C537-4E8D-B8D1-76463DD8AF8D}" type="parTrans" cxnId="{38376917-0F84-488C-826A-8F4CCF3D16CB}">
      <dgm:prSet/>
      <dgm:spPr/>
      <dgm:t>
        <a:bodyPr/>
        <a:lstStyle/>
        <a:p>
          <a:endParaRPr lang="en-US"/>
        </a:p>
      </dgm:t>
    </dgm:pt>
    <dgm:pt modelId="{DCBB3FFD-CD4A-4598-A742-1917B873D208}" type="sibTrans" cxnId="{38376917-0F84-488C-826A-8F4CCF3D16CB}">
      <dgm:prSet/>
      <dgm:spPr/>
      <dgm:t>
        <a:bodyPr/>
        <a:lstStyle/>
        <a:p>
          <a:endParaRPr lang="en-US"/>
        </a:p>
      </dgm:t>
    </dgm:pt>
    <dgm:pt modelId="{B8B3FA6D-F53D-4C9E-8540-7AAE37567BC1}">
      <dgm:prSet/>
      <dgm:spPr/>
      <dgm:t>
        <a:bodyPr/>
        <a:lstStyle/>
        <a:p>
          <a:r>
            <a:rPr lang="en-US"/>
            <a:t>Vera House Rapid Rehousing (DV Survivors)</a:t>
          </a:r>
        </a:p>
      </dgm:t>
    </dgm:pt>
    <dgm:pt modelId="{7C5D533F-EFEB-42D3-8065-7C4A5DC7BA6D}" type="parTrans" cxnId="{FE942A69-F6CA-4208-9C46-55D5237E039F}">
      <dgm:prSet/>
      <dgm:spPr/>
      <dgm:t>
        <a:bodyPr/>
        <a:lstStyle/>
        <a:p>
          <a:endParaRPr lang="en-US"/>
        </a:p>
      </dgm:t>
    </dgm:pt>
    <dgm:pt modelId="{8385B22F-73AF-42AB-B05E-C5B4423C29A2}" type="sibTrans" cxnId="{FE942A69-F6CA-4208-9C46-55D5237E039F}">
      <dgm:prSet/>
      <dgm:spPr/>
      <dgm:t>
        <a:bodyPr/>
        <a:lstStyle/>
        <a:p>
          <a:endParaRPr lang="en-US"/>
        </a:p>
      </dgm:t>
    </dgm:pt>
    <dgm:pt modelId="{F65BDE79-EF72-4C17-81D9-AB866C3412E8}">
      <dgm:prSet/>
      <dgm:spPr/>
      <dgm:t>
        <a:bodyPr/>
        <a:lstStyle/>
        <a:p>
          <a:r>
            <a:rPr lang="en-US"/>
            <a:t>Catholic Charities SSVF (Veterans)</a:t>
          </a:r>
        </a:p>
      </dgm:t>
    </dgm:pt>
    <dgm:pt modelId="{28EF3BD7-923B-4EFC-BF98-2C33B4133D19}" type="parTrans" cxnId="{BC464BBB-929C-4EC1-B3FC-FB01DDA6E12C}">
      <dgm:prSet/>
      <dgm:spPr/>
      <dgm:t>
        <a:bodyPr/>
        <a:lstStyle/>
        <a:p>
          <a:endParaRPr lang="en-US"/>
        </a:p>
      </dgm:t>
    </dgm:pt>
    <dgm:pt modelId="{AF1798B3-B2AD-478D-9F77-C8BE03588852}" type="sibTrans" cxnId="{BC464BBB-929C-4EC1-B3FC-FB01DDA6E12C}">
      <dgm:prSet/>
      <dgm:spPr/>
      <dgm:t>
        <a:bodyPr/>
        <a:lstStyle/>
        <a:p>
          <a:endParaRPr lang="en-US"/>
        </a:p>
      </dgm:t>
    </dgm:pt>
    <dgm:pt modelId="{7483A2B5-6C19-405F-AB60-B84C9E62F377}">
      <dgm:prSet/>
      <dgm:spPr/>
      <dgm:t>
        <a:bodyPr/>
        <a:lstStyle/>
        <a:p>
          <a:r>
            <a:rPr lang="en-US"/>
            <a:t>Oswego</a:t>
          </a:r>
        </a:p>
      </dgm:t>
    </dgm:pt>
    <dgm:pt modelId="{34148113-951E-46B8-B4D3-BCD9F3DA0D18}" type="parTrans" cxnId="{70C030D9-5A77-4F9E-8FCD-A0DA2F699D69}">
      <dgm:prSet/>
      <dgm:spPr/>
      <dgm:t>
        <a:bodyPr/>
        <a:lstStyle/>
        <a:p>
          <a:endParaRPr lang="en-US"/>
        </a:p>
      </dgm:t>
    </dgm:pt>
    <dgm:pt modelId="{6B6B8267-FED5-4039-BEF1-D7316DB425D9}" type="sibTrans" cxnId="{70C030D9-5A77-4F9E-8FCD-A0DA2F699D69}">
      <dgm:prSet/>
      <dgm:spPr/>
      <dgm:t>
        <a:bodyPr/>
        <a:lstStyle/>
        <a:p>
          <a:endParaRPr lang="en-US"/>
        </a:p>
      </dgm:t>
    </dgm:pt>
    <dgm:pt modelId="{6902E2DF-0CA1-4BF0-B9E2-0B9848709A15}">
      <dgm:prSet/>
      <dgm:spPr/>
      <dgm:t>
        <a:bodyPr/>
        <a:lstStyle/>
        <a:p>
          <a:r>
            <a:rPr lang="en-US"/>
            <a:t>Oswego County Opportunities Rapid Rehousing</a:t>
          </a:r>
        </a:p>
      </dgm:t>
    </dgm:pt>
    <dgm:pt modelId="{D5C8F1E6-6E1E-42E8-B5DD-C017B60592CD}" type="parTrans" cxnId="{9A2F0748-23DC-40C2-B09C-D7836B7EA91B}">
      <dgm:prSet/>
      <dgm:spPr/>
      <dgm:t>
        <a:bodyPr/>
        <a:lstStyle/>
        <a:p>
          <a:endParaRPr lang="en-US"/>
        </a:p>
      </dgm:t>
    </dgm:pt>
    <dgm:pt modelId="{82AC9E96-E993-48B1-8D93-723DC0E67C0F}" type="sibTrans" cxnId="{9A2F0748-23DC-40C2-B09C-D7836B7EA91B}">
      <dgm:prSet/>
      <dgm:spPr/>
      <dgm:t>
        <a:bodyPr/>
        <a:lstStyle/>
        <a:p>
          <a:endParaRPr lang="en-US"/>
        </a:p>
      </dgm:t>
    </dgm:pt>
    <dgm:pt modelId="{1516BD36-C514-48FB-8FD1-7EC1AF6640C2}">
      <dgm:prSet/>
      <dgm:spPr/>
      <dgm:t>
        <a:bodyPr/>
        <a:lstStyle/>
        <a:p>
          <a:r>
            <a:rPr lang="en-US"/>
            <a:t>Oswego County Opportunities DV Rapid Rehousing (DV Survivors)</a:t>
          </a:r>
        </a:p>
      </dgm:t>
    </dgm:pt>
    <dgm:pt modelId="{C2E9BEFE-7706-4044-9EE5-9F355BE76EAF}" type="parTrans" cxnId="{7712BA27-F0E8-4B72-9D86-276514F3AEEF}">
      <dgm:prSet/>
      <dgm:spPr/>
      <dgm:t>
        <a:bodyPr/>
        <a:lstStyle/>
        <a:p>
          <a:endParaRPr lang="en-US"/>
        </a:p>
      </dgm:t>
    </dgm:pt>
    <dgm:pt modelId="{0FF233FD-F13D-4C8B-A1B6-ECC70F19D3E0}" type="sibTrans" cxnId="{7712BA27-F0E8-4B72-9D86-276514F3AEEF}">
      <dgm:prSet/>
      <dgm:spPr/>
      <dgm:t>
        <a:bodyPr/>
        <a:lstStyle/>
        <a:p>
          <a:endParaRPr lang="en-US"/>
        </a:p>
      </dgm:t>
    </dgm:pt>
    <dgm:pt modelId="{F3C8E9D2-BDAB-4610-998C-029675EB5CDB}">
      <dgm:prSet/>
      <dgm:spPr/>
      <dgm:t>
        <a:bodyPr/>
        <a:lstStyle/>
        <a:p>
          <a:r>
            <a:rPr lang="en-US" dirty="0"/>
            <a:t>Soldier On SSVF (Veterans)</a:t>
          </a:r>
        </a:p>
      </dgm:t>
    </dgm:pt>
    <dgm:pt modelId="{82924569-E57F-4DD0-A696-C75193F37ECA}" type="parTrans" cxnId="{F9435F96-66F3-44BD-9D24-7B0BFC30AC8C}">
      <dgm:prSet/>
      <dgm:spPr/>
      <dgm:t>
        <a:bodyPr/>
        <a:lstStyle/>
        <a:p>
          <a:endParaRPr lang="en-US"/>
        </a:p>
      </dgm:t>
    </dgm:pt>
    <dgm:pt modelId="{5608652D-5CFC-4A29-8BD4-F7C371CD751D}" type="sibTrans" cxnId="{F9435F96-66F3-44BD-9D24-7B0BFC30AC8C}">
      <dgm:prSet/>
      <dgm:spPr/>
      <dgm:t>
        <a:bodyPr/>
        <a:lstStyle/>
        <a:p>
          <a:endParaRPr lang="en-US"/>
        </a:p>
      </dgm:t>
    </dgm:pt>
    <dgm:pt modelId="{A67754DD-CD62-46AA-BF89-AA2F647C5548}" type="pres">
      <dgm:prSet presAssocID="{DD8236EE-D703-4249-B75C-28C2543AA88D}" presName="linear" presStyleCnt="0">
        <dgm:presLayoutVars>
          <dgm:dir/>
          <dgm:animLvl val="lvl"/>
          <dgm:resizeHandles val="exact"/>
        </dgm:presLayoutVars>
      </dgm:prSet>
      <dgm:spPr/>
    </dgm:pt>
    <dgm:pt modelId="{B21FDFA6-D1CB-4D9E-8BD1-44A8DEF91741}" type="pres">
      <dgm:prSet presAssocID="{8A4B12B2-1501-47BC-A792-6EC5683E04FD}" presName="parentLin" presStyleCnt="0"/>
      <dgm:spPr/>
    </dgm:pt>
    <dgm:pt modelId="{70434548-1CBA-4E47-B984-2F1B74751848}" type="pres">
      <dgm:prSet presAssocID="{8A4B12B2-1501-47BC-A792-6EC5683E04FD}" presName="parentLeftMargin" presStyleLbl="node1" presStyleIdx="0" presStyleCnt="4"/>
      <dgm:spPr/>
    </dgm:pt>
    <dgm:pt modelId="{07607B97-D35F-4FEB-A6B5-20BA98B88AEC}" type="pres">
      <dgm:prSet presAssocID="{8A4B12B2-1501-47BC-A792-6EC5683E04FD}" presName="parentText" presStyleLbl="node1" presStyleIdx="0" presStyleCnt="4">
        <dgm:presLayoutVars>
          <dgm:chMax val="0"/>
          <dgm:bulletEnabled val="1"/>
        </dgm:presLayoutVars>
      </dgm:prSet>
      <dgm:spPr/>
    </dgm:pt>
    <dgm:pt modelId="{97A8BB95-6ACA-44BD-962E-AFB2CFA46964}" type="pres">
      <dgm:prSet presAssocID="{8A4B12B2-1501-47BC-A792-6EC5683E04FD}" presName="negativeSpace" presStyleCnt="0"/>
      <dgm:spPr/>
    </dgm:pt>
    <dgm:pt modelId="{4C073959-7F64-42EC-8EBC-1339EF56BD21}" type="pres">
      <dgm:prSet presAssocID="{8A4B12B2-1501-47BC-A792-6EC5683E04FD}" presName="childText" presStyleLbl="conFgAcc1" presStyleIdx="0" presStyleCnt="4">
        <dgm:presLayoutVars>
          <dgm:bulletEnabled val="1"/>
        </dgm:presLayoutVars>
      </dgm:prSet>
      <dgm:spPr/>
    </dgm:pt>
    <dgm:pt modelId="{520591EA-C9C7-4365-90A9-10C537153C37}" type="pres">
      <dgm:prSet presAssocID="{4EBE5AB5-5BCF-43CF-BF26-0A5F5C0ACD31}" presName="spaceBetweenRectangles" presStyleCnt="0"/>
      <dgm:spPr/>
    </dgm:pt>
    <dgm:pt modelId="{D1F99256-675E-492A-9584-2FFE322356F0}" type="pres">
      <dgm:prSet presAssocID="{47EBE1E9-8748-4619-996B-70DF77334151}" presName="parentLin" presStyleCnt="0"/>
      <dgm:spPr/>
    </dgm:pt>
    <dgm:pt modelId="{AFC941FE-9860-4063-B5F7-8FD273CAA0A0}" type="pres">
      <dgm:prSet presAssocID="{47EBE1E9-8748-4619-996B-70DF77334151}" presName="parentLeftMargin" presStyleLbl="node1" presStyleIdx="0" presStyleCnt="4"/>
      <dgm:spPr/>
    </dgm:pt>
    <dgm:pt modelId="{0C9E391C-BB56-4A97-B024-3D2673F3748E}" type="pres">
      <dgm:prSet presAssocID="{47EBE1E9-8748-4619-996B-70DF77334151}" presName="parentText" presStyleLbl="node1" presStyleIdx="1" presStyleCnt="4">
        <dgm:presLayoutVars>
          <dgm:chMax val="0"/>
          <dgm:bulletEnabled val="1"/>
        </dgm:presLayoutVars>
      </dgm:prSet>
      <dgm:spPr/>
    </dgm:pt>
    <dgm:pt modelId="{B4B0D75F-EFB2-46C4-9D28-B97B684ED31D}" type="pres">
      <dgm:prSet presAssocID="{47EBE1E9-8748-4619-996B-70DF77334151}" presName="negativeSpace" presStyleCnt="0"/>
      <dgm:spPr/>
    </dgm:pt>
    <dgm:pt modelId="{F614EFAE-F4F9-462D-AF6F-867A6825997E}" type="pres">
      <dgm:prSet presAssocID="{47EBE1E9-8748-4619-996B-70DF77334151}" presName="childText" presStyleLbl="conFgAcc1" presStyleIdx="1" presStyleCnt="4">
        <dgm:presLayoutVars>
          <dgm:bulletEnabled val="1"/>
        </dgm:presLayoutVars>
      </dgm:prSet>
      <dgm:spPr/>
    </dgm:pt>
    <dgm:pt modelId="{EE55589D-3FBC-4176-A7A6-8AE36081677D}" type="pres">
      <dgm:prSet presAssocID="{76E7DF1B-027F-4A6D-98D2-BF54E8807E47}" presName="spaceBetweenRectangles" presStyleCnt="0"/>
      <dgm:spPr/>
    </dgm:pt>
    <dgm:pt modelId="{1DC61BE5-2193-4DA1-A014-BE7125C9F328}" type="pres">
      <dgm:prSet presAssocID="{7E32332B-37A9-432A-B90C-75CB927F3843}" presName="parentLin" presStyleCnt="0"/>
      <dgm:spPr/>
    </dgm:pt>
    <dgm:pt modelId="{13BF05C0-4093-4D0E-BDFE-4B91D0F4D89A}" type="pres">
      <dgm:prSet presAssocID="{7E32332B-37A9-432A-B90C-75CB927F3843}" presName="parentLeftMargin" presStyleLbl="node1" presStyleIdx="1" presStyleCnt="4"/>
      <dgm:spPr/>
    </dgm:pt>
    <dgm:pt modelId="{68C79AED-CF73-4B0B-9D8C-874BE75CBFE8}" type="pres">
      <dgm:prSet presAssocID="{7E32332B-37A9-432A-B90C-75CB927F3843}" presName="parentText" presStyleLbl="node1" presStyleIdx="2" presStyleCnt="4">
        <dgm:presLayoutVars>
          <dgm:chMax val="0"/>
          <dgm:bulletEnabled val="1"/>
        </dgm:presLayoutVars>
      </dgm:prSet>
      <dgm:spPr/>
    </dgm:pt>
    <dgm:pt modelId="{00C8845A-8CCE-447D-BA61-7D6F8F5A9EAA}" type="pres">
      <dgm:prSet presAssocID="{7E32332B-37A9-432A-B90C-75CB927F3843}" presName="negativeSpace" presStyleCnt="0"/>
      <dgm:spPr/>
    </dgm:pt>
    <dgm:pt modelId="{2E427A2B-5BC9-4786-8C69-E3E203870A53}" type="pres">
      <dgm:prSet presAssocID="{7E32332B-37A9-432A-B90C-75CB927F3843}" presName="childText" presStyleLbl="conFgAcc1" presStyleIdx="2" presStyleCnt="4">
        <dgm:presLayoutVars>
          <dgm:bulletEnabled val="1"/>
        </dgm:presLayoutVars>
      </dgm:prSet>
      <dgm:spPr/>
    </dgm:pt>
    <dgm:pt modelId="{EA7DA18D-2511-45B3-AC71-591BE245755A}" type="pres">
      <dgm:prSet presAssocID="{E0964DDA-1862-4A73-AD9A-691C2FD3D0DC}" presName="spaceBetweenRectangles" presStyleCnt="0"/>
      <dgm:spPr/>
    </dgm:pt>
    <dgm:pt modelId="{CEDBC668-E2D9-401B-BF53-1AEB96A92FAC}" type="pres">
      <dgm:prSet presAssocID="{7483A2B5-6C19-405F-AB60-B84C9E62F377}" presName="parentLin" presStyleCnt="0"/>
      <dgm:spPr/>
    </dgm:pt>
    <dgm:pt modelId="{D5BBD250-81D6-4513-A7D9-34B71C98171E}" type="pres">
      <dgm:prSet presAssocID="{7483A2B5-6C19-405F-AB60-B84C9E62F377}" presName="parentLeftMargin" presStyleLbl="node1" presStyleIdx="2" presStyleCnt="4"/>
      <dgm:spPr/>
    </dgm:pt>
    <dgm:pt modelId="{F709F73C-360E-43A4-AEB8-D51B38F29FC0}" type="pres">
      <dgm:prSet presAssocID="{7483A2B5-6C19-405F-AB60-B84C9E62F377}" presName="parentText" presStyleLbl="node1" presStyleIdx="3" presStyleCnt="4">
        <dgm:presLayoutVars>
          <dgm:chMax val="0"/>
          <dgm:bulletEnabled val="1"/>
        </dgm:presLayoutVars>
      </dgm:prSet>
      <dgm:spPr/>
    </dgm:pt>
    <dgm:pt modelId="{330C24E6-1927-4D2F-9102-C0CFB5F45165}" type="pres">
      <dgm:prSet presAssocID="{7483A2B5-6C19-405F-AB60-B84C9E62F377}" presName="negativeSpace" presStyleCnt="0"/>
      <dgm:spPr/>
    </dgm:pt>
    <dgm:pt modelId="{A757E386-870C-4C3C-A5F9-DCCBFF3D3607}" type="pres">
      <dgm:prSet presAssocID="{7483A2B5-6C19-405F-AB60-B84C9E62F377}" presName="childText" presStyleLbl="conFgAcc1" presStyleIdx="3" presStyleCnt="4">
        <dgm:presLayoutVars>
          <dgm:bulletEnabled val="1"/>
        </dgm:presLayoutVars>
      </dgm:prSet>
      <dgm:spPr/>
    </dgm:pt>
  </dgm:ptLst>
  <dgm:cxnLst>
    <dgm:cxn modelId="{E80C2204-C998-4F83-8006-1C6CD1A17AAA}" type="presOf" srcId="{47EBE1E9-8748-4619-996B-70DF77334151}" destId="{AFC941FE-9860-4063-B5F7-8FD273CAA0A0}" srcOrd="0" destOrd="0" presId="urn:microsoft.com/office/officeart/2005/8/layout/list1"/>
    <dgm:cxn modelId="{A1658B13-FF13-459C-A8BA-F18BF81B5CFA}" srcId="{47EBE1E9-8748-4619-996B-70DF77334151}" destId="{B12C7207-9DA5-4CFC-BDA5-373851E172B8}" srcOrd="0" destOrd="0" parTransId="{909CD942-8CBD-46FB-BF24-55A5E79D69AF}" sibTransId="{B8D63B29-DF9A-43EC-AFD2-9565B9DE1E53}"/>
    <dgm:cxn modelId="{38376917-0F84-488C-826A-8F4CCF3D16CB}" srcId="{7E32332B-37A9-432A-B90C-75CB927F3843}" destId="{B2A5DB52-765F-46B7-8BE2-391B603629D1}" srcOrd="4" destOrd="0" parTransId="{F7315257-C537-4E8D-B8D1-76463DD8AF8D}" sibTransId="{DCBB3FFD-CD4A-4598-A742-1917B873D208}"/>
    <dgm:cxn modelId="{22133118-CB44-41C9-AF80-88644EAFC04C}" type="presOf" srcId="{7483A2B5-6C19-405F-AB60-B84C9E62F377}" destId="{F709F73C-360E-43A4-AEB8-D51B38F29FC0}" srcOrd="1" destOrd="0" presId="urn:microsoft.com/office/officeart/2005/8/layout/list1"/>
    <dgm:cxn modelId="{4EA82A1D-E943-4993-9A7E-033C9A879D9B}" srcId="{DD8236EE-D703-4249-B75C-28C2543AA88D}" destId="{8A4B12B2-1501-47BC-A792-6EC5683E04FD}" srcOrd="0" destOrd="0" parTransId="{9812B8EC-7394-4368-8FB1-3B54A7205F66}" sibTransId="{4EBE5AB5-5BCF-43CF-BF26-0A5F5C0ACD31}"/>
    <dgm:cxn modelId="{7712BA27-F0E8-4B72-9D86-276514F3AEEF}" srcId="{7483A2B5-6C19-405F-AB60-B84C9E62F377}" destId="{1516BD36-C514-48FB-8FD1-7EC1AF6640C2}" srcOrd="1" destOrd="0" parTransId="{C2E9BEFE-7706-4044-9EE5-9F355BE76EAF}" sibTransId="{0FF233FD-F13D-4C8B-A1B6-ECC70F19D3E0}"/>
    <dgm:cxn modelId="{AEED9336-93EE-4C9E-B1F4-FA34E33CFBB9}" type="presOf" srcId="{B12C7207-9DA5-4CFC-BDA5-373851E172B8}" destId="{F614EFAE-F4F9-462D-AF6F-867A6825997E}" srcOrd="0" destOrd="0" presId="urn:microsoft.com/office/officeart/2005/8/layout/list1"/>
    <dgm:cxn modelId="{6495863A-712D-45B5-9A76-512D02618282}" srcId="{DD8236EE-D703-4249-B75C-28C2543AA88D}" destId="{7E32332B-37A9-432A-B90C-75CB927F3843}" srcOrd="2" destOrd="0" parTransId="{59E6F547-67C0-45DD-92B6-52A9E56106E9}" sibTransId="{E0964DDA-1862-4A73-AD9A-691C2FD3D0DC}"/>
    <dgm:cxn modelId="{322CAA41-64CA-49CD-8C6C-F7084A449599}" type="presOf" srcId="{EB531ECA-4854-440E-B303-F1F597D7CF80}" destId="{2E427A2B-5BC9-4786-8C69-E3E203870A53}" srcOrd="0" destOrd="1" presId="urn:microsoft.com/office/officeart/2005/8/layout/list1"/>
    <dgm:cxn modelId="{E558D642-EB5A-4F31-BF89-1C4706D7CFBC}" srcId="{7E32332B-37A9-432A-B90C-75CB927F3843}" destId="{71350A2F-4697-41B7-BAB1-6D97C1AF89B3}" srcOrd="2" destOrd="0" parTransId="{A16A1716-ED8F-4731-A884-64CAE96E6D07}" sibTransId="{75895112-861C-4EA1-A7C3-22F9A56B2E75}"/>
    <dgm:cxn modelId="{7F717365-CE79-4FF6-A9E6-919BC5B3EDF4}" type="presOf" srcId="{6902E2DF-0CA1-4BF0-B9E2-0B9848709A15}" destId="{A757E386-870C-4C3C-A5F9-DCCBFF3D3607}" srcOrd="0" destOrd="0" presId="urn:microsoft.com/office/officeart/2005/8/layout/list1"/>
    <dgm:cxn modelId="{9A2F0748-23DC-40C2-B09C-D7836B7EA91B}" srcId="{7483A2B5-6C19-405F-AB60-B84C9E62F377}" destId="{6902E2DF-0CA1-4BF0-B9E2-0B9848709A15}" srcOrd="0" destOrd="0" parTransId="{D5C8F1E6-6E1E-42E8-B5DD-C017B60592CD}" sibTransId="{82AC9E96-E993-48B1-8D93-723DC0E67C0F}"/>
    <dgm:cxn modelId="{FE942A69-F6CA-4208-9C46-55D5237E039F}" srcId="{7E32332B-37A9-432A-B90C-75CB927F3843}" destId="{B8B3FA6D-F53D-4C9E-8540-7AAE37567BC1}" srcOrd="5" destOrd="0" parTransId="{7C5D533F-EFEB-42D3-8065-7C4A5DC7BA6D}" sibTransId="{8385B22F-73AF-42AB-B05E-C5B4423C29A2}"/>
    <dgm:cxn modelId="{97241D50-7E0D-4703-B7F2-1B6DAE56DE52}" type="presOf" srcId="{7483A2B5-6C19-405F-AB60-B84C9E62F377}" destId="{D5BBD250-81D6-4513-A7D9-34B71C98171E}" srcOrd="0" destOrd="0" presId="urn:microsoft.com/office/officeart/2005/8/layout/list1"/>
    <dgm:cxn modelId="{6B02A977-5274-4F2E-983E-BE3F9D451E90}" srcId="{47EBE1E9-8748-4619-996B-70DF77334151}" destId="{140ADA7A-1BA5-4148-924D-9A0B85499F25}" srcOrd="1" destOrd="0" parTransId="{A5310057-54AE-4B62-8988-748AA12CC801}" sibTransId="{A0CCEEA8-BE81-40FB-A82D-3AF6C4347FC6}"/>
    <dgm:cxn modelId="{E164977A-E8D6-45E0-84C0-9801000983E2}" type="presOf" srcId="{6E129961-BBE3-4E31-A463-82D100A09E8F}" destId="{F614EFAE-F4F9-462D-AF6F-867A6825997E}" srcOrd="0" destOrd="2" presId="urn:microsoft.com/office/officeart/2005/8/layout/list1"/>
    <dgm:cxn modelId="{1C614292-5EE8-4ED1-ADA1-DF2002F744B5}" type="presOf" srcId="{71350A2F-4697-41B7-BAB1-6D97C1AF89B3}" destId="{2E427A2B-5BC9-4786-8C69-E3E203870A53}" srcOrd="0" destOrd="2" presId="urn:microsoft.com/office/officeart/2005/8/layout/list1"/>
    <dgm:cxn modelId="{95FB1096-5E64-4330-9440-19BC71613D06}" type="presOf" srcId="{8A4B12B2-1501-47BC-A792-6EC5683E04FD}" destId="{07607B97-D35F-4FEB-A6B5-20BA98B88AEC}" srcOrd="1" destOrd="0" presId="urn:microsoft.com/office/officeart/2005/8/layout/list1"/>
    <dgm:cxn modelId="{F9435F96-66F3-44BD-9D24-7B0BFC30AC8C}" srcId="{7483A2B5-6C19-405F-AB60-B84C9E62F377}" destId="{F3C8E9D2-BDAB-4610-998C-029675EB5CDB}" srcOrd="2" destOrd="0" parTransId="{82924569-E57F-4DD0-A696-C75193F37ECA}" sibTransId="{5608652D-5CFC-4A29-8BD4-F7C371CD751D}"/>
    <dgm:cxn modelId="{960FDA96-BAE0-4FA6-BC82-3EF0D5904DF4}" type="presOf" srcId="{F65BDE79-EF72-4C17-81D9-AB866C3412E8}" destId="{2E427A2B-5BC9-4786-8C69-E3E203870A53}" srcOrd="0" destOrd="6" presId="urn:microsoft.com/office/officeart/2005/8/layout/list1"/>
    <dgm:cxn modelId="{D5A90497-DFA8-4CFC-820A-D801AE8EAE43}" srcId="{7E32332B-37A9-432A-B90C-75CB927F3843}" destId="{2E9A8EB4-B4DC-4956-9D7B-45813E40D5D3}" srcOrd="3" destOrd="0" parTransId="{894B794A-6E9D-4DBF-9E73-7B141958ACDB}" sibTransId="{FC42098C-9526-4974-9A5F-C30BD7FE6F3E}"/>
    <dgm:cxn modelId="{ABBA4397-5C4A-4326-A6BF-D302C7CF5C6C}" type="presOf" srcId="{B2A5DB52-765F-46B7-8BE2-391B603629D1}" destId="{2E427A2B-5BC9-4786-8C69-E3E203870A53}" srcOrd="0" destOrd="4" presId="urn:microsoft.com/office/officeart/2005/8/layout/list1"/>
    <dgm:cxn modelId="{D0DEE79D-07B6-4454-B410-4259E644D07E}" type="presOf" srcId="{140ADA7A-1BA5-4148-924D-9A0B85499F25}" destId="{F614EFAE-F4F9-462D-AF6F-867A6825997E}" srcOrd="0" destOrd="1" presId="urn:microsoft.com/office/officeart/2005/8/layout/list1"/>
    <dgm:cxn modelId="{FA13D4A4-039A-4925-B527-AAA55B7D8C6E}" type="presOf" srcId="{F3C8E9D2-BDAB-4610-998C-029675EB5CDB}" destId="{A757E386-870C-4C3C-A5F9-DCCBFF3D3607}" srcOrd="0" destOrd="2" presId="urn:microsoft.com/office/officeart/2005/8/layout/list1"/>
    <dgm:cxn modelId="{D25F75A5-8263-490D-AB03-1313AD56C490}" type="presOf" srcId="{7E32332B-37A9-432A-B90C-75CB927F3843}" destId="{68C79AED-CF73-4B0B-9D8C-874BE75CBFE8}" srcOrd="1" destOrd="0" presId="urn:microsoft.com/office/officeart/2005/8/layout/list1"/>
    <dgm:cxn modelId="{B2C29DAF-3053-46A3-ADB7-C2F57BB2F811}" type="presOf" srcId="{2B255F67-8627-4E88-9373-C0C945A59841}" destId="{2E427A2B-5BC9-4786-8C69-E3E203870A53}" srcOrd="0" destOrd="0" presId="urn:microsoft.com/office/officeart/2005/8/layout/list1"/>
    <dgm:cxn modelId="{ACA92EB0-507E-43CA-B638-D07673334FD8}" type="presOf" srcId="{47EBE1E9-8748-4619-996B-70DF77334151}" destId="{0C9E391C-BB56-4A97-B024-3D2673F3748E}" srcOrd="1" destOrd="0" presId="urn:microsoft.com/office/officeart/2005/8/layout/list1"/>
    <dgm:cxn modelId="{1AFE4AB5-43BD-4363-9FA5-13B575EE784F}" type="presOf" srcId="{7E32332B-37A9-432A-B90C-75CB927F3843}" destId="{13BF05C0-4093-4D0E-BDFE-4B91D0F4D89A}" srcOrd="0" destOrd="0" presId="urn:microsoft.com/office/officeart/2005/8/layout/list1"/>
    <dgm:cxn modelId="{FA9A03B8-B2AB-4081-A175-329DC751232A}" srcId="{7E32332B-37A9-432A-B90C-75CB927F3843}" destId="{EB531ECA-4854-440E-B303-F1F597D7CF80}" srcOrd="1" destOrd="0" parTransId="{3787628D-8B46-4239-AA51-75ACBF91EA4C}" sibTransId="{19FCC0A5-8DCE-464A-918F-D97E29C31C69}"/>
    <dgm:cxn modelId="{0D1959BA-A4C6-401A-A073-714FB2D12225}" srcId="{47EBE1E9-8748-4619-996B-70DF77334151}" destId="{6E129961-BBE3-4E31-A463-82D100A09E8F}" srcOrd="2" destOrd="0" parTransId="{91404549-9F34-450D-9AA6-6BD07A886786}" sibTransId="{432A9F95-E32A-4F2E-BD62-2EC69C5A0AA9}"/>
    <dgm:cxn modelId="{049E1EBB-331A-4EF3-9BEE-2E037C2C0C72}" type="presOf" srcId="{8A4B12B2-1501-47BC-A792-6EC5683E04FD}" destId="{70434548-1CBA-4E47-B984-2F1B74751848}" srcOrd="0" destOrd="0" presId="urn:microsoft.com/office/officeart/2005/8/layout/list1"/>
    <dgm:cxn modelId="{BC464BBB-929C-4EC1-B3FC-FB01DDA6E12C}" srcId="{7E32332B-37A9-432A-B90C-75CB927F3843}" destId="{F65BDE79-EF72-4C17-81D9-AB866C3412E8}" srcOrd="6" destOrd="0" parTransId="{28EF3BD7-923B-4EFC-BF98-2C33B4133D19}" sibTransId="{AF1798B3-B2AD-478D-9F77-C8BE03588852}"/>
    <dgm:cxn modelId="{8D7C93BF-E4FC-4E4E-A11B-8D894D6BB0D3}" type="presOf" srcId="{B8B3FA6D-F53D-4C9E-8540-7AAE37567BC1}" destId="{2E427A2B-5BC9-4786-8C69-E3E203870A53}" srcOrd="0" destOrd="5" presId="urn:microsoft.com/office/officeart/2005/8/layout/list1"/>
    <dgm:cxn modelId="{BF3828D2-B4F9-4B2C-9A95-BAA2FA9924DD}" srcId="{DD8236EE-D703-4249-B75C-28C2543AA88D}" destId="{47EBE1E9-8748-4619-996B-70DF77334151}" srcOrd="1" destOrd="0" parTransId="{90ECEC6B-EFFE-4D99-9334-3257DBABD91D}" sibTransId="{76E7DF1B-027F-4A6D-98D2-BF54E8807E47}"/>
    <dgm:cxn modelId="{70C030D9-5A77-4F9E-8FCD-A0DA2F699D69}" srcId="{DD8236EE-D703-4249-B75C-28C2543AA88D}" destId="{7483A2B5-6C19-405F-AB60-B84C9E62F377}" srcOrd="3" destOrd="0" parTransId="{34148113-951E-46B8-B4D3-BCD9F3DA0D18}" sibTransId="{6B6B8267-FED5-4039-BEF1-D7316DB425D9}"/>
    <dgm:cxn modelId="{E08DBFE1-E01D-441E-8D60-C20A9D5E53EB}" type="presOf" srcId="{1516BD36-C514-48FB-8FD1-7EC1AF6640C2}" destId="{A757E386-870C-4C3C-A5F9-DCCBFF3D3607}" srcOrd="0" destOrd="1" presId="urn:microsoft.com/office/officeart/2005/8/layout/list1"/>
    <dgm:cxn modelId="{BF32F0E2-91C3-41D3-90D5-D2CEF9D0517E}" type="presOf" srcId="{DD8236EE-D703-4249-B75C-28C2543AA88D}" destId="{A67754DD-CD62-46AA-BF89-AA2F647C5548}" srcOrd="0" destOrd="0" presId="urn:microsoft.com/office/officeart/2005/8/layout/list1"/>
    <dgm:cxn modelId="{B9E158E9-B76B-4907-B373-8F2888844793}" srcId="{7E32332B-37A9-432A-B90C-75CB927F3843}" destId="{2B255F67-8627-4E88-9373-C0C945A59841}" srcOrd="0" destOrd="0" parTransId="{2A493FA6-6E04-4554-880D-0B9FCF355998}" sibTransId="{269B2182-AD01-4740-B95C-42FD55A3E30C}"/>
    <dgm:cxn modelId="{775390FC-1FA4-4FD3-952D-B1621B73C2C6}" type="presOf" srcId="{2E9A8EB4-B4DC-4956-9D7B-45813E40D5D3}" destId="{2E427A2B-5BC9-4786-8C69-E3E203870A53}" srcOrd="0" destOrd="3" presId="urn:microsoft.com/office/officeart/2005/8/layout/list1"/>
    <dgm:cxn modelId="{A31FEBD1-6183-4468-89FC-B3B472E892DA}" type="presParOf" srcId="{A67754DD-CD62-46AA-BF89-AA2F647C5548}" destId="{B21FDFA6-D1CB-4D9E-8BD1-44A8DEF91741}" srcOrd="0" destOrd="0" presId="urn:microsoft.com/office/officeart/2005/8/layout/list1"/>
    <dgm:cxn modelId="{9652F07E-CA5B-417E-98A5-002667D8922E}" type="presParOf" srcId="{B21FDFA6-D1CB-4D9E-8BD1-44A8DEF91741}" destId="{70434548-1CBA-4E47-B984-2F1B74751848}" srcOrd="0" destOrd="0" presId="urn:microsoft.com/office/officeart/2005/8/layout/list1"/>
    <dgm:cxn modelId="{F4FDACC5-1BCE-451B-9BFF-E08B8277DE94}" type="presParOf" srcId="{B21FDFA6-D1CB-4D9E-8BD1-44A8DEF91741}" destId="{07607B97-D35F-4FEB-A6B5-20BA98B88AEC}" srcOrd="1" destOrd="0" presId="urn:microsoft.com/office/officeart/2005/8/layout/list1"/>
    <dgm:cxn modelId="{77365933-EFE0-48BA-A569-D29378979DE6}" type="presParOf" srcId="{A67754DD-CD62-46AA-BF89-AA2F647C5548}" destId="{97A8BB95-6ACA-44BD-962E-AFB2CFA46964}" srcOrd="1" destOrd="0" presId="urn:microsoft.com/office/officeart/2005/8/layout/list1"/>
    <dgm:cxn modelId="{18DEA0BE-BD26-415F-973D-5BAC5999CF2B}" type="presParOf" srcId="{A67754DD-CD62-46AA-BF89-AA2F647C5548}" destId="{4C073959-7F64-42EC-8EBC-1339EF56BD21}" srcOrd="2" destOrd="0" presId="urn:microsoft.com/office/officeart/2005/8/layout/list1"/>
    <dgm:cxn modelId="{E2AE5881-A37F-4B39-A8C8-861A9F9FAC86}" type="presParOf" srcId="{A67754DD-CD62-46AA-BF89-AA2F647C5548}" destId="{520591EA-C9C7-4365-90A9-10C537153C37}" srcOrd="3" destOrd="0" presId="urn:microsoft.com/office/officeart/2005/8/layout/list1"/>
    <dgm:cxn modelId="{DA168267-45CA-4C02-AD6E-A5913CB8FF61}" type="presParOf" srcId="{A67754DD-CD62-46AA-BF89-AA2F647C5548}" destId="{D1F99256-675E-492A-9584-2FFE322356F0}" srcOrd="4" destOrd="0" presId="urn:microsoft.com/office/officeart/2005/8/layout/list1"/>
    <dgm:cxn modelId="{3621BBA9-CF34-429C-9864-15916C887228}" type="presParOf" srcId="{D1F99256-675E-492A-9584-2FFE322356F0}" destId="{AFC941FE-9860-4063-B5F7-8FD273CAA0A0}" srcOrd="0" destOrd="0" presId="urn:microsoft.com/office/officeart/2005/8/layout/list1"/>
    <dgm:cxn modelId="{1DAA32A2-CE01-4F75-9275-3DCCD7E8CAF7}" type="presParOf" srcId="{D1F99256-675E-492A-9584-2FFE322356F0}" destId="{0C9E391C-BB56-4A97-B024-3D2673F3748E}" srcOrd="1" destOrd="0" presId="urn:microsoft.com/office/officeart/2005/8/layout/list1"/>
    <dgm:cxn modelId="{561FA77F-1D94-44C0-8D9D-4C773B0BCA2C}" type="presParOf" srcId="{A67754DD-CD62-46AA-BF89-AA2F647C5548}" destId="{B4B0D75F-EFB2-46C4-9D28-B97B684ED31D}" srcOrd="5" destOrd="0" presId="urn:microsoft.com/office/officeart/2005/8/layout/list1"/>
    <dgm:cxn modelId="{B91A074B-4121-4580-B8BC-2BCBD6067AF1}" type="presParOf" srcId="{A67754DD-CD62-46AA-BF89-AA2F647C5548}" destId="{F614EFAE-F4F9-462D-AF6F-867A6825997E}" srcOrd="6" destOrd="0" presId="urn:microsoft.com/office/officeart/2005/8/layout/list1"/>
    <dgm:cxn modelId="{B8F00306-BBBF-47DF-8ADB-F53A796DA31C}" type="presParOf" srcId="{A67754DD-CD62-46AA-BF89-AA2F647C5548}" destId="{EE55589D-3FBC-4176-A7A6-8AE36081677D}" srcOrd="7" destOrd="0" presId="urn:microsoft.com/office/officeart/2005/8/layout/list1"/>
    <dgm:cxn modelId="{D14145EB-9CAC-463C-8310-56F57560E150}" type="presParOf" srcId="{A67754DD-CD62-46AA-BF89-AA2F647C5548}" destId="{1DC61BE5-2193-4DA1-A014-BE7125C9F328}" srcOrd="8" destOrd="0" presId="urn:microsoft.com/office/officeart/2005/8/layout/list1"/>
    <dgm:cxn modelId="{6B35AED1-B9FA-4653-A475-8F9A315F904F}" type="presParOf" srcId="{1DC61BE5-2193-4DA1-A014-BE7125C9F328}" destId="{13BF05C0-4093-4D0E-BDFE-4B91D0F4D89A}" srcOrd="0" destOrd="0" presId="urn:microsoft.com/office/officeart/2005/8/layout/list1"/>
    <dgm:cxn modelId="{181A2E18-E712-4B1A-8675-D8C31CFBF10E}" type="presParOf" srcId="{1DC61BE5-2193-4DA1-A014-BE7125C9F328}" destId="{68C79AED-CF73-4B0B-9D8C-874BE75CBFE8}" srcOrd="1" destOrd="0" presId="urn:microsoft.com/office/officeart/2005/8/layout/list1"/>
    <dgm:cxn modelId="{2B2D07D4-9070-43CD-A3C7-AFE50877ECF9}" type="presParOf" srcId="{A67754DD-CD62-46AA-BF89-AA2F647C5548}" destId="{00C8845A-8CCE-447D-BA61-7D6F8F5A9EAA}" srcOrd="9" destOrd="0" presId="urn:microsoft.com/office/officeart/2005/8/layout/list1"/>
    <dgm:cxn modelId="{C67D7F89-C5DC-40AC-8D10-2F53DEE2204E}" type="presParOf" srcId="{A67754DD-CD62-46AA-BF89-AA2F647C5548}" destId="{2E427A2B-5BC9-4786-8C69-E3E203870A53}" srcOrd="10" destOrd="0" presId="urn:microsoft.com/office/officeart/2005/8/layout/list1"/>
    <dgm:cxn modelId="{82534CF6-4757-487B-96DE-494C31F7B97B}" type="presParOf" srcId="{A67754DD-CD62-46AA-BF89-AA2F647C5548}" destId="{EA7DA18D-2511-45B3-AC71-591BE245755A}" srcOrd="11" destOrd="0" presId="urn:microsoft.com/office/officeart/2005/8/layout/list1"/>
    <dgm:cxn modelId="{90869409-DD3B-4EB8-9A45-CA76EF61CEC6}" type="presParOf" srcId="{A67754DD-CD62-46AA-BF89-AA2F647C5548}" destId="{CEDBC668-E2D9-401B-BF53-1AEB96A92FAC}" srcOrd="12" destOrd="0" presId="urn:microsoft.com/office/officeart/2005/8/layout/list1"/>
    <dgm:cxn modelId="{569359CD-D0DE-4A00-B319-D88F511AD9AE}" type="presParOf" srcId="{CEDBC668-E2D9-401B-BF53-1AEB96A92FAC}" destId="{D5BBD250-81D6-4513-A7D9-34B71C98171E}" srcOrd="0" destOrd="0" presId="urn:microsoft.com/office/officeart/2005/8/layout/list1"/>
    <dgm:cxn modelId="{C1144023-6375-4EBA-B239-CD8FC647F554}" type="presParOf" srcId="{CEDBC668-E2D9-401B-BF53-1AEB96A92FAC}" destId="{F709F73C-360E-43A4-AEB8-D51B38F29FC0}" srcOrd="1" destOrd="0" presId="urn:microsoft.com/office/officeart/2005/8/layout/list1"/>
    <dgm:cxn modelId="{6022686A-C5D2-44D8-82A9-DD3F88B9859F}" type="presParOf" srcId="{A67754DD-CD62-46AA-BF89-AA2F647C5548}" destId="{330C24E6-1927-4D2F-9102-C0CFB5F45165}" srcOrd="13" destOrd="0" presId="urn:microsoft.com/office/officeart/2005/8/layout/list1"/>
    <dgm:cxn modelId="{70BDC7DF-CBC2-4EFF-91E7-89318223EB00}" type="presParOf" srcId="{A67754DD-CD62-46AA-BF89-AA2F647C5548}" destId="{A757E386-870C-4C3C-A5F9-DCCBFF3D3607}"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A615E3-CABB-475B-9A1D-9D212619FC37}">
      <dsp:nvSpPr>
        <dsp:cNvPr id="0" name=""/>
        <dsp:cNvSpPr/>
      </dsp:nvSpPr>
      <dsp:spPr>
        <a:xfrm>
          <a:off x="0" y="0"/>
          <a:ext cx="2405062" cy="3107748"/>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7508" tIns="330200" rIns="187508" bIns="330200" numCol="1" spcCol="1270" anchor="t" anchorCtr="0">
          <a:noAutofit/>
        </a:bodyPr>
        <a:lstStyle/>
        <a:p>
          <a:pPr marL="0" lvl="0" indent="0" algn="l" defTabSz="755650">
            <a:lnSpc>
              <a:spcPct val="90000"/>
            </a:lnSpc>
            <a:spcBef>
              <a:spcPct val="0"/>
            </a:spcBef>
            <a:spcAft>
              <a:spcPct val="35000"/>
            </a:spcAft>
            <a:buNone/>
          </a:pPr>
          <a:r>
            <a:rPr lang="en-US" sz="1700" kern="1200" dirty="0">
              <a:latin typeface="Calibri" panose="020F0502020204030204" pitchFamily="34" charset="0"/>
              <a:cs typeface="Calibri" panose="020F0502020204030204" pitchFamily="34" charset="0"/>
            </a:rPr>
            <a:t>Triage to determine household vulnerability and identify areas where supports are needed</a:t>
          </a:r>
        </a:p>
      </dsp:txBody>
      <dsp:txXfrm>
        <a:off x="0" y="1180944"/>
        <a:ext cx="2405062" cy="1864648"/>
      </dsp:txXfrm>
    </dsp:sp>
    <dsp:sp modelId="{9FC628F3-E948-476E-AEA1-1CD67EAF6EC3}">
      <dsp:nvSpPr>
        <dsp:cNvPr id="0" name=""/>
        <dsp:cNvSpPr/>
      </dsp:nvSpPr>
      <dsp:spPr>
        <a:xfrm>
          <a:off x="736369" y="310774"/>
          <a:ext cx="932324" cy="932324"/>
        </a:xfrm>
        <a:prstGeom prst="ellips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688" tIns="12700" rIns="72688" bIns="12700" numCol="1" spcCol="1270" anchor="ctr" anchorCtr="0">
          <a:noAutofit/>
        </a:bodyPr>
        <a:lstStyle/>
        <a:p>
          <a:pPr marL="0" lvl="0" indent="0" algn="ctr" defTabSz="2089150">
            <a:lnSpc>
              <a:spcPct val="90000"/>
            </a:lnSpc>
            <a:spcBef>
              <a:spcPct val="0"/>
            </a:spcBef>
            <a:spcAft>
              <a:spcPct val="35000"/>
            </a:spcAft>
            <a:buNone/>
          </a:pPr>
          <a:r>
            <a:rPr lang="en-US" sz="4700" kern="1200"/>
            <a:t>1</a:t>
          </a:r>
        </a:p>
      </dsp:txBody>
      <dsp:txXfrm>
        <a:off x="872905" y="447310"/>
        <a:ext cx="659252" cy="659252"/>
      </dsp:txXfrm>
    </dsp:sp>
    <dsp:sp modelId="{E5A7C306-BF3F-4567-87AF-5C3F73D3BF83}">
      <dsp:nvSpPr>
        <dsp:cNvPr id="0" name=""/>
        <dsp:cNvSpPr/>
      </dsp:nvSpPr>
      <dsp:spPr>
        <a:xfrm>
          <a:off x="0" y="3107676"/>
          <a:ext cx="2405062" cy="72"/>
        </a:xfrm>
        <a:prstGeom prst="rect">
          <a:avLst/>
        </a:prstGeom>
        <a:solidFill>
          <a:schemeClr val="accent2">
            <a:hueOff val="-2070378"/>
            <a:satOff val="9172"/>
            <a:lumOff val="-3373"/>
            <a:alphaOff val="0"/>
          </a:schemeClr>
        </a:solidFill>
        <a:ln w="12700" cap="flat" cmpd="sng" algn="ctr">
          <a:solidFill>
            <a:schemeClr val="accent2">
              <a:hueOff val="-2070378"/>
              <a:satOff val="9172"/>
              <a:lumOff val="-337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3A495D9-5070-487B-9B93-068AA54A2F8F}">
      <dsp:nvSpPr>
        <dsp:cNvPr id="0" name=""/>
        <dsp:cNvSpPr/>
      </dsp:nvSpPr>
      <dsp:spPr>
        <a:xfrm>
          <a:off x="2645568" y="0"/>
          <a:ext cx="2405062" cy="3107748"/>
        </a:xfrm>
        <a:prstGeom prst="rect">
          <a:avLst/>
        </a:prstGeom>
        <a:solidFill>
          <a:schemeClr val="accent2">
            <a:tint val="40000"/>
            <a:alpha val="90000"/>
            <a:hueOff val="-5472993"/>
            <a:satOff val="15661"/>
            <a:lumOff val="-1042"/>
            <a:alphaOff val="0"/>
          </a:schemeClr>
        </a:solidFill>
        <a:ln w="12700" cap="flat" cmpd="sng" algn="ctr">
          <a:solidFill>
            <a:schemeClr val="accent2">
              <a:tint val="40000"/>
              <a:alpha val="90000"/>
              <a:hueOff val="-5472993"/>
              <a:satOff val="15661"/>
              <a:lumOff val="-104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7508" tIns="330200" rIns="187508" bIns="330200" numCol="1" spcCol="1270" anchor="t" anchorCtr="0">
          <a:noAutofit/>
        </a:bodyPr>
        <a:lstStyle/>
        <a:p>
          <a:pPr marL="0" lvl="0" indent="0" algn="l" defTabSz="755650">
            <a:lnSpc>
              <a:spcPct val="90000"/>
            </a:lnSpc>
            <a:spcBef>
              <a:spcPct val="0"/>
            </a:spcBef>
            <a:spcAft>
              <a:spcPct val="35000"/>
            </a:spcAft>
            <a:buNone/>
          </a:pPr>
          <a:r>
            <a:rPr lang="en-US" sz="1700" kern="1200" dirty="0">
              <a:latin typeface="Calibri" panose="020F0502020204030204" pitchFamily="34" charset="0"/>
              <a:cs typeface="Calibri" panose="020F0502020204030204" pitchFamily="34" charset="0"/>
            </a:rPr>
            <a:t>Target clients to achieve community goals (e.g. ending youth, family, and chronic homelessness)</a:t>
          </a:r>
        </a:p>
      </dsp:txBody>
      <dsp:txXfrm>
        <a:off x="2645568" y="1180944"/>
        <a:ext cx="2405062" cy="1864648"/>
      </dsp:txXfrm>
    </dsp:sp>
    <dsp:sp modelId="{6509E31B-B842-4439-9560-A65BCA6EF4FF}">
      <dsp:nvSpPr>
        <dsp:cNvPr id="0" name=""/>
        <dsp:cNvSpPr/>
      </dsp:nvSpPr>
      <dsp:spPr>
        <a:xfrm>
          <a:off x="3381937" y="310774"/>
          <a:ext cx="932324" cy="932324"/>
        </a:xfrm>
        <a:prstGeom prst="ellipse">
          <a:avLst/>
        </a:prstGeom>
        <a:solidFill>
          <a:schemeClr val="accent2">
            <a:hueOff val="-4140755"/>
            <a:satOff val="18344"/>
            <a:lumOff val="-6746"/>
            <a:alphaOff val="0"/>
          </a:schemeClr>
        </a:solidFill>
        <a:ln w="12700" cap="flat" cmpd="sng" algn="ctr">
          <a:solidFill>
            <a:schemeClr val="accent2">
              <a:hueOff val="-4140755"/>
              <a:satOff val="18344"/>
              <a:lumOff val="-674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688" tIns="12700" rIns="72688" bIns="12700" numCol="1" spcCol="1270" anchor="ctr" anchorCtr="0">
          <a:noAutofit/>
        </a:bodyPr>
        <a:lstStyle/>
        <a:p>
          <a:pPr marL="0" lvl="0" indent="0" algn="ctr" defTabSz="2089150">
            <a:lnSpc>
              <a:spcPct val="90000"/>
            </a:lnSpc>
            <a:spcBef>
              <a:spcPct val="0"/>
            </a:spcBef>
            <a:spcAft>
              <a:spcPct val="35000"/>
            </a:spcAft>
            <a:buNone/>
          </a:pPr>
          <a:r>
            <a:rPr lang="en-US" sz="4700" kern="1200"/>
            <a:t>2</a:t>
          </a:r>
        </a:p>
      </dsp:txBody>
      <dsp:txXfrm>
        <a:off x="3518473" y="447310"/>
        <a:ext cx="659252" cy="659252"/>
      </dsp:txXfrm>
    </dsp:sp>
    <dsp:sp modelId="{898EF950-8A10-4948-9AEC-BCA0E2D82E50}">
      <dsp:nvSpPr>
        <dsp:cNvPr id="0" name=""/>
        <dsp:cNvSpPr/>
      </dsp:nvSpPr>
      <dsp:spPr>
        <a:xfrm>
          <a:off x="2645568" y="3107676"/>
          <a:ext cx="2405062" cy="72"/>
        </a:xfrm>
        <a:prstGeom prst="rect">
          <a:avLst/>
        </a:prstGeom>
        <a:solidFill>
          <a:schemeClr val="accent2">
            <a:hueOff val="-6211133"/>
            <a:satOff val="27515"/>
            <a:lumOff val="-10118"/>
            <a:alphaOff val="0"/>
          </a:schemeClr>
        </a:solidFill>
        <a:ln w="12700" cap="flat" cmpd="sng" algn="ctr">
          <a:solidFill>
            <a:schemeClr val="accent2">
              <a:hueOff val="-6211133"/>
              <a:satOff val="27515"/>
              <a:lumOff val="-1011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DD437FD-EB84-46EE-9033-F7381AC66101}">
      <dsp:nvSpPr>
        <dsp:cNvPr id="0" name=""/>
        <dsp:cNvSpPr/>
      </dsp:nvSpPr>
      <dsp:spPr>
        <a:xfrm>
          <a:off x="5291137" y="0"/>
          <a:ext cx="2405062" cy="3107748"/>
        </a:xfrm>
        <a:prstGeom prst="rect">
          <a:avLst/>
        </a:prstGeom>
        <a:solidFill>
          <a:schemeClr val="accent2">
            <a:tint val="40000"/>
            <a:alpha val="90000"/>
            <a:hueOff val="-10945986"/>
            <a:satOff val="31321"/>
            <a:lumOff val="-2084"/>
            <a:alphaOff val="0"/>
          </a:schemeClr>
        </a:solidFill>
        <a:ln w="12700" cap="flat" cmpd="sng" algn="ctr">
          <a:solidFill>
            <a:schemeClr val="accent2">
              <a:tint val="40000"/>
              <a:alpha val="90000"/>
              <a:hueOff val="-10945986"/>
              <a:satOff val="31321"/>
              <a:lumOff val="-208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7508" tIns="330200" rIns="187508" bIns="330200" numCol="1" spcCol="1270" anchor="t" anchorCtr="0">
          <a:noAutofit/>
        </a:bodyPr>
        <a:lstStyle/>
        <a:p>
          <a:pPr marL="0" lvl="0" indent="0" algn="l" defTabSz="755650">
            <a:lnSpc>
              <a:spcPct val="90000"/>
            </a:lnSpc>
            <a:spcBef>
              <a:spcPct val="0"/>
            </a:spcBef>
            <a:spcAft>
              <a:spcPct val="35000"/>
            </a:spcAft>
            <a:buNone/>
          </a:pPr>
          <a:r>
            <a:rPr lang="en-US" sz="1700" kern="1200" dirty="0">
              <a:latin typeface="Calibri" panose="020F0502020204030204" pitchFamily="34" charset="0"/>
              <a:cs typeface="Calibri" panose="020F0502020204030204" pitchFamily="34" charset="0"/>
            </a:rPr>
            <a:t>Aid in prioritizing</a:t>
          </a:r>
          <a:r>
            <a:rPr lang="en-US" sz="1700" i="1" kern="1200" dirty="0">
              <a:latin typeface="Calibri" panose="020F0502020204030204" pitchFamily="34" charset="0"/>
              <a:cs typeface="Calibri" panose="020F0502020204030204" pitchFamily="34" charset="0"/>
            </a:rPr>
            <a:t> </a:t>
          </a:r>
          <a:r>
            <a:rPr lang="en-US" sz="1700" kern="1200" dirty="0">
              <a:latin typeface="Calibri" panose="020F0502020204030204" pitchFamily="34" charset="0"/>
              <a:cs typeface="Calibri" panose="020F0502020204030204" pitchFamily="34" charset="0"/>
            </a:rPr>
            <a:t>program referral</a:t>
          </a:r>
        </a:p>
      </dsp:txBody>
      <dsp:txXfrm>
        <a:off x="5291137" y="1180944"/>
        <a:ext cx="2405062" cy="1864648"/>
      </dsp:txXfrm>
    </dsp:sp>
    <dsp:sp modelId="{FC6A118D-F9BB-4F87-B1AE-74F86C259504}">
      <dsp:nvSpPr>
        <dsp:cNvPr id="0" name=""/>
        <dsp:cNvSpPr/>
      </dsp:nvSpPr>
      <dsp:spPr>
        <a:xfrm>
          <a:off x="6027506" y="310774"/>
          <a:ext cx="932324" cy="932324"/>
        </a:xfrm>
        <a:prstGeom prst="ellipse">
          <a:avLst/>
        </a:prstGeom>
        <a:solidFill>
          <a:schemeClr val="accent2">
            <a:hueOff val="-8281511"/>
            <a:satOff val="36687"/>
            <a:lumOff val="-13491"/>
            <a:alphaOff val="0"/>
          </a:schemeClr>
        </a:solidFill>
        <a:ln w="12700" cap="flat" cmpd="sng" algn="ctr">
          <a:solidFill>
            <a:schemeClr val="accent2">
              <a:hueOff val="-8281511"/>
              <a:satOff val="36687"/>
              <a:lumOff val="-13491"/>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688" tIns="12700" rIns="72688" bIns="12700" numCol="1" spcCol="1270" anchor="ctr" anchorCtr="0">
          <a:noAutofit/>
        </a:bodyPr>
        <a:lstStyle/>
        <a:p>
          <a:pPr marL="0" lvl="0" indent="0" algn="ctr" defTabSz="2089150">
            <a:lnSpc>
              <a:spcPct val="90000"/>
            </a:lnSpc>
            <a:spcBef>
              <a:spcPct val="0"/>
            </a:spcBef>
            <a:spcAft>
              <a:spcPct val="35000"/>
            </a:spcAft>
            <a:buNone/>
          </a:pPr>
          <a:r>
            <a:rPr lang="en-US" sz="4700" kern="1200"/>
            <a:t>3</a:t>
          </a:r>
        </a:p>
      </dsp:txBody>
      <dsp:txXfrm>
        <a:off x="6164042" y="447310"/>
        <a:ext cx="659252" cy="659252"/>
      </dsp:txXfrm>
    </dsp:sp>
    <dsp:sp modelId="{A8D5673C-EA29-4F24-8016-76D1914E81E2}">
      <dsp:nvSpPr>
        <dsp:cNvPr id="0" name=""/>
        <dsp:cNvSpPr/>
      </dsp:nvSpPr>
      <dsp:spPr>
        <a:xfrm>
          <a:off x="5291137" y="3107676"/>
          <a:ext cx="2405062" cy="72"/>
        </a:xfrm>
        <a:prstGeom prst="rect">
          <a:avLst/>
        </a:prstGeom>
        <a:solidFill>
          <a:schemeClr val="accent2">
            <a:hueOff val="-10351888"/>
            <a:satOff val="45859"/>
            <a:lumOff val="-16864"/>
            <a:alphaOff val="0"/>
          </a:schemeClr>
        </a:solidFill>
        <a:ln w="12700" cap="flat" cmpd="sng" algn="ctr">
          <a:solidFill>
            <a:schemeClr val="accent2">
              <a:hueOff val="-10351888"/>
              <a:satOff val="45859"/>
              <a:lumOff val="-1686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073959-7F64-42EC-8EBC-1339EF56BD21}">
      <dsp:nvSpPr>
        <dsp:cNvPr id="0" name=""/>
        <dsp:cNvSpPr/>
      </dsp:nvSpPr>
      <dsp:spPr>
        <a:xfrm>
          <a:off x="0" y="761784"/>
          <a:ext cx="4238625" cy="504000"/>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07607B97-D35F-4FEB-A6B5-20BA98B88AEC}">
      <dsp:nvSpPr>
        <dsp:cNvPr id="0" name=""/>
        <dsp:cNvSpPr/>
      </dsp:nvSpPr>
      <dsp:spPr>
        <a:xfrm>
          <a:off x="223837" y="398966"/>
          <a:ext cx="3586169" cy="592094"/>
        </a:xfrm>
        <a:prstGeom prst="roundRect">
          <a:avLst/>
        </a:prstGeom>
        <a:gradFill rotWithShape="0">
          <a:gsLst>
            <a:gs pos="0">
              <a:schemeClr val="accent2">
                <a:hueOff val="0"/>
                <a:satOff val="0"/>
                <a:lumOff val="0"/>
                <a:alphaOff val="0"/>
                <a:tint val="97000"/>
                <a:satMod val="100000"/>
                <a:lumMod val="102000"/>
              </a:schemeClr>
            </a:gs>
            <a:gs pos="50000">
              <a:schemeClr val="accent2">
                <a:hueOff val="0"/>
                <a:satOff val="0"/>
                <a:lumOff val="0"/>
                <a:alphaOff val="0"/>
                <a:shade val="100000"/>
                <a:satMod val="103000"/>
                <a:lumMod val="100000"/>
              </a:schemeClr>
            </a:gs>
            <a:gs pos="100000">
              <a:schemeClr val="accent2">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2147" tIns="0" rIns="112147" bIns="0" numCol="1" spcCol="1270" anchor="ctr" anchorCtr="0">
          <a:noAutofit/>
        </a:bodyPr>
        <a:lstStyle/>
        <a:p>
          <a:pPr marL="0" lvl="0" indent="0" algn="l" defTabSz="889000">
            <a:lnSpc>
              <a:spcPct val="90000"/>
            </a:lnSpc>
            <a:spcBef>
              <a:spcPct val="0"/>
            </a:spcBef>
            <a:spcAft>
              <a:spcPct val="35000"/>
            </a:spcAft>
            <a:buNone/>
          </a:pPr>
          <a:r>
            <a:rPr lang="en-US" sz="2000" b="1" kern="1200" dirty="0"/>
            <a:t>CoC Transitional Housing (through CE)</a:t>
          </a:r>
          <a:endParaRPr lang="en-US" sz="2000" kern="1200" dirty="0"/>
        </a:p>
      </dsp:txBody>
      <dsp:txXfrm>
        <a:off x="252741" y="427870"/>
        <a:ext cx="3528361" cy="534286"/>
      </dsp:txXfrm>
    </dsp:sp>
    <dsp:sp modelId="{F614EFAE-F4F9-462D-AF6F-867A6825997E}">
      <dsp:nvSpPr>
        <dsp:cNvPr id="0" name=""/>
        <dsp:cNvSpPr/>
      </dsp:nvSpPr>
      <dsp:spPr>
        <a:xfrm>
          <a:off x="0" y="1614499"/>
          <a:ext cx="4238625" cy="2835000"/>
        </a:xfrm>
        <a:prstGeom prst="rect">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28964" tIns="416560" rIns="328964"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Chadwick Transitional Housing (Single Women and Families)</a:t>
          </a:r>
        </a:p>
        <a:p>
          <a:pPr marL="228600" lvl="1" indent="-228600" algn="l" defTabSz="889000">
            <a:lnSpc>
              <a:spcPct val="90000"/>
            </a:lnSpc>
            <a:spcBef>
              <a:spcPct val="0"/>
            </a:spcBef>
            <a:spcAft>
              <a:spcPct val="15000"/>
            </a:spcAft>
            <a:buChar char="•"/>
          </a:pPr>
          <a:r>
            <a:rPr lang="en-US" sz="2000" kern="1200" dirty="0"/>
            <a:t>YWCA Transitional Housing (Single Women and Families)</a:t>
          </a:r>
        </a:p>
        <a:p>
          <a:pPr marL="228600" lvl="1" indent="-228600" algn="l" defTabSz="889000">
            <a:lnSpc>
              <a:spcPct val="90000"/>
            </a:lnSpc>
            <a:spcBef>
              <a:spcPct val="0"/>
            </a:spcBef>
            <a:spcAft>
              <a:spcPct val="15000"/>
            </a:spcAft>
            <a:buChar char="•"/>
          </a:pPr>
          <a:r>
            <a:rPr lang="en-US" sz="2000" kern="1200" dirty="0"/>
            <a:t>YMCA Transitional/RRH (Single Men)</a:t>
          </a:r>
        </a:p>
        <a:p>
          <a:pPr marL="228600" lvl="1" indent="-228600" algn="l" defTabSz="889000">
            <a:lnSpc>
              <a:spcPct val="90000"/>
            </a:lnSpc>
            <a:spcBef>
              <a:spcPct val="0"/>
            </a:spcBef>
            <a:spcAft>
              <a:spcPct val="15000"/>
            </a:spcAft>
            <a:buChar char="•"/>
          </a:pPr>
          <a:r>
            <a:rPr lang="en-US" sz="2000" kern="1200" dirty="0"/>
            <a:t>Last House on the Block Ministries</a:t>
          </a:r>
        </a:p>
      </dsp:txBody>
      <dsp:txXfrm>
        <a:off x="0" y="1614499"/>
        <a:ext cx="4238625" cy="2835000"/>
      </dsp:txXfrm>
    </dsp:sp>
    <dsp:sp modelId="{0C9E391C-BB56-4A97-B024-3D2673F3748E}">
      <dsp:nvSpPr>
        <dsp:cNvPr id="0" name=""/>
        <dsp:cNvSpPr/>
      </dsp:nvSpPr>
      <dsp:spPr>
        <a:xfrm>
          <a:off x="211931" y="1373784"/>
          <a:ext cx="2967037" cy="590400"/>
        </a:xfrm>
        <a:prstGeom prst="roundRect">
          <a:avLst/>
        </a:prstGeom>
        <a:gradFill rotWithShape="0">
          <a:gsLst>
            <a:gs pos="0">
              <a:schemeClr val="accent3">
                <a:hueOff val="0"/>
                <a:satOff val="0"/>
                <a:lumOff val="0"/>
                <a:alphaOff val="0"/>
                <a:tint val="97000"/>
                <a:satMod val="100000"/>
                <a:lumMod val="102000"/>
              </a:schemeClr>
            </a:gs>
            <a:gs pos="50000">
              <a:schemeClr val="accent3">
                <a:hueOff val="0"/>
                <a:satOff val="0"/>
                <a:lumOff val="0"/>
                <a:alphaOff val="0"/>
                <a:shade val="100000"/>
                <a:satMod val="103000"/>
                <a:lumMod val="100000"/>
              </a:schemeClr>
            </a:gs>
            <a:gs pos="100000">
              <a:schemeClr val="accent3">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2147" tIns="0" rIns="112147" bIns="0" numCol="1" spcCol="1270" anchor="ctr" anchorCtr="0">
          <a:noAutofit/>
        </a:bodyPr>
        <a:lstStyle/>
        <a:p>
          <a:pPr marL="0" lvl="0" indent="0" algn="l" defTabSz="889000">
            <a:lnSpc>
              <a:spcPct val="90000"/>
            </a:lnSpc>
            <a:spcBef>
              <a:spcPct val="0"/>
            </a:spcBef>
            <a:spcAft>
              <a:spcPct val="35000"/>
            </a:spcAft>
            <a:buNone/>
          </a:pPr>
          <a:r>
            <a:rPr lang="en-US" sz="2000" kern="1200" dirty="0"/>
            <a:t>Onondaga</a:t>
          </a:r>
        </a:p>
      </dsp:txBody>
      <dsp:txXfrm>
        <a:off x="240752" y="1402605"/>
        <a:ext cx="2909395" cy="53275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1B489F-7D5F-4D7F-9BB1-1EB679B2F750}">
      <dsp:nvSpPr>
        <dsp:cNvPr id="0" name=""/>
        <dsp:cNvSpPr/>
      </dsp:nvSpPr>
      <dsp:spPr>
        <a:xfrm>
          <a:off x="0" y="297361"/>
          <a:ext cx="4238625" cy="378000"/>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EBF24307-2BFE-4E19-A3CC-A0AD484C9C76}">
      <dsp:nvSpPr>
        <dsp:cNvPr id="0" name=""/>
        <dsp:cNvSpPr/>
      </dsp:nvSpPr>
      <dsp:spPr>
        <a:xfrm>
          <a:off x="211931" y="75961"/>
          <a:ext cx="2967037" cy="442800"/>
        </a:xfrm>
        <a:prstGeom prst="roundRect">
          <a:avLst/>
        </a:prstGeom>
        <a:gradFill rotWithShape="0">
          <a:gsLst>
            <a:gs pos="0">
              <a:schemeClr val="accent2">
                <a:hueOff val="0"/>
                <a:satOff val="0"/>
                <a:lumOff val="0"/>
                <a:alphaOff val="0"/>
                <a:tint val="97000"/>
                <a:satMod val="100000"/>
                <a:lumMod val="102000"/>
              </a:schemeClr>
            </a:gs>
            <a:gs pos="50000">
              <a:schemeClr val="accent2">
                <a:hueOff val="0"/>
                <a:satOff val="0"/>
                <a:lumOff val="0"/>
                <a:alphaOff val="0"/>
                <a:shade val="100000"/>
                <a:satMod val="103000"/>
                <a:lumMod val="100000"/>
              </a:schemeClr>
            </a:gs>
            <a:gs pos="100000">
              <a:schemeClr val="accent2">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2147" tIns="0" rIns="112147" bIns="0" numCol="1" spcCol="1270" anchor="ctr" anchorCtr="0">
          <a:noAutofit/>
        </a:bodyPr>
        <a:lstStyle/>
        <a:p>
          <a:pPr marL="0" lvl="0" indent="0" algn="l" defTabSz="666750">
            <a:lnSpc>
              <a:spcPct val="90000"/>
            </a:lnSpc>
            <a:spcBef>
              <a:spcPct val="0"/>
            </a:spcBef>
            <a:spcAft>
              <a:spcPct val="35000"/>
            </a:spcAft>
            <a:buNone/>
          </a:pPr>
          <a:r>
            <a:rPr lang="en-US" sz="1500" kern="1200"/>
            <a:t>Permanent Supportive Housing</a:t>
          </a:r>
        </a:p>
      </dsp:txBody>
      <dsp:txXfrm>
        <a:off x="233547" y="97577"/>
        <a:ext cx="2923805" cy="399568"/>
      </dsp:txXfrm>
    </dsp:sp>
    <dsp:sp modelId="{BFC314A8-796E-4AD5-9C34-296C2885D335}">
      <dsp:nvSpPr>
        <dsp:cNvPr id="0" name=""/>
        <dsp:cNvSpPr/>
      </dsp:nvSpPr>
      <dsp:spPr>
        <a:xfrm>
          <a:off x="0" y="977761"/>
          <a:ext cx="4238625" cy="826875"/>
        </a:xfrm>
        <a:prstGeom prst="rect">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28964" tIns="312420" rIns="328964" bIns="106680" numCol="1" spcCol="1270" anchor="t" anchorCtr="0">
          <a:noAutofit/>
        </a:bodyPr>
        <a:lstStyle/>
        <a:p>
          <a:pPr marL="114300" lvl="1" indent="-114300" algn="l" defTabSz="666750">
            <a:lnSpc>
              <a:spcPct val="90000"/>
            </a:lnSpc>
            <a:spcBef>
              <a:spcPct val="0"/>
            </a:spcBef>
            <a:spcAft>
              <a:spcPct val="15000"/>
            </a:spcAft>
            <a:buChar char="•"/>
          </a:pPr>
          <a:r>
            <a:rPr lang="en-US" sz="1500" kern="1200"/>
            <a:t>Chapel House Permanent Supportive Housing</a:t>
          </a:r>
        </a:p>
      </dsp:txBody>
      <dsp:txXfrm>
        <a:off x="0" y="977761"/>
        <a:ext cx="4238625" cy="826875"/>
      </dsp:txXfrm>
    </dsp:sp>
    <dsp:sp modelId="{070C5A91-10AD-4492-8460-643DD79D7680}">
      <dsp:nvSpPr>
        <dsp:cNvPr id="0" name=""/>
        <dsp:cNvSpPr/>
      </dsp:nvSpPr>
      <dsp:spPr>
        <a:xfrm>
          <a:off x="211931" y="756361"/>
          <a:ext cx="2967037" cy="442800"/>
        </a:xfrm>
        <a:prstGeom prst="roundRect">
          <a:avLst/>
        </a:prstGeom>
        <a:gradFill rotWithShape="0">
          <a:gsLst>
            <a:gs pos="0">
              <a:schemeClr val="accent3">
                <a:hueOff val="0"/>
                <a:satOff val="0"/>
                <a:lumOff val="0"/>
                <a:alphaOff val="0"/>
                <a:tint val="97000"/>
                <a:satMod val="100000"/>
                <a:lumMod val="102000"/>
              </a:schemeClr>
            </a:gs>
            <a:gs pos="50000">
              <a:schemeClr val="accent3">
                <a:hueOff val="0"/>
                <a:satOff val="0"/>
                <a:lumOff val="0"/>
                <a:alphaOff val="0"/>
                <a:shade val="100000"/>
                <a:satMod val="103000"/>
                <a:lumMod val="100000"/>
              </a:schemeClr>
            </a:gs>
            <a:gs pos="100000">
              <a:schemeClr val="accent3">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2147" tIns="0" rIns="112147" bIns="0" numCol="1" spcCol="1270" anchor="ctr" anchorCtr="0">
          <a:noAutofit/>
        </a:bodyPr>
        <a:lstStyle/>
        <a:p>
          <a:pPr marL="0" lvl="0" indent="0" algn="l" defTabSz="666750">
            <a:lnSpc>
              <a:spcPct val="90000"/>
            </a:lnSpc>
            <a:spcBef>
              <a:spcPct val="0"/>
            </a:spcBef>
            <a:spcAft>
              <a:spcPct val="35000"/>
            </a:spcAft>
            <a:buNone/>
          </a:pPr>
          <a:r>
            <a:rPr lang="en-US" sz="1500" kern="1200"/>
            <a:t>Cayuga</a:t>
          </a:r>
        </a:p>
      </dsp:txBody>
      <dsp:txXfrm>
        <a:off x="233547" y="777977"/>
        <a:ext cx="2923805" cy="399568"/>
      </dsp:txXfrm>
    </dsp:sp>
    <dsp:sp modelId="{300F9B45-4C0C-4D5D-ABDB-783D5CE1C201}">
      <dsp:nvSpPr>
        <dsp:cNvPr id="0" name=""/>
        <dsp:cNvSpPr/>
      </dsp:nvSpPr>
      <dsp:spPr>
        <a:xfrm>
          <a:off x="0" y="2107037"/>
          <a:ext cx="4238625" cy="3024000"/>
        </a:xfrm>
        <a:prstGeom prst="rect">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28964" tIns="312420" rIns="328964" bIns="106680" numCol="1" spcCol="1270" anchor="t" anchorCtr="0">
          <a:noAutofit/>
        </a:bodyPr>
        <a:lstStyle/>
        <a:p>
          <a:pPr marL="114300" lvl="1" indent="-114300" algn="l" defTabSz="666750">
            <a:lnSpc>
              <a:spcPct val="90000"/>
            </a:lnSpc>
            <a:spcBef>
              <a:spcPct val="0"/>
            </a:spcBef>
            <a:spcAft>
              <a:spcPct val="15000"/>
            </a:spcAft>
            <a:buChar char="•"/>
          </a:pPr>
          <a:r>
            <a:rPr lang="en-US" sz="1500" kern="1200"/>
            <a:t>Catholic Charities HUD RAP</a:t>
          </a:r>
        </a:p>
        <a:p>
          <a:pPr marL="114300" lvl="1" indent="-114300" algn="l" defTabSz="666750">
            <a:lnSpc>
              <a:spcPct val="90000"/>
            </a:lnSpc>
            <a:spcBef>
              <a:spcPct val="0"/>
            </a:spcBef>
            <a:spcAft>
              <a:spcPct val="15000"/>
            </a:spcAft>
            <a:buChar char="•"/>
          </a:pPr>
          <a:r>
            <a:rPr lang="en-US" sz="1500" kern="1200"/>
            <a:t>Catholic Charities Permanent Supportive Housing</a:t>
          </a:r>
        </a:p>
        <a:p>
          <a:pPr marL="114300" lvl="1" indent="-114300" algn="l" defTabSz="666750">
            <a:lnSpc>
              <a:spcPct val="90000"/>
            </a:lnSpc>
            <a:spcBef>
              <a:spcPct val="0"/>
            </a:spcBef>
            <a:spcAft>
              <a:spcPct val="15000"/>
            </a:spcAft>
            <a:buChar char="•"/>
          </a:pPr>
          <a:r>
            <a:rPr lang="en-US" sz="1500" kern="1200"/>
            <a:t>Chadwick Residence Permanent Supportive Housing (Families)</a:t>
          </a:r>
        </a:p>
        <a:p>
          <a:pPr marL="114300" lvl="1" indent="-114300" algn="l" defTabSz="666750">
            <a:lnSpc>
              <a:spcPct val="90000"/>
            </a:lnSpc>
            <a:spcBef>
              <a:spcPct val="0"/>
            </a:spcBef>
            <a:spcAft>
              <a:spcPct val="15000"/>
            </a:spcAft>
            <a:buChar char="•"/>
          </a:pPr>
          <a:r>
            <a:rPr lang="en-US" sz="1500" kern="1200"/>
            <a:t>Helio Health (3 projects for Individuals and Families)</a:t>
          </a:r>
        </a:p>
        <a:p>
          <a:pPr marL="114300" lvl="1" indent="-114300" algn="l" defTabSz="666750">
            <a:lnSpc>
              <a:spcPct val="90000"/>
            </a:lnSpc>
            <a:spcBef>
              <a:spcPct val="0"/>
            </a:spcBef>
            <a:spcAft>
              <a:spcPct val="15000"/>
            </a:spcAft>
            <a:buChar char="•"/>
          </a:pPr>
          <a:r>
            <a:rPr lang="en-US" sz="1500" kern="1200"/>
            <a:t>Helio Health Susan’s Place (Single Women and Families)</a:t>
          </a:r>
        </a:p>
        <a:p>
          <a:pPr marL="114300" lvl="1" indent="-114300" algn="l" defTabSz="666750">
            <a:lnSpc>
              <a:spcPct val="90000"/>
            </a:lnSpc>
            <a:spcBef>
              <a:spcPct val="0"/>
            </a:spcBef>
            <a:spcAft>
              <a:spcPct val="15000"/>
            </a:spcAft>
            <a:buChar char="•"/>
          </a:pPr>
          <a:r>
            <a:rPr lang="en-US" sz="1500" kern="1200" dirty="0"/>
            <a:t>Liberty Resources PSH</a:t>
          </a:r>
        </a:p>
        <a:p>
          <a:pPr marL="114300" lvl="1" indent="-114300" algn="l" defTabSz="666750">
            <a:lnSpc>
              <a:spcPct val="90000"/>
            </a:lnSpc>
            <a:spcBef>
              <a:spcPct val="0"/>
            </a:spcBef>
            <a:spcAft>
              <a:spcPct val="15000"/>
            </a:spcAft>
            <a:buChar char="•"/>
          </a:pPr>
          <a:r>
            <a:rPr lang="en-US" sz="1500" kern="1200" dirty="0"/>
            <a:t>Salvation Army State Street Apartments (Youth with SPMI diagnosis)</a:t>
          </a:r>
        </a:p>
      </dsp:txBody>
      <dsp:txXfrm>
        <a:off x="0" y="2107037"/>
        <a:ext cx="4238625" cy="3024000"/>
      </dsp:txXfrm>
    </dsp:sp>
    <dsp:sp modelId="{54D85F42-BD16-48C2-828E-7951C3D89FE4}">
      <dsp:nvSpPr>
        <dsp:cNvPr id="0" name=""/>
        <dsp:cNvSpPr/>
      </dsp:nvSpPr>
      <dsp:spPr>
        <a:xfrm>
          <a:off x="211931" y="1885637"/>
          <a:ext cx="2967037" cy="442800"/>
        </a:xfrm>
        <a:prstGeom prst="roundRect">
          <a:avLst/>
        </a:prstGeom>
        <a:gradFill rotWithShape="0">
          <a:gsLst>
            <a:gs pos="0">
              <a:schemeClr val="accent4">
                <a:hueOff val="0"/>
                <a:satOff val="0"/>
                <a:lumOff val="0"/>
                <a:alphaOff val="0"/>
                <a:tint val="97000"/>
                <a:satMod val="100000"/>
                <a:lumMod val="102000"/>
              </a:schemeClr>
            </a:gs>
            <a:gs pos="50000">
              <a:schemeClr val="accent4">
                <a:hueOff val="0"/>
                <a:satOff val="0"/>
                <a:lumOff val="0"/>
                <a:alphaOff val="0"/>
                <a:shade val="100000"/>
                <a:satMod val="103000"/>
                <a:lumMod val="100000"/>
              </a:schemeClr>
            </a:gs>
            <a:gs pos="100000">
              <a:schemeClr val="accent4">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2147" tIns="0" rIns="112147" bIns="0" numCol="1" spcCol="1270" anchor="ctr" anchorCtr="0">
          <a:noAutofit/>
        </a:bodyPr>
        <a:lstStyle/>
        <a:p>
          <a:pPr marL="0" lvl="0" indent="0" algn="l" defTabSz="666750">
            <a:lnSpc>
              <a:spcPct val="90000"/>
            </a:lnSpc>
            <a:spcBef>
              <a:spcPct val="0"/>
            </a:spcBef>
            <a:spcAft>
              <a:spcPct val="35000"/>
            </a:spcAft>
            <a:buNone/>
          </a:pPr>
          <a:r>
            <a:rPr lang="en-US" sz="1500" kern="1200"/>
            <a:t>Onondaga</a:t>
          </a:r>
        </a:p>
      </dsp:txBody>
      <dsp:txXfrm>
        <a:off x="233547" y="1907253"/>
        <a:ext cx="2923805" cy="3995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25ACE4-03D3-46A9-9234-1D4C93EBCF9E}">
      <dsp:nvSpPr>
        <dsp:cNvPr id="0" name=""/>
        <dsp:cNvSpPr/>
      </dsp:nvSpPr>
      <dsp:spPr>
        <a:xfrm>
          <a:off x="0" y="2406"/>
          <a:ext cx="4205288" cy="0"/>
        </a:xfrm>
        <a:prstGeom prst="line">
          <a:avLst/>
        </a:prstGeom>
        <a:gradFill rotWithShape="0">
          <a:gsLst>
            <a:gs pos="0">
              <a:schemeClr val="accent2">
                <a:hueOff val="0"/>
                <a:satOff val="0"/>
                <a:lumOff val="0"/>
                <a:alphaOff val="0"/>
                <a:tint val="97000"/>
                <a:satMod val="100000"/>
                <a:lumMod val="102000"/>
              </a:schemeClr>
            </a:gs>
            <a:gs pos="50000">
              <a:schemeClr val="accent2">
                <a:hueOff val="0"/>
                <a:satOff val="0"/>
                <a:lumOff val="0"/>
                <a:alphaOff val="0"/>
                <a:shade val="100000"/>
                <a:satMod val="103000"/>
                <a:lumMod val="100000"/>
              </a:schemeClr>
            </a:gs>
            <a:gs pos="100000">
              <a:schemeClr val="accent2">
                <a:hueOff val="0"/>
                <a:satOff val="0"/>
                <a:lumOff val="0"/>
                <a:alphaOff val="0"/>
                <a:shade val="93000"/>
                <a:satMod val="110000"/>
                <a:lumMod val="99000"/>
              </a:schemeClr>
            </a:gs>
          </a:gsLst>
          <a:lin ang="5400000" scaled="0"/>
        </a:gradFill>
        <a:ln w="6350" cap="flat" cmpd="sng" algn="ctr">
          <a:solidFill>
            <a:schemeClr val="accent2">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97681648-B00F-42DE-A476-C3BE8A6C17F0}">
      <dsp:nvSpPr>
        <dsp:cNvPr id="0" name=""/>
        <dsp:cNvSpPr/>
      </dsp:nvSpPr>
      <dsp:spPr>
        <a:xfrm>
          <a:off x="0" y="2406"/>
          <a:ext cx="4205288" cy="16409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a:latin typeface="Calibri" panose="020F0502020204030204" pitchFamily="34" charset="0"/>
              <a:cs typeface="Calibri" panose="020F0502020204030204" pitchFamily="34" charset="0"/>
            </a:rPr>
            <a:t>The tool DOESN’T make decisions about housing project referrals </a:t>
          </a:r>
        </a:p>
      </dsp:txBody>
      <dsp:txXfrm>
        <a:off x="0" y="2406"/>
        <a:ext cx="4205288" cy="1640929"/>
      </dsp:txXfrm>
    </dsp:sp>
    <dsp:sp modelId="{00FD907B-7878-4519-9D70-1572CDFDCC7B}">
      <dsp:nvSpPr>
        <dsp:cNvPr id="0" name=""/>
        <dsp:cNvSpPr/>
      </dsp:nvSpPr>
      <dsp:spPr>
        <a:xfrm>
          <a:off x="0" y="1643335"/>
          <a:ext cx="4205288" cy="0"/>
        </a:xfrm>
        <a:prstGeom prst="line">
          <a:avLst/>
        </a:prstGeom>
        <a:gradFill rotWithShape="0">
          <a:gsLst>
            <a:gs pos="0">
              <a:schemeClr val="accent2">
                <a:hueOff val="-5175944"/>
                <a:satOff val="22930"/>
                <a:lumOff val="-8432"/>
                <a:alphaOff val="0"/>
                <a:tint val="97000"/>
                <a:satMod val="100000"/>
                <a:lumMod val="102000"/>
              </a:schemeClr>
            </a:gs>
            <a:gs pos="50000">
              <a:schemeClr val="accent2">
                <a:hueOff val="-5175944"/>
                <a:satOff val="22930"/>
                <a:lumOff val="-8432"/>
                <a:alphaOff val="0"/>
                <a:shade val="100000"/>
                <a:satMod val="103000"/>
                <a:lumMod val="100000"/>
              </a:schemeClr>
            </a:gs>
            <a:gs pos="100000">
              <a:schemeClr val="accent2">
                <a:hueOff val="-5175944"/>
                <a:satOff val="22930"/>
                <a:lumOff val="-8432"/>
                <a:alphaOff val="0"/>
                <a:shade val="93000"/>
                <a:satMod val="110000"/>
                <a:lumMod val="99000"/>
              </a:schemeClr>
            </a:gs>
          </a:gsLst>
          <a:lin ang="5400000" scaled="0"/>
        </a:gradFill>
        <a:ln w="6350" cap="flat" cmpd="sng" algn="ctr">
          <a:solidFill>
            <a:schemeClr val="accent2">
              <a:hueOff val="-5175944"/>
              <a:satOff val="22930"/>
              <a:lumOff val="-8432"/>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F421C3ED-9D9D-4AF9-9540-CACA7DAD9B25}">
      <dsp:nvSpPr>
        <dsp:cNvPr id="0" name=""/>
        <dsp:cNvSpPr/>
      </dsp:nvSpPr>
      <dsp:spPr>
        <a:xfrm>
          <a:off x="0" y="1643335"/>
          <a:ext cx="4205288" cy="16409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a:latin typeface="Calibri" panose="020F0502020204030204" pitchFamily="34" charset="0"/>
              <a:cs typeface="Calibri" panose="020F0502020204030204" pitchFamily="34" charset="0"/>
            </a:rPr>
            <a:t>It DOESN’T provide a diagnosis</a:t>
          </a:r>
        </a:p>
      </dsp:txBody>
      <dsp:txXfrm>
        <a:off x="0" y="1643335"/>
        <a:ext cx="4205288" cy="1640929"/>
      </dsp:txXfrm>
    </dsp:sp>
    <dsp:sp modelId="{E08346BC-3E97-4D7E-8E0F-16AB53EA9890}">
      <dsp:nvSpPr>
        <dsp:cNvPr id="0" name=""/>
        <dsp:cNvSpPr/>
      </dsp:nvSpPr>
      <dsp:spPr>
        <a:xfrm>
          <a:off x="0" y="3284264"/>
          <a:ext cx="4205288" cy="0"/>
        </a:xfrm>
        <a:prstGeom prst="line">
          <a:avLst/>
        </a:prstGeom>
        <a:gradFill rotWithShape="0">
          <a:gsLst>
            <a:gs pos="0">
              <a:schemeClr val="accent2">
                <a:hueOff val="-10351888"/>
                <a:satOff val="45859"/>
                <a:lumOff val="-16864"/>
                <a:alphaOff val="0"/>
                <a:tint val="97000"/>
                <a:satMod val="100000"/>
                <a:lumMod val="102000"/>
              </a:schemeClr>
            </a:gs>
            <a:gs pos="50000">
              <a:schemeClr val="accent2">
                <a:hueOff val="-10351888"/>
                <a:satOff val="45859"/>
                <a:lumOff val="-16864"/>
                <a:alphaOff val="0"/>
                <a:shade val="100000"/>
                <a:satMod val="103000"/>
                <a:lumMod val="100000"/>
              </a:schemeClr>
            </a:gs>
            <a:gs pos="100000">
              <a:schemeClr val="accent2">
                <a:hueOff val="-10351888"/>
                <a:satOff val="45859"/>
                <a:lumOff val="-16864"/>
                <a:alphaOff val="0"/>
                <a:shade val="93000"/>
                <a:satMod val="110000"/>
                <a:lumMod val="99000"/>
              </a:schemeClr>
            </a:gs>
          </a:gsLst>
          <a:lin ang="5400000" scaled="0"/>
        </a:gradFill>
        <a:ln w="6350" cap="flat" cmpd="sng" algn="ctr">
          <a:solidFill>
            <a:schemeClr val="accent2">
              <a:hueOff val="-10351888"/>
              <a:satOff val="45859"/>
              <a:lumOff val="-16864"/>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B81B93AD-BE7C-4407-8B7F-D4840C79EAD7}">
      <dsp:nvSpPr>
        <dsp:cNvPr id="0" name=""/>
        <dsp:cNvSpPr/>
      </dsp:nvSpPr>
      <dsp:spPr>
        <a:xfrm>
          <a:off x="0" y="3284264"/>
          <a:ext cx="4205288" cy="16409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a:latin typeface="Calibri" panose="020F0502020204030204" pitchFamily="34" charset="0"/>
              <a:cs typeface="Calibri" panose="020F0502020204030204" pitchFamily="34" charset="0"/>
            </a:rPr>
            <a:t>It DOESN’T take the place of professional clinical assessment</a:t>
          </a:r>
        </a:p>
      </dsp:txBody>
      <dsp:txXfrm>
        <a:off x="0" y="3284264"/>
        <a:ext cx="4205288" cy="164092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C06B17-D3BA-4CBF-B84A-5E17745231A2}">
      <dsp:nvSpPr>
        <dsp:cNvPr id="0" name=""/>
        <dsp:cNvSpPr/>
      </dsp:nvSpPr>
      <dsp:spPr>
        <a:xfrm>
          <a:off x="0" y="307547"/>
          <a:ext cx="5937250" cy="76752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latin typeface="Calibri" panose="020F0502020204030204" pitchFamily="34" charset="0"/>
              <a:cs typeface="Calibri" panose="020F0502020204030204" pitchFamily="34" charset="0"/>
            </a:rPr>
            <a:t>The CNY-VI</a:t>
          </a:r>
        </a:p>
      </dsp:txBody>
      <dsp:txXfrm>
        <a:off x="37467" y="345014"/>
        <a:ext cx="5862316" cy="692586"/>
      </dsp:txXfrm>
    </dsp:sp>
    <dsp:sp modelId="{A4B19334-6F75-467B-9EEB-A6DA44182E29}">
      <dsp:nvSpPr>
        <dsp:cNvPr id="0" name=""/>
        <dsp:cNvSpPr/>
      </dsp:nvSpPr>
      <dsp:spPr>
        <a:xfrm>
          <a:off x="0" y="1167227"/>
          <a:ext cx="5937250" cy="76752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latin typeface="Calibri" panose="020F0502020204030204" pitchFamily="34" charset="0"/>
              <a:cs typeface="Calibri" panose="020F0502020204030204" pitchFamily="34" charset="0"/>
            </a:rPr>
            <a:t>Verifying History of Homelessness</a:t>
          </a:r>
        </a:p>
      </dsp:txBody>
      <dsp:txXfrm>
        <a:off x="37467" y="1204694"/>
        <a:ext cx="5862316" cy="692586"/>
      </dsp:txXfrm>
    </dsp:sp>
    <dsp:sp modelId="{79AE5E69-2809-4DBD-A95F-B29BC29D018D}">
      <dsp:nvSpPr>
        <dsp:cNvPr id="0" name=""/>
        <dsp:cNvSpPr/>
      </dsp:nvSpPr>
      <dsp:spPr>
        <a:xfrm>
          <a:off x="0" y="2026907"/>
          <a:ext cx="5937250" cy="76752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latin typeface="Calibri" panose="020F0502020204030204" pitchFamily="34" charset="0"/>
              <a:cs typeface="Calibri" panose="020F0502020204030204" pitchFamily="34" charset="0"/>
            </a:rPr>
            <a:t>Client Preferences</a:t>
          </a:r>
        </a:p>
      </dsp:txBody>
      <dsp:txXfrm>
        <a:off x="37467" y="2064374"/>
        <a:ext cx="5862316" cy="69258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DA2147-6F3C-4918-AE22-09D3F983D047}">
      <dsp:nvSpPr>
        <dsp:cNvPr id="0" name=""/>
        <dsp:cNvSpPr/>
      </dsp:nvSpPr>
      <dsp:spPr>
        <a:xfrm>
          <a:off x="0" y="0"/>
          <a:ext cx="4205288" cy="0"/>
        </a:xfrm>
        <a:prstGeom prst="line">
          <a:avLst/>
        </a:prstGeom>
        <a:gradFill rotWithShape="0">
          <a:gsLst>
            <a:gs pos="0">
              <a:schemeClr val="accent2">
                <a:hueOff val="0"/>
                <a:satOff val="0"/>
                <a:lumOff val="0"/>
                <a:alphaOff val="0"/>
                <a:tint val="97000"/>
                <a:satMod val="100000"/>
                <a:lumMod val="102000"/>
              </a:schemeClr>
            </a:gs>
            <a:gs pos="50000">
              <a:schemeClr val="accent2">
                <a:hueOff val="0"/>
                <a:satOff val="0"/>
                <a:lumOff val="0"/>
                <a:alphaOff val="0"/>
                <a:shade val="100000"/>
                <a:satMod val="103000"/>
                <a:lumMod val="100000"/>
              </a:schemeClr>
            </a:gs>
            <a:gs pos="100000">
              <a:schemeClr val="accent2">
                <a:hueOff val="0"/>
                <a:satOff val="0"/>
                <a:lumOff val="0"/>
                <a:alphaOff val="0"/>
                <a:shade val="93000"/>
                <a:satMod val="110000"/>
                <a:lumMod val="99000"/>
              </a:schemeClr>
            </a:gs>
          </a:gsLst>
          <a:lin ang="5400000" scaled="0"/>
        </a:gradFill>
        <a:ln w="6350" cap="flat" cmpd="sng" algn="ctr">
          <a:solidFill>
            <a:schemeClr val="accent2">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FDBA2B81-8C4C-46B4-A830-BC564E0FED53}">
      <dsp:nvSpPr>
        <dsp:cNvPr id="0" name=""/>
        <dsp:cNvSpPr/>
      </dsp:nvSpPr>
      <dsp:spPr>
        <a:xfrm>
          <a:off x="0" y="0"/>
          <a:ext cx="4205288" cy="24637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r>
            <a:rPr lang="en-US" sz="3800" kern="1200">
              <a:latin typeface="Calibri" panose="020F0502020204030204" pitchFamily="34" charset="0"/>
              <a:cs typeface="Calibri" panose="020F0502020204030204" pitchFamily="34" charset="0"/>
            </a:rPr>
            <a:t>Helps prioritize who gets served in housing services next</a:t>
          </a:r>
        </a:p>
      </dsp:txBody>
      <dsp:txXfrm>
        <a:off x="0" y="0"/>
        <a:ext cx="4205288" cy="2463799"/>
      </dsp:txXfrm>
    </dsp:sp>
    <dsp:sp modelId="{8592660E-AFDA-41E6-9495-330FAB8AE65E}">
      <dsp:nvSpPr>
        <dsp:cNvPr id="0" name=""/>
        <dsp:cNvSpPr/>
      </dsp:nvSpPr>
      <dsp:spPr>
        <a:xfrm>
          <a:off x="0" y="2463799"/>
          <a:ext cx="4205288" cy="0"/>
        </a:xfrm>
        <a:prstGeom prst="line">
          <a:avLst/>
        </a:prstGeom>
        <a:gradFill rotWithShape="0">
          <a:gsLst>
            <a:gs pos="0">
              <a:schemeClr val="accent3">
                <a:hueOff val="0"/>
                <a:satOff val="0"/>
                <a:lumOff val="0"/>
                <a:alphaOff val="0"/>
                <a:tint val="97000"/>
                <a:satMod val="100000"/>
                <a:lumMod val="102000"/>
              </a:schemeClr>
            </a:gs>
            <a:gs pos="50000">
              <a:schemeClr val="accent3">
                <a:hueOff val="0"/>
                <a:satOff val="0"/>
                <a:lumOff val="0"/>
                <a:alphaOff val="0"/>
                <a:shade val="100000"/>
                <a:satMod val="103000"/>
                <a:lumMod val="100000"/>
              </a:schemeClr>
            </a:gs>
            <a:gs pos="100000">
              <a:schemeClr val="accent3">
                <a:hueOff val="0"/>
                <a:satOff val="0"/>
                <a:lumOff val="0"/>
                <a:alphaOff val="0"/>
                <a:shade val="93000"/>
                <a:satMod val="110000"/>
                <a:lumMod val="99000"/>
              </a:schemeClr>
            </a:gs>
          </a:gsLst>
          <a:lin ang="5400000" scaled="0"/>
        </a:gradFill>
        <a:ln w="6350" cap="flat" cmpd="sng" algn="ctr">
          <a:solidFill>
            <a:schemeClr val="accent3">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64D13356-B70A-4329-9825-0D8B95B63B64}">
      <dsp:nvSpPr>
        <dsp:cNvPr id="0" name=""/>
        <dsp:cNvSpPr/>
      </dsp:nvSpPr>
      <dsp:spPr>
        <a:xfrm>
          <a:off x="0" y="2463799"/>
          <a:ext cx="4205288" cy="24637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r>
            <a:rPr lang="en-US" sz="3800" kern="1200">
              <a:latin typeface="Calibri" panose="020F0502020204030204" pitchFamily="34" charset="0"/>
              <a:cs typeface="Calibri" panose="020F0502020204030204" pitchFamily="34" charset="0"/>
            </a:rPr>
            <a:t>Prompt conversations around barriers to housing</a:t>
          </a:r>
        </a:p>
      </dsp:txBody>
      <dsp:txXfrm>
        <a:off x="0" y="2463799"/>
        <a:ext cx="4205288" cy="246379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4564F7-6E5A-4DCB-BC46-C2CAC50CE0F0}">
      <dsp:nvSpPr>
        <dsp:cNvPr id="0" name=""/>
        <dsp:cNvSpPr/>
      </dsp:nvSpPr>
      <dsp:spPr>
        <a:xfrm>
          <a:off x="0" y="278549"/>
          <a:ext cx="5937755" cy="18711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60836" tIns="374904" rIns="460836"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a:latin typeface="Calibri" panose="020F0502020204030204" pitchFamily="34" charset="0"/>
              <a:cs typeface="Calibri" panose="020F0502020204030204" pitchFamily="34" charset="0"/>
            </a:rPr>
            <a:t>HHC Disability Verification form</a:t>
          </a:r>
        </a:p>
        <a:p>
          <a:pPr marL="171450" lvl="1" indent="-171450" algn="l" defTabSz="800100">
            <a:lnSpc>
              <a:spcPct val="90000"/>
            </a:lnSpc>
            <a:spcBef>
              <a:spcPct val="0"/>
            </a:spcBef>
            <a:spcAft>
              <a:spcPct val="15000"/>
            </a:spcAft>
            <a:buChar char="•"/>
          </a:pPr>
          <a:r>
            <a:rPr lang="en-US" sz="1800" kern="1200" dirty="0">
              <a:latin typeface="Calibri" panose="020F0502020204030204" pitchFamily="34" charset="0"/>
              <a:cs typeface="Calibri" panose="020F0502020204030204" pitchFamily="34" charset="0"/>
            </a:rPr>
            <a:t>SSA Award Letter</a:t>
          </a:r>
        </a:p>
        <a:p>
          <a:pPr marL="171450" lvl="1" indent="-171450" algn="l" defTabSz="800100">
            <a:lnSpc>
              <a:spcPct val="90000"/>
            </a:lnSpc>
            <a:spcBef>
              <a:spcPct val="0"/>
            </a:spcBef>
            <a:spcAft>
              <a:spcPct val="15000"/>
            </a:spcAft>
            <a:buChar char="•"/>
          </a:pPr>
          <a:r>
            <a:rPr lang="en-US" sz="1800" kern="1200" dirty="0">
              <a:latin typeface="Calibri" panose="020F0502020204030204" pitchFamily="34" charset="0"/>
              <a:cs typeface="Calibri" panose="020F0502020204030204" pitchFamily="34" charset="0"/>
            </a:rPr>
            <a:t>Other documentation signed by a health professional qualified to diagnose that disability in NYS</a:t>
          </a:r>
        </a:p>
      </dsp:txBody>
      <dsp:txXfrm>
        <a:off x="0" y="278549"/>
        <a:ext cx="5937755" cy="1871100"/>
      </dsp:txXfrm>
    </dsp:sp>
    <dsp:sp modelId="{BCA2FE6F-4322-4D6C-AD20-575680C63FFB}">
      <dsp:nvSpPr>
        <dsp:cNvPr id="0" name=""/>
        <dsp:cNvSpPr/>
      </dsp:nvSpPr>
      <dsp:spPr>
        <a:xfrm>
          <a:off x="296887" y="12869"/>
          <a:ext cx="4156428" cy="53136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7103" tIns="0" rIns="157103" bIns="0" numCol="1" spcCol="1270" anchor="ctr" anchorCtr="0">
          <a:noAutofit/>
        </a:bodyPr>
        <a:lstStyle/>
        <a:p>
          <a:pPr marL="0" lvl="0" indent="0" algn="l" defTabSz="800100">
            <a:lnSpc>
              <a:spcPct val="90000"/>
            </a:lnSpc>
            <a:spcBef>
              <a:spcPct val="0"/>
            </a:spcBef>
            <a:spcAft>
              <a:spcPct val="35000"/>
            </a:spcAft>
            <a:buNone/>
          </a:pPr>
          <a:r>
            <a:rPr lang="en-US" sz="1800" kern="1200"/>
            <a:t>Disability Documentation</a:t>
          </a:r>
        </a:p>
      </dsp:txBody>
      <dsp:txXfrm>
        <a:off x="322826" y="38808"/>
        <a:ext cx="4104550" cy="479482"/>
      </dsp:txXfrm>
    </dsp:sp>
    <dsp:sp modelId="{62A44EB3-AC20-4096-A0FF-CCFD3962FD1E}">
      <dsp:nvSpPr>
        <dsp:cNvPr id="0" name=""/>
        <dsp:cNvSpPr/>
      </dsp:nvSpPr>
      <dsp:spPr>
        <a:xfrm>
          <a:off x="0" y="2512529"/>
          <a:ext cx="5937755" cy="13608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60836" tIns="374904" rIns="460836"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a:latin typeface="Calibri" panose="020F0502020204030204" pitchFamily="34" charset="0"/>
              <a:cs typeface="Calibri" panose="020F0502020204030204" pitchFamily="34" charset="0"/>
            </a:rPr>
            <a:t>HMIS Entry/Exit Page</a:t>
          </a:r>
        </a:p>
        <a:p>
          <a:pPr marL="171450" lvl="1" indent="-171450" algn="l" defTabSz="800100">
            <a:lnSpc>
              <a:spcPct val="90000"/>
            </a:lnSpc>
            <a:spcBef>
              <a:spcPct val="0"/>
            </a:spcBef>
            <a:spcAft>
              <a:spcPct val="15000"/>
            </a:spcAft>
            <a:buChar char="•"/>
          </a:pPr>
          <a:r>
            <a:rPr lang="en-US" sz="1800" kern="1200">
              <a:latin typeface="Calibri" panose="020F0502020204030204" pitchFamily="34" charset="0"/>
              <a:cs typeface="Calibri" panose="020F0502020204030204" pitchFamily="34" charset="0"/>
            </a:rPr>
            <a:t>Third-Party Verification</a:t>
          </a:r>
        </a:p>
        <a:p>
          <a:pPr marL="171450" lvl="1" indent="-171450" algn="l" defTabSz="800100">
            <a:lnSpc>
              <a:spcPct val="90000"/>
            </a:lnSpc>
            <a:spcBef>
              <a:spcPct val="0"/>
            </a:spcBef>
            <a:spcAft>
              <a:spcPct val="15000"/>
            </a:spcAft>
            <a:buChar char="•"/>
          </a:pPr>
          <a:r>
            <a:rPr lang="en-US" sz="1800" kern="1200" dirty="0">
              <a:latin typeface="Calibri" panose="020F0502020204030204" pitchFamily="34" charset="0"/>
              <a:cs typeface="Calibri" panose="020F0502020204030204" pitchFamily="34" charset="0"/>
            </a:rPr>
            <a:t>Self-Certification</a:t>
          </a:r>
        </a:p>
      </dsp:txBody>
      <dsp:txXfrm>
        <a:off x="0" y="2512529"/>
        <a:ext cx="5937755" cy="1360800"/>
      </dsp:txXfrm>
    </dsp:sp>
    <dsp:sp modelId="{F5EEC376-F964-4282-A696-1FB6F4E7B4B8}">
      <dsp:nvSpPr>
        <dsp:cNvPr id="0" name=""/>
        <dsp:cNvSpPr/>
      </dsp:nvSpPr>
      <dsp:spPr>
        <a:xfrm>
          <a:off x="296887" y="2246849"/>
          <a:ext cx="4156428" cy="53136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7103" tIns="0" rIns="157103" bIns="0" numCol="1" spcCol="1270" anchor="ctr" anchorCtr="0">
          <a:noAutofit/>
        </a:bodyPr>
        <a:lstStyle/>
        <a:p>
          <a:pPr marL="0" lvl="0" indent="0" algn="l" defTabSz="800100">
            <a:lnSpc>
              <a:spcPct val="90000"/>
            </a:lnSpc>
            <a:spcBef>
              <a:spcPct val="0"/>
            </a:spcBef>
            <a:spcAft>
              <a:spcPct val="35000"/>
            </a:spcAft>
            <a:buNone/>
          </a:pPr>
          <a:r>
            <a:rPr lang="en-US" sz="1800" kern="1200"/>
            <a:t>Length of Time Documentation</a:t>
          </a:r>
        </a:p>
      </dsp:txBody>
      <dsp:txXfrm>
        <a:off x="322826" y="2272788"/>
        <a:ext cx="4104550" cy="47948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2F130F-CD32-4559-B030-A83D375FF594}">
      <dsp:nvSpPr>
        <dsp:cNvPr id="0" name=""/>
        <dsp:cNvSpPr/>
      </dsp:nvSpPr>
      <dsp:spPr>
        <a:xfrm>
          <a:off x="0" y="265562"/>
          <a:ext cx="7755493" cy="1099800"/>
        </a:xfrm>
        <a:prstGeom prst="roundRect">
          <a:avLst/>
        </a:prstGeom>
        <a:solidFill>
          <a:schemeClr val="accent2">
            <a:hueOff val="0"/>
            <a:satOff val="0"/>
            <a:lumOff val="0"/>
            <a:alphaOff val="0"/>
          </a:schemeClr>
        </a:solidFill>
        <a:ln w="317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latin typeface="Calibri" panose="020F0502020204030204" pitchFamily="34" charset="0"/>
              <a:cs typeface="Calibri" panose="020F0502020204030204" pitchFamily="34" charset="0"/>
            </a:rPr>
            <a:t>Self-certification: When no third party can be reached to verify the client’s living situation, the client can self-certify up to 3 months of their 12 months of homelessness. </a:t>
          </a:r>
        </a:p>
      </dsp:txBody>
      <dsp:txXfrm>
        <a:off x="53688" y="319250"/>
        <a:ext cx="7648117" cy="992424"/>
      </dsp:txXfrm>
    </dsp:sp>
    <dsp:sp modelId="{6199F105-E863-4C70-9A9B-113CB3F899ED}">
      <dsp:nvSpPr>
        <dsp:cNvPr id="0" name=""/>
        <dsp:cNvSpPr/>
      </dsp:nvSpPr>
      <dsp:spPr>
        <a:xfrm>
          <a:off x="0" y="1422962"/>
          <a:ext cx="7755493" cy="1099800"/>
        </a:xfrm>
        <a:prstGeom prst="roundRect">
          <a:avLst/>
        </a:prstGeom>
        <a:solidFill>
          <a:schemeClr val="accent2">
            <a:hueOff val="0"/>
            <a:satOff val="0"/>
            <a:lumOff val="0"/>
            <a:alphaOff val="0"/>
          </a:schemeClr>
        </a:solidFill>
        <a:ln w="317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latin typeface="Calibri" panose="020F0502020204030204" pitchFamily="34" charset="0"/>
              <a:cs typeface="Calibri" panose="020F0502020204030204" pitchFamily="34" charset="0"/>
            </a:rPr>
            <a:t>Breaks in homelessness: If a person is chronically homeless because they experienced homelessness 4+ times in the last three years, they must attest that they were housed at least 3 times in the last three years. </a:t>
          </a:r>
        </a:p>
      </dsp:txBody>
      <dsp:txXfrm>
        <a:off x="53688" y="1476650"/>
        <a:ext cx="7648117" cy="99242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5E7F5B-3471-4DDB-9B26-E92082EDAC40}">
      <dsp:nvSpPr>
        <dsp:cNvPr id="0" name=""/>
        <dsp:cNvSpPr/>
      </dsp:nvSpPr>
      <dsp:spPr>
        <a:xfrm>
          <a:off x="0" y="739382"/>
          <a:ext cx="4238625" cy="1515150"/>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28964" tIns="541528" rIns="328964" bIns="184912" numCol="1" spcCol="1270" anchor="t" anchorCtr="0">
          <a:noAutofit/>
        </a:bodyPr>
        <a:lstStyle/>
        <a:p>
          <a:pPr marL="228600" lvl="1" indent="-228600" algn="l" defTabSz="1155700">
            <a:lnSpc>
              <a:spcPct val="90000"/>
            </a:lnSpc>
            <a:spcBef>
              <a:spcPct val="0"/>
            </a:spcBef>
            <a:spcAft>
              <a:spcPct val="15000"/>
            </a:spcAft>
            <a:buChar char="•"/>
          </a:pPr>
          <a:r>
            <a:rPr lang="en-US" sz="2600" kern="1200" dirty="0">
              <a:latin typeface="Calibri" panose="020F0502020204030204" pitchFamily="34" charset="0"/>
              <a:cs typeface="Calibri" panose="020F0502020204030204" pitchFamily="34" charset="0"/>
            </a:rPr>
            <a:t>ESG/STEHP</a:t>
          </a:r>
        </a:p>
        <a:p>
          <a:pPr marL="228600" lvl="1" indent="-228600" algn="l" defTabSz="1155700">
            <a:lnSpc>
              <a:spcPct val="90000"/>
            </a:lnSpc>
            <a:spcBef>
              <a:spcPct val="0"/>
            </a:spcBef>
            <a:spcAft>
              <a:spcPct val="15000"/>
            </a:spcAft>
            <a:buChar char="•"/>
          </a:pPr>
          <a:r>
            <a:rPr lang="en-US" sz="2600" kern="1200" dirty="0">
              <a:latin typeface="Calibri" panose="020F0502020204030204" pitchFamily="34" charset="0"/>
              <a:cs typeface="Calibri" panose="020F0502020204030204" pitchFamily="34" charset="0"/>
            </a:rPr>
            <a:t>CoC</a:t>
          </a:r>
        </a:p>
      </dsp:txBody>
      <dsp:txXfrm>
        <a:off x="0" y="739382"/>
        <a:ext cx="4238625" cy="1515150"/>
      </dsp:txXfrm>
    </dsp:sp>
    <dsp:sp modelId="{8C967EA7-6A57-4C92-A613-3633211D2228}">
      <dsp:nvSpPr>
        <dsp:cNvPr id="0" name=""/>
        <dsp:cNvSpPr/>
      </dsp:nvSpPr>
      <dsp:spPr>
        <a:xfrm>
          <a:off x="211931" y="355622"/>
          <a:ext cx="2967037" cy="767520"/>
        </a:xfrm>
        <a:prstGeom prst="roundRect">
          <a:avLst/>
        </a:prstGeom>
        <a:gradFill rotWithShape="0">
          <a:gsLst>
            <a:gs pos="0">
              <a:schemeClr val="accent2">
                <a:hueOff val="0"/>
                <a:satOff val="0"/>
                <a:lumOff val="0"/>
                <a:alphaOff val="0"/>
                <a:tint val="97000"/>
                <a:satMod val="100000"/>
                <a:lumMod val="102000"/>
              </a:schemeClr>
            </a:gs>
            <a:gs pos="50000">
              <a:schemeClr val="accent2">
                <a:hueOff val="0"/>
                <a:satOff val="0"/>
                <a:lumOff val="0"/>
                <a:alphaOff val="0"/>
                <a:shade val="100000"/>
                <a:satMod val="103000"/>
                <a:lumMod val="100000"/>
              </a:schemeClr>
            </a:gs>
            <a:gs pos="100000">
              <a:schemeClr val="accent2">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2147" tIns="0" rIns="112147" bIns="0" numCol="1" spcCol="1270" anchor="ctr" anchorCtr="0">
          <a:noAutofit/>
        </a:bodyPr>
        <a:lstStyle/>
        <a:p>
          <a:pPr marL="0" lvl="0" indent="0" algn="l" defTabSz="1155700">
            <a:lnSpc>
              <a:spcPct val="90000"/>
            </a:lnSpc>
            <a:spcBef>
              <a:spcPct val="0"/>
            </a:spcBef>
            <a:spcAft>
              <a:spcPct val="35000"/>
            </a:spcAft>
            <a:buNone/>
          </a:pPr>
          <a:r>
            <a:rPr lang="en-US" sz="2600" kern="1200"/>
            <a:t>Rapid Re-Housing</a:t>
          </a:r>
        </a:p>
      </dsp:txBody>
      <dsp:txXfrm>
        <a:off x="249398" y="393089"/>
        <a:ext cx="2892103" cy="692586"/>
      </dsp:txXfrm>
    </dsp:sp>
    <dsp:sp modelId="{92974CA7-2F05-43DB-BA80-8E7C4BB8ACDE}">
      <dsp:nvSpPr>
        <dsp:cNvPr id="0" name=""/>
        <dsp:cNvSpPr/>
      </dsp:nvSpPr>
      <dsp:spPr>
        <a:xfrm>
          <a:off x="0" y="2778692"/>
          <a:ext cx="4238625" cy="655200"/>
        </a:xfrm>
        <a:prstGeom prst="rect">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123CC21A-6AC8-4895-AEB7-CFC651EBB65A}">
      <dsp:nvSpPr>
        <dsp:cNvPr id="0" name=""/>
        <dsp:cNvSpPr/>
      </dsp:nvSpPr>
      <dsp:spPr>
        <a:xfrm>
          <a:off x="211931" y="2394932"/>
          <a:ext cx="2967037" cy="767520"/>
        </a:xfrm>
        <a:prstGeom prst="roundRect">
          <a:avLst/>
        </a:prstGeom>
        <a:gradFill rotWithShape="0">
          <a:gsLst>
            <a:gs pos="0">
              <a:schemeClr val="accent3">
                <a:hueOff val="0"/>
                <a:satOff val="0"/>
                <a:lumOff val="0"/>
                <a:alphaOff val="0"/>
                <a:tint val="97000"/>
                <a:satMod val="100000"/>
                <a:lumMod val="102000"/>
              </a:schemeClr>
            </a:gs>
            <a:gs pos="50000">
              <a:schemeClr val="accent3">
                <a:hueOff val="0"/>
                <a:satOff val="0"/>
                <a:lumOff val="0"/>
                <a:alphaOff val="0"/>
                <a:shade val="100000"/>
                <a:satMod val="103000"/>
                <a:lumMod val="100000"/>
              </a:schemeClr>
            </a:gs>
            <a:gs pos="100000">
              <a:schemeClr val="accent3">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2147" tIns="0" rIns="112147" bIns="0" numCol="1" spcCol="1270" anchor="ctr" anchorCtr="0">
          <a:noAutofit/>
        </a:bodyPr>
        <a:lstStyle/>
        <a:p>
          <a:pPr marL="0" lvl="0" indent="0" algn="l" defTabSz="1155700">
            <a:lnSpc>
              <a:spcPct val="90000"/>
            </a:lnSpc>
            <a:spcBef>
              <a:spcPct val="0"/>
            </a:spcBef>
            <a:spcAft>
              <a:spcPct val="35000"/>
            </a:spcAft>
            <a:buNone/>
          </a:pPr>
          <a:r>
            <a:rPr lang="en-US" sz="2600" kern="1200"/>
            <a:t>Transitional Housing</a:t>
          </a:r>
        </a:p>
      </dsp:txBody>
      <dsp:txXfrm>
        <a:off x="249398" y="2432399"/>
        <a:ext cx="2892103" cy="692586"/>
      </dsp:txXfrm>
    </dsp:sp>
    <dsp:sp modelId="{77180718-4712-4E63-B00F-5DF790BD7D96}">
      <dsp:nvSpPr>
        <dsp:cNvPr id="0" name=""/>
        <dsp:cNvSpPr/>
      </dsp:nvSpPr>
      <dsp:spPr>
        <a:xfrm>
          <a:off x="0" y="3958052"/>
          <a:ext cx="4238625" cy="655200"/>
        </a:xfrm>
        <a:prstGeom prst="rect">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121E5C23-D3E0-4257-B555-AF4FCF2A1488}">
      <dsp:nvSpPr>
        <dsp:cNvPr id="0" name=""/>
        <dsp:cNvSpPr/>
      </dsp:nvSpPr>
      <dsp:spPr>
        <a:xfrm>
          <a:off x="211931" y="3574292"/>
          <a:ext cx="2967037" cy="767520"/>
        </a:xfrm>
        <a:prstGeom prst="roundRect">
          <a:avLst/>
        </a:prstGeom>
        <a:gradFill rotWithShape="0">
          <a:gsLst>
            <a:gs pos="0">
              <a:schemeClr val="accent4">
                <a:hueOff val="0"/>
                <a:satOff val="0"/>
                <a:lumOff val="0"/>
                <a:alphaOff val="0"/>
                <a:tint val="97000"/>
                <a:satMod val="100000"/>
                <a:lumMod val="102000"/>
              </a:schemeClr>
            </a:gs>
            <a:gs pos="50000">
              <a:schemeClr val="accent4">
                <a:hueOff val="0"/>
                <a:satOff val="0"/>
                <a:lumOff val="0"/>
                <a:alphaOff val="0"/>
                <a:shade val="100000"/>
                <a:satMod val="103000"/>
                <a:lumMod val="100000"/>
              </a:schemeClr>
            </a:gs>
            <a:gs pos="100000">
              <a:schemeClr val="accent4">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2147" tIns="0" rIns="112147" bIns="0" numCol="1" spcCol="1270" anchor="ctr" anchorCtr="0">
          <a:noAutofit/>
        </a:bodyPr>
        <a:lstStyle/>
        <a:p>
          <a:pPr marL="0" lvl="0" indent="0" algn="l" defTabSz="1155700">
            <a:lnSpc>
              <a:spcPct val="90000"/>
            </a:lnSpc>
            <a:spcBef>
              <a:spcPct val="0"/>
            </a:spcBef>
            <a:spcAft>
              <a:spcPct val="35000"/>
            </a:spcAft>
            <a:buNone/>
          </a:pPr>
          <a:r>
            <a:rPr lang="en-US" sz="2600" kern="1200"/>
            <a:t>Permanent Supportive Housing</a:t>
          </a:r>
        </a:p>
      </dsp:txBody>
      <dsp:txXfrm>
        <a:off x="249398" y="3611759"/>
        <a:ext cx="2892103" cy="69258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5B0538-7B3B-4F15-B2F9-189478B36896}">
      <dsp:nvSpPr>
        <dsp:cNvPr id="0" name=""/>
        <dsp:cNvSpPr/>
      </dsp:nvSpPr>
      <dsp:spPr>
        <a:xfrm>
          <a:off x="0" y="461057"/>
          <a:ext cx="4238625" cy="421200"/>
        </a:xfrm>
        <a:prstGeom prst="roundRect">
          <a:avLst/>
        </a:prstGeom>
        <a:gradFill rotWithShape="0">
          <a:gsLst>
            <a:gs pos="0">
              <a:schemeClr val="accent2">
                <a:hueOff val="0"/>
                <a:satOff val="0"/>
                <a:lumOff val="0"/>
                <a:alphaOff val="0"/>
                <a:tint val="97000"/>
                <a:satMod val="100000"/>
                <a:lumMod val="102000"/>
              </a:schemeClr>
            </a:gs>
            <a:gs pos="50000">
              <a:schemeClr val="accent2">
                <a:hueOff val="0"/>
                <a:satOff val="0"/>
                <a:lumOff val="0"/>
                <a:alphaOff val="0"/>
                <a:shade val="100000"/>
                <a:satMod val="103000"/>
                <a:lumMod val="100000"/>
              </a:schemeClr>
            </a:gs>
            <a:gs pos="100000">
              <a:schemeClr val="accent2">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a:t>ESG/STEHP/CDBG Rapid Re-housing</a:t>
          </a:r>
          <a:endParaRPr lang="en-US" sz="1800" kern="1200"/>
        </a:p>
      </dsp:txBody>
      <dsp:txXfrm>
        <a:off x="20561" y="481618"/>
        <a:ext cx="4197503" cy="380078"/>
      </dsp:txXfrm>
    </dsp:sp>
    <dsp:sp modelId="{EA52217B-E7CE-4115-AE8D-87F95B936998}">
      <dsp:nvSpPr>
        <dsp:cNvPr id="0" name=""/>
        <dsp:cNvSpPr/>
      </dsp:nvSpPr>
      <dsp:spPr>
        <a:xfrm>
          <a:off x="0" y="934097"/>
          <a:ext cx="4238625" cy="421200"/>
        </a:xfrm>
        <a:prstGeom prst="roundRect">
          <a:avLst/>
        </a:prstGeom>
        <a:gradFill rotWithShape="0">
          <a:gsLst>
            <a:gs pos="0">
              <a:schemeClr val="accent3">
                <a:hueOff val="0"/>
                <a:satOff val="0"/>
                <a:lumOff val="0"/>
                <a:alphaOff val="0"/>
                <a:tint val="97000"/>
                <a:satMod val="100000"/>
                <a:lumMod val="102000"/>
              </a:schemeClr>
            </a:gs>
            <a:gs pos="50000">
              <a:schemeClr val="accent3">
                <a:hueOff val="0"/>
                <a:satOff val="0"/>
                <a:lumOff val="0"/>
                <a:alphaOff val="0"/>
                <a:shade val="100000"/>
                <a:satMod val="103000"/>
                <a:lumMod val="100000"/>
              </a:schemeClr>
            </a:gs>
            <a:gs pos="100000">
              <a:schemeClr val="accent3">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Cayuga</a:t>
          </a:r>
        </a:p>
      </dsp:txBody>
      <dsp:txXfrm>
        <a:off x="20561" y="954658"/>
        <a:ext cx="4197503" cy="380078"/>
      </dsp:txXfrm>
    </dsp:sp>
    <dsp:sp modelId="{8A69B958-E367-437A-85A3-F7DC4CAD0811}">
      <dsp:nvSpPr>
        <dsp:cNvPr id="0" name=""/>
        <dsp:cNvSpPr/>
      </dsp:nvSpPr>
      <dsp:spPr>
        <a:xfrm>
          <a:off x="0" y="1355297"/>
          <a:ext cx="4238625" cy="465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4576" tIns="22860" rIns="128016" bIns="22860" numCol="1" spcCol="1270" anchor="t" anchorCtr="0">
          <a:noAutofit/>
        </a:bodyPr>
        <a:lstStyle/>
        <a:p>
          <a:pPr marL="114300" lvl="1" indent="-114300" algn="l" defTabSz="622300">
            <a:lnSpc>
              <a:spcPct val="90000"/>
            </a:lnSpc>
            <a:spcBef>
              <a:spcPct val="0"/>
            </a:spcBef>
            <a:spcAft>
              <a:spcPct val="20000"/>
            </a:spcAft>
            <a:buChar char="•"/>
          </a:pPr>
          <a:r>
            <a:rPr lang="en-US" sz="1400" kern="1200"/>
            <a:t>CAP ESG-CV RRH</a:t>
          </a:r>
        </a:p>
        <a:p>
          <a:pPr marL="114300" lvl="1" indent="-114300" algn="l" defTabSz="622300">
            <a:lnSpc>
              <a:spcPct val="90000"/>
            </a:lnSpc>
            <a:spcBef>
              <a:spcPct val="0"/>
            </a:spcBef>
            <a:spcAft>
              <a:spcPct val="20000"/>
            </a:spcAft>
            <a:buChar char="•"/>
          </a:pPr>
          <a:r>
            <a:rPr lang="en-US" sz="1400" kern="1200"/>
            <a:t>Chapel House CDBG-CV RRH</a:t>
          </a:r>
        </a:p>
      </dsp:txBody>
      <dsp:txXfrm>
        <a:off x="0" y="1355297"/>
        <a:ext cx="4238625" cy="465750"/>
      </dsp:txXfrm>
    </dsp:sp>
    <dsp:sp modelId="{461E22E0-CA74-4128-9DF0-46EE6BA75B87}">
      <dsp:nvSpPr>
        <dsp:cNvPr id="0" name=""/>
        <dsp:cNvSpPr/>
      </dsp:nvSpPr>
      <dsp:spPr>
        <a:xfrm>
          <a:off x="0" y="1821047"/>
          <a:ext cx="4238625" cy="421200"/>
        </a:xfrm>
        <a:prstGeom prst="roundRect">
          <a:avLst/>
        </a:prstGeom>
        <a:gradFill rotWithShape="0">
          <a:gsLst>
            <a:gs pos="0">
              <a:schemeClr val="accent4">
                <a:hueOff val="0"/>
                <a:satOff val="0"/>
                <a:lumOff val="0"/>
                <a:alphaOff val="0"/>
                <a:tint val="97000"/>
                <a:satMod val="100000"/>
                <a:lumMod val="102000"/>
              </a:schemeClr>
            </a:gs>
            <a:gs pos="50000">
              <a:schemeClr val="accent4">
                <a:hueOff val="0"/>
                <a:satOff val="0"/>
                <a:lumOff val="0"/>
                <a:alphaOff val="0"/>
                <a:shade val="100000"/>
                <a:satMod val="103000"/>
                <a:lumMod val="100000"/>
              </a:schemeClr>
            </a:gs>
            <a:gs pos="100000">
              <a:schemeClr val="accent4">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Onondaga</a:t>
          </a:r>
        </a:p>
      </dsp:txBody>
      <dsp:txXfrm>
        <a:off x="20561" y="1841608"/>
        <a:ext cx="4197503" cy="380078"/>
      </dsp:txXfrm>
    </dsp:sp>
    <dsp:sp modelId="{89E0DBA0-1EE2-4775-AA5F-FD6B9FE8A372}">
      <dsp:nvSpPr>
        <dsp:cNvPr id="0" name=""/>
        <dsp:cNvSpPr/>
      </dsp:nvSpPr>
      <dsp:spPr>
        <a:xfrm>
          <a:off x="0" y="2242247"/>
          <a:ext cx="4238625" cy="13786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4576" tIns="22860" rIns="128016" bIns="22860" numCol="1" spcCol="1270" anchor="t" anchorCtr="0">
          <a:noAutofit/>
        </a:bodyPr>
        <a:lstStyle/>
        <a:p>
          <a:pPr marL="114300" lvl="1" indent="-114300" algn="l" defTabSz="622300">
            <a:lnSpc>
              <a:spcPct val="90000"/>
            </a:lnSpc>
            <a:spcBef>
              <a:spcPct val="0"/>
            </a:spcBef>
            <a:spcAft>
              <a:spcPct val="20000"/>
            </a:spcAft>
            <a:buChar char="•"/>
          </a:pPr>
          <a:r>
            <a:rPr lang="en-US" sz="1400" kern="1200"/>
            <a:t>Catholic Charities Men’s Shelter ESG-CV RRH</a:t>
          </a:r>
        </a:p>
        <a:p>
          <a:pPr marL="114300" lvl="1" indent="-114300" algn="l" defTabSz="622300">
            <a:lnSpc>
              <a:spcPct val="90000"/>
            </a:lnSpc>
            <a:spcBef>
              <a:spcPct val="0"/>
            </a:spcBef>
            <a:spcAft>
              <a:spcPct val="20000"/>
            </a:spcAft>
            <a:buChar char="•"/>
          </a:pPr>
          <a:r>
            <a:rPr lang="en-US" sz="1400" kern="1200"/>
            <a:t>Catholic Charities STEHP RRH</a:t>
          </a:r>
        </a:p>
        <a:p>
          <a:pPr marL="114300" lvl="1" indent="-114300" algn="l" defTabSz="622300">
            <a:lnSpc>
              <a:spcPct val="90000"/>
            </a:lnSpc>
            <a:spcBef>
              <a:spcPct val="0"/>
            </a:spcBef>
            <a:spcAft>
              <a:spcPct val="20000"/>
            </a:spcAft>
            <a:buChar char="•"/>
          </a:pPr>
          <a:r>
            <a:rPr lang="en-US" sz="1400" kern="1200"/>
            <a:t>Rescue Mission ESG-CV RRH</a:t>
          </a:r>
        </a:p>
        <a:p>
          <a:pPr marL="114300" lvl="1" indent="-114300" algn="l" defTabSz="622300">
            <a:lnSpc>
              <a:spcPct val="90000"/>
            </a:lnSpc>
            <a:spcBef>
              <a:spcPct val="0"/>
            </a:spcBef>
            <a:spcAft>
              <a:spcPct val="20000"/>
            </a:spcAft>
            <a:buChar char="•"/>
          </a:pPr>
          <a:r>
            <a:rPr lang="en-US" sz="1400" kern="1200"/>
            <a:t>Salvation Army Youth ESG RRH</a:t>
          </a:r>
        </a:p>
        <a:p>
          <a:pPr marL="114300" lvl="1" indent="-114300" algn="l" defTabSz="622300">
            <a:lnSpc>
              <a:spcPct val="90000"/>
            </a:lnSpc>
            <a:spcBef>
              <a:spcPct val="0"/>
            </a:spcBef>
            <a:spcAft>
              <a:spcPct val="20000"/>
            </a:spcAft>
            <a:buChar char="•"/>
          </a:pPr>
          <a:r>
            <a:rPr lang="en-US" sz="1400" kern="1200"/>
            <a:t>Salvation Army City ESG-CV RRH</a:t>
          </a:r>
        </a:p>
        <a:p>
          <a:pPr marL="114300" lvl="1" indent="-114300" algn="l" defTabSz="622300">
            <a:lnSpc>
              <a:spcPct val="90000"/>
            </a:lnSpc>
            <a:spcBef>
              <a:spcPct val="0"/>
            </a:spcBef>
            <a:spcAft>
              <a:spcPct val="20000"/>
            </a:spcAft>
            <a:buChar char="•"/>
          </a:pPr>
          <a:r>
            <a:rPr lang="en-US" sz="1400" kern="1200"/>
            <a:t>Salvation Army ESG RRH</a:t>
          </a:r>
        </a:p>
      </dsp:txBody>
      <dsp:txXfrm>
        <a:off x="0" y="2242247"/>
        <a:ext cx="4238625" cy="1378620"/>
      </dsp:txXfrm>
    </dsp:sp>
    <dsp:sp modelId="{9908339C-6137-429B-A6E6-88D6DFA86B79}">
      <dsp:nvSpPr>
        <dsp:cNvPr id="0" name=""/>
        <dsp:cNvSpPr/>
      </dsp:nvSpPr>
      <dsp:spPr>
        <a:xfrm>
          <a:off x="0" y="3620867"/>
          <a:ext cx="4238625" cy="421200"/>
        </a:xfrm>
        <a:prstGeom prst="roundRect">
          <a:avLst/>
        </a:prstGeom>
        <a:gradFill rotWithShape="0">
          <a:gsLst>
            <a:gs pos="0">
              <a:schemeClr val="accent5">
                <a:hueOff val="0"/>
                <a:satOff val="0"/>
                <a:lumOff val="0"/>
                <a:alphaOff val="0"/>
                <a:tint val="97000"/>
                <a:satMod val="100000"/>
                <a:lumMod val="102000"/>
              </a:schemeClr>
            </a:gs>
            <a:gs pos="50000">
              <a:schemeClr val="accent5">
                <a:hueOff val="0"/>
                <a:satOff val="0"/>
                <a:lumOff val="0"/>
                <a:alphaOff val="0"/>
                <a:shade val="100000"/>
                <a:satMod val="103000"/>
                <a:lumMod val="100000"/>
              </a:schemeClr>
            </a:gs>
            <a:gs pos="100000">
              <a:schemeClr val="accent5">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Oswego</a:t>
          </a:r>
        </a:p>
      </dsp:txBody>
      <dsp:txXfrm>
        <a:off x="20561" y="3641428"/>
        <a:ext cx="4197503" cy="380078"/>
      </dsp:txXfrm>
    </dsp:sp>
    <dsp:sp modelId="{332AC46D-10CD-4130-A1ED-4A7CF3EE1EF7}">
      <dsp:nvSpPr>
        <dsp:cNvPr id="0" name=""/>
        <dsp:cNvSpPr/>
      </dsp:nvSpPr>
      <dsp:spPr>
        <a:xfrm>
          <a:off x="0" y="4042067"/>
          <a:ext cx="4238625" cy="465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4576" tIns="22860" rIns="128016" bIns="22860" numCol="1" spcCol="1270" anchor="t" anchorCtr="0">
          <a:noAutofit/>
        </a:bodyPr>
        <a:lstStyle/>
        <a:p>
          <a:pPr marL="114300" lvl="1" indent="-114300" algn="l" defTabSz="622300">
            <a:lnSpc>
              <a:spcPct val="90000"/>
            </a:lnSpc>
            <a:spcBef>
              <a:spcPct val="0"/>
            </a:spcBef>
            <a:spcAft>
              <a:spcPct val="20000"/>
            </a:spcAft>
            <a:buChar char="•"/>
          </a:pPr>
          <a:r>
            <a:rPr lang="en-US" sz="1400" kern="1200"/>
            <a:t>Oswego DSS ESG-CV RRH</a:t>
          </a:r>
        </a:p>
        <a:p>
          <a:pPr marL="114300" lvl="1" indent="-114300" algn="l" defTabSz="622300">
            <a:lnSpc>
              <a:spcPct val="90000"/>
            </a:lnSpc>
            <a:spcBef>
              <a:spcPct val="0"/>
            </a:spcBef>
            <a:spcAft>
              <a:spcPct val="20000"/>
            </a:spcAft>
            <a:buChar char="•"/>
          </a:pPr>
          <a:r>
            <a:rPr lang="en-US" sz="1400" kern="1200"/>
            <a:t>Oswego County Opportunities STEHP RRH</a:t>
          </a:r>
        </a:p>
      </dsp:txBody>
      <dsp:txXfrm>
        <a:off x="0" y="4042067"/>
        <a:ext cx="4238625" cy="46575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073959-7F64-42EC-8EBC-1339EF56BD21}">
      <dsp:nvSpPr>
        <dsp:cNvPr id="0" name=""/>
        <dsp:cNvSpPr/>
      </dsp:nvSpPr>
      <dsp:spPr>
        <a:xfrm>
          <a:off x="0" y="216167"/>
          <a:ext cx="4238625" cy="302400"/>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07607B97-D35F-4FEB-A6B5-20BA98B88AEC}">
      <dsp:nvSpPr>
        <dsp:cNvPr id="0" name=""/>
        <dsp:cNvSpPr/>
      </dsp:nvSpPr>
      <dsp:spPr>
        <a:xfrm>
          <a:off x="211931" y="39047"/>
          <a:ext cx="2967037" cy="354240"/>
        </a:xfrm>
        <a:prstGeom prst="roundRect">
          <a:avLst/>
        </a:prstGeom>
        <a:gradFill rotWithShape="0">
          <a:gsLst>
            <a:gs pos="0">
              <a:schemeClr val="accent2">
                <a:hueOff val="0"/>
                <a:satOff val="0"/>
                <a:lumOff val="0"/>
                <a:alphaOff val="0"/>
                <a:tint val="97000"/>
                <a:satMod val="100000"/>
                <a:lumMod val="102000"/>
              </a:schemeClr>
            </a:gs>
            <a:gs pos="50000">
              <a:schemeClr val="accent2">
                <a:hueOff val="0"/>
                <a:satOff val="0"/>
                <a:lumOff val="0"/>
                <a:alphaOff val="0"/>
                <a:shade val="100000"/>
                <a:satMod val="103000"/>
                <a:lumMod val="100000"/>
              </a:schemeClr>
            </a:gs>
            <a:gs pos="100000">
              <a:schemeClr val="accent2">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2147" tIns="0" rIns="112147" bIns="0" numCol="1" spcCol="1270" anchor="ctr" anchorCtr="0">
          <a:noAutofit/>
        </a:bodyPr>
        <a:lstStyle/>
        <a:p>
          <a:pPr marL="0" lvl="0" indent="0" algn="l" defTabSz="533400">
            <a:lnSpc>
              <a:spcPct val="90000"/>
            </a:lnSpc>
            <a:spcBef>
              <a:spcPct val="0"/>
            </a:spcBef>
            <a:spcAft>
              <a:spcPct val="35000"/>
            </a:spcAft>
            <a:buNone/>
          </a:pPr>
          <a:r>
            <a:rPr lang="en-US" sz="1200" b="1" kern="1200"/>
            <a:t>CoC Rapid Rehousing</a:t>
          </a:r>
          <a:endParaRPr lang="en-US" sz="1200" kern="1200"/>
        </a:p>
      </dsp:txBody>
      <dsp:txXfrm>
        <a:off x="229224" y="56340"/>
        <a:ext cx="2932451" cy="319654"/>
      </dsp:txXfrm>
    </dsp:sp>
    <dsp:sp modelId="{F614EFAE-F4F9-462D-AF6F-867A6825997E}">
      <dsp:nvSpPr>
        <dsp:cNvPr id="0" name=""/>
        <dsp:cNvSpPr/>
      </dsp:nvSpPr>
      <dsp:spPr>
        <a:xfrm>
          <a:off x="0" y="760487"/>
          <a:ext cx="4238625" cy="869400"/>
        </a:xfrm>
        <a:prstGeom prst="rect">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28964" tIns="249936" rIns="328964" bIns="85344" numCol="1" spcCol="1270" anchor="t" anchorCtr="0">
          <a:noAutofit/>
        </a:bodyPr>
        <a:lstStyle/>
        <a:p>
          <a:pPr marL="114300" lvl="1" indent="-114300" algn="l" defTabSz="533400">
            <a:lnSpc>
              <a:spcPct val="90000"/>
            </a:lnSpc>
            <a:spcBef>
              <a:spcPct val="0"/>
            </a:spcBef>
            <a:spcAft>
              <a:spcPct val="15000"/>
            </a:spcAft>
            <a:buChar char="•"/>
          </a:pPr>
          <a:r>
            <a:rPr lang="en-US" sz="1200" kern="1200"/>
            <a:t>CAP Rapid Rehousing </a:t>
          </a:r>
        </a:p>
        <a:p>
          <a:pPr marL="114300" lvl="1" indent="-114300" algn="l" defTabSz="533400">
            <a:lnSpc>
              <a:spcPct val="90000"/>
            </a:lnSpc>
            <a:spcBef>
              <a:spcPct val="0"/>
            </a:spcBef>
            <a:spcAft>
              <a:spcPct val="15000"/>
            </a:spcAft>
            <a:buChar char="•"/>
          </a:pPr>
          <a:r>
            <a:rPr lang="en-US" sz="1200" kern="1200"/>
            <a:t>Catholic Charities SSVF (Veterans)</a:t>
          </a:r>
        </a:p>
        <a:p>
          <a:pPr marL="114300" lvl="1" indent="-114300" algn="l" defTabSz="533400">
            <a:lnSpc>
              <a:spcPct val="90000"/>
            </a:lnSpc>
            <a:spcBef>
              <a:spcPct val="0"/>
            </a:spcBef>
            <a:spcAft>
              <a:spcPct val="15000"/>
            </a:spcAft>
            <a:buChar char="•"/>
          </a:pPr>
          <a:r>
            <a:rPr lang="en-US" sz="1200" kern="1200"/>
            <a:t>Soldier On SSVF (Veterans)</a:t>
          </a:r>
        </a:p>
      </dsp:txBody>
      <dsp:txXfrm>
        <a:off x="0" y="760487"/>
        <a:ext cx="4238625" cy="869400"/>
      </dsp:txXfrm>
    </dsp:sp>
    <dsp:sp modelId="{0C9E391C-BB56-4A97-B024-3D2673F3748E}">
      <dsp:nvSpPr>
        <dsp:cNvPr id="0" name=""/>
        <dsp:cNvSpPr/>
      </dsp:nvSpPr>
      <dsp:spPr>
        <a:xfrm>
          <a:off x="211931" y="583367"/>
          <a:ext cx="2967037" cy="354240"/>
        </a:xfrm>
        <a:prstGeom prst="roundRect">
          <a:avLst/>
        </a:prstGeom>
        <a:gradFill rotWithShape="0">
          <a:gsLst>
            <a:gs pos="0">
              <a:schemeClr val="accent3">
                <a:hueOff val="0"/>
                <a:satOff val="0"/>
                <a:lumOff val="0"/>
                <a:alphaOff val="0"/>
                <a:tint val="97000"/>
                <a:satMod val="100000"/>
                <a:lumMod val="102000"/>
              </a:schemeClr>
            </a:gs>
            <a:gs pos="50000">
              <a:schemeClr val="accent3">
                <a:hueOff val="0"/>
                <a:satOff val="0"/>
                <a:lumOff val="0"/>
                <a:alphaOff val="0"/>
                <a:shade val="100000"/>
                <a:satMod val="103000"/>
                <a:lumMod val="100000"/>
              </a:schemeClr>
            </a:gs>
            <a:gs pos="100000">
              <a:schemeClr val="accent3">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2147" tIns="0" rIns="112147" bIns="0" numCol="1" spcCol="1270" anchor="ctr" anchorCtr="0">
          <a:noAutofit/>
        </a:bodyPr>
        <a:lstStyle/>
        <a:p>
          <a:pPr marL="0" lvl="0" indent="0" algn="l" defTabSz="533400">
            <a:lnSpc>
              <a:spcPct val="90000"/>
            </a:lnSpc>
            <a:spcBef>
              <a:spcPct val="0"/>
            </a:spcBef>
            <a:spcAft>
              <a:spcPct val="35000"/>
            </a:spcAft>
            <a:buNone/>
          </a:pPr>
          <a:r>
            <a:rPr lang="en-US" sz="1200" kern="1200"/>
            <a:t>Cayuga</a:t>
          </a:r>
        </a:p>
      </dsp:txBody>
      <dsp:txXfrm>
        <a:off x="229224" y="600660"/>
        <a:ext cx="2932451" cy="319654"/>
      </dsp:txXfrm>
    </dsp:sp>
    <dsp:sp modelId="{2E427A2B-5BC9-4786-8C69-E3E203870A53}">
      <dsp:nvSpPr>
        <dsp:cNvPr id="0" name=""/>
        <dsp:cNvSpPr/>
      </dsp:nvSpPr>
      <dsp:spPr>
        <a:xfrm>
          <a:off x="0" y="1871807"/>
          <a:ext cx="4238625" cy="1776600"/>
        </a:xfrm>
        <a:prstGeom prst="rect">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28964" tIns="249936" rIns="328964" bIns="85344" numCol="1" spcCol="1270" anchor="t" anchorCtr="0">
          <a:noAutofit/>
        </a:bodyPr>
        <a:lstStyle/>
        <a:p>
          <a:pPr marL="114300" lvl="1" indent="-114300" algn="l" defTabSz="533400">
            <a:lnSpc>
              <a:spcPct val="90000"/>
            </a:lnSpc>
            <a:spcBef>
              <a:spcPct val="0"/>
            </a:spcBef>
            <a:spcAft>
              <a:spcPct val="15000"/>
            </a:spcAft>
            <a:buChar char="•"/>
          </a:pPr>
          <a:r>
            <a:rPr lang="en-US" sz="1200" kern="1200" dirty="0"/>
            <a:t>ACR LGBT RRH (LGBT Youth)</a:t>
          </a:r>
        </a:p>
        <a:p>
          <a:pPr marL="114300" lvl="1" indent="-114300" algn="l" defTabSz="533400">
            <a:lnSpc>
              <a:spcPct val="90000"/>
            </a:lnSpc>
            <a:spcBef>
              <a:spcPct val="0"/>
            </a:spcBef>
            <a:spcAft>
              <a:spcPct val="15000"/>
            </a:spcAft>
            <a:buChar char="•"/>
          </a:pPr>
          <a:r>
            <a:rPr lang="en-US" sz="1200" kern="1200"/>
            <a:t>Catholic Charities Rapid Rehousing</a:t>
          </a:r>
        </a:p>
        <a:p>
          <a:pPr marL="114300" lvl="1" indent="-114300" algn="l" defTabSz="533400">
            <a:lnSpc>
              <a:spcPct val="90000"/>
            </a:lnSpc>
            <a:spcBef>
              <a:spcPct val="0"/>
            </a:spcBef>
            <a:spcAft>
              <a:spcPct val="15000"/>
            </a:spcAft>
            <a:buChar char="•"/>
          </a:pPr>
          <a:r>
            <a:rPr lang="en-US" sz="1200" kern="1200"/>
            <a:t>Helio Health Rapid Rehousing</a:t>
          </a:r>
        </a:p>
        <a:p>
          <a:pPr marL="114300" lvl="1" indent="-114300" algn="l" defTabSz="533400">
            <a:lnSpc>
              <a:spcPct val="90000"/>
            </a:lnSpc>
            <a:spcBef>
              <a:spcPct val="0"/>
            </a:spcBef>
            <a:spcAft>
              <a:spcPct val="15000"/>
            </a:spcAft>
            <a:buChar char="•"/>
          </a:pPr>
          <a:r>
            <a:rPr lang="en-US" sz="1200" kern="1200"/>
            <a:t>Salvation Army Barnabas Rapid Rehousing (Youth)</a:t>
          </a:r>
        </a:p>
        <a:p>
          <a:pPr marL="114300" lvl="1" indent="-114300" algn="l" defTabSz="533400">
            <a:lnSpc>
              <a:spcPct val="90000"/>
            </a:lnSpc>
            <a:spcBef>
              <a:spcPct val="0"/>
            </a:spcBef>
            <a:spcAft>
              <a:spcPct val="15000"/>
            </a:spcAft>
            <a:buChar char="•"/>
          </a:pPr>
          <a:r>
            <a:rPr lang="en-US" sz="1200" kern="1200"/>
            <a:t>Salvation Army Housing Assistance and Life Skills Education </a:t>
          </a:r>
        </a:p>
        <a:p>
          <a:pPr marL="114300" lvl="1" indent="-114300" algn="l" defTabSz="533400">
            <a:lnSpc>
              <a:spcPct val="90000"/>
            </a:lnSpc>
            <a:spcBef>
              <a:spcPct val="0"/>
            </a:spcBef>
            <a:spcAft>
              <a:spcPct val="15000"/>
            </a:spcAft>
            <a:buChar char="•"/>
          </a:pPr>
          <a:r>
            <a:rPr lang="en-US" sz="1200" kern="1200"/>
            <a:t>Vera House Rapid Rehousing (DV Survivors)</a:t>
          </a:r>
        </a:p>
        <a:p>
          <a:pPr marL="114300" lvl="1" indent="-114300" algn="l" defTabSz="533400">
            <a:lnSpc>
              <a:spcPct val="90000"/>
            </a:lnSpc>
            <a:spcBef>
              <a:spcPct val="0"/>
            </a:spcBef>
            <a:spcAft>
              <a:spcPct val="15000"/>
            </a:spcAft>
            <a:buChar char="•"/>
          </a:pPr>
          <a:r>
            <a:rPr lang="en-US" sz="1200" kern="1200"/>
            <a:t>Catholic Charities SSVF (Veterans)</a:t>
          </a:r>
        </a:p>
      </dsp:txBody>
      <dsp:txXfrm>
        <a:off x="0" y="1871807"/>
        <a:ext cx="4238625" cy="1776600"/>
      </dsp:txXfrm>
    </dsp:sp>
    <dsp:sp modelId="{68C79AED-CF73-4B0B-9D8C-874BE75CBFE8}">
      <dsp:nvSpPr>
        <dsp:cNvPr id="0" name=""/>
        <dsp:cNvSpPr/>
      </dsp:nvSpPr>
      <dsp:spPr>
        <a:xfrm>
          <a:off x="211931" y="1694687"/>
          <a:ext cx="2967037" cy="354240"/>
        </a:xfrm>
        <a:prstGeom prst="roundRect">
          <a:avLst/>
        </a:prstGeom>
        <a:gradFill rotWithShape="0">
          <a:gsLst>
            <a:gs pos="0">
              <a:schemeClr val="accent4">
                <a:hueOff val="0"/>
                <a:satOff val="0"/>
                <a:lumOff val="0"/>
                <a:alphaOff val="0"/>
                <a:tint val="97000"/>
                <a:satMod val="100000"/>
                <a:lumMod val="102000"/>
              </a:schemeClr>
            </a:gs>
            <a:gs pos="50000">
              <a:schemeClr val="accent4">
                <a:hueOff val="0"/>
                <a:satOff val="0"/>
                <a:lumOff val="0"/>
                <a:alphaOff val="0"/>
                <a:shade val="100000"/>
                <a:satMod val="103000"/>
                <a:lumMod val="100000"/>
              </a:schemeClr>
            </a:gs>
            <a:gs pos="100000">
              <a:schemeClr val="accent4">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2147" tIns="0" rIns="112147" bIns="0" numCol="1" spcCol="1270" anchor="ctr" anchorCtr="0">
          <a:noAutofit/>
        </a:bodyPr>
        <a:lstStyle/>
        <a:p>
          <a:pPr marL="0" lvl="0" indent="0" algn="l" defTabSz="533400">
            <a:lnSpc>
              <a:spcPct val="90000"/>
            </a:lnSpc>
            <a:spcBef>
              <a:spcPct val="0"/>
            </a:spcBef>
            <a:spcAft>
              <a:spcPct val="35000"/>
            </a:spcAft>
            <a:buNone/>
          </a:pPr>
          <a:r>
            <a:rPr lang="en-US" sz="1200" kern="1200"/>
            <a:t>Onondaga</a:t>
          </a:r>
        </a:p>
      </dsp:txBody>
      <dsp:txXfrm>
        <a:off x="229224" y="1711980"/>
        <a:ext cx="2932451" cy="319654"/>
      </dsp:txXfrm>
    </dsp:sp>
    <dsp:sp modelId="{A757E386-870C-4C3C-A5F9-DCCBFF3D3607}">
      <dsp:nvSpPr>
        <dsp:cNvPr id="0" name=""/>
        <dsp:cNvSpPr/>
      </dsp:nvSpPr>
      <dsp:spPr>
        <a:xfrm>
          <a:off x="0" y="3890327"/>
          <a:ext cx="4238625" cy="1039500"/>
        </a:xfrm>
        <a:prstGeom prst="rect">
          <a:avLst/>
        </a:prstGeom>
        <a:solidFill>
          <a:schemeClr val="lt1">
            <a:alpha val="90000"/>
            <a:hueOff val="0"/>
            <a:satOff val="0"/>
            <a:lumOff val="0"/>
            <a:alphaOff val="0"/>
          </a:schemeClr>
        </a:solidFill>
        <a:ln w="6350"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28964" tIns="249936" rIns="328964" bIns="85344" numCol="1" spcCol="1270" anchor="t" anchorCtr="0">
          <a:noAutofit/>
        </a:bodyPr>
        <a:lstStyle/>
        <a:p>
          <a:pPr marL="114300" lvl="1" indent="-114300" algn="l" defTabSz="533400">
            <a:lnSpc>
              <a:spcPct val="90000"/>
            </a:lnSpc>
            <a:spcBef>
              <a:spcPct val="0"/>
            </a:spcBef>
            <a:spcAft>
              <a:spcPct val="15000"/>
            </a:spcAft>
            <a:buChar char="•"/>
          </a:pPr>
          <a:r>
            <a:rPr lang="en-US" sz="1200" kern="1200"/>
            <a:t>Oswego County Opportunities Rapid Rehousing</a:t>
          </a:r>
        </a:p>
        <a:p>
          <a:pPr marL="114300" lvl="1" indent="-114300" algn="l" defTabSz="533400">
            <a:lnSpc>
              <a:spcPct val="90000"/>
            </a:lnSpc>
            <a:spcBef>
              <a:spcPct val="0"/>
            </a:spcBef>
            <a:spcAft>
              <a:spcPct val="15000"/>
            </a:spcAft>
            <a:buChar char="•"/>
          </a:pPr>
          <a:r>
            <a:rPr lang="en-US" sz="1200" kern="1200"/>
            <a:t>Oswego County Opportunities DV Rapid Rehousing (DV Survivors)</a:t>
          </a:r>
        </a:p>
        <a:p>
          <a:pPr marL="114300" lvl="1" indent="-114300" algn="l" defTabSz="533400">
            <a:lnSpc>
              <a:spcPct val="90000"/>
            </a:lnSpc>
            <a:spcBef>
              <a:spcPct val="0"/>
            </a:spcBef>
            <a:spcAft>
              <a:spcPct val="15000"/>
            </a:spcAft>
            <a:buChar char="•"/>
          </a:pPr>
          <a:r>
            <a:rPr lang="en-US" sz="1200" kern="1200" dirty="0"/>
            <a:t>Soldier On SSVF (Veterans)</a:t>
          </a:r>
        </a:p>
      </dsp:txBody>
      <dsp:txXfrm>
        <a:off x="0" y="3890327"/>
        <a:ext cx="4238625" cy="1039500"/>
      </dsp:txXfrm>
    </dsp:sp>
    <dsp:sp modelId="{F709F73C-360E-43A4-AEB8-D51B38F29FC0}">
      <dsp:nvSpPr>
        <dsp:cNvPr id="0" name=""/>
        <dsp:cNvSpPr/>
      </dsp:nvSpPr>
      <dsp:spPr>
        <a:xfrm>
          <a:off x="211931" y="3713207"/>
          <a:ext cx="2967037" cy="354240"/>
        </a:xfrm>
        <a:prstGeom prst="roundRect">
          <a:avLst/>
        </a:prstGeom>
        <a:gradFill rotWithShape="0">
          <a:gsLst>
            <a:gs pos="0">
              <a:schemeClr val="accent5">
                <a:hueOff val="0"/>
                <a:satOff val="0"/>
                <a:lumOff val="0"/>
                <a:alphaOff val="0"/>
                <a:tint val="97000"/>
                <a:satMod val="100000"/>
                <a:lumMod val="102000"/>
              </a:schemeClr>
            </a:gs>
            <a:gs pos="50000">
              <a:schemeClr val="accent5">
                <a:hueOff val="0"/>
                <a:satOff val="0"/>
                <a:lumOff val="0"/>
                <a:alphaOff val="0"/>
                <a:shade val="100000"/>
                <a:satMod val="103000"/>
                <a:lumMod val="100000"/>
              </a:schemeClr>
            </a:gs>
            <a:gs pos="100000">
              <a:schemeClr val="accent5">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2147" tIns="0" rIns="112147" bIns="0" numCol="1" spcCol="1270" anchor="ctr" anchorCtr="0">
          <a:noAutofit/>
        </a:bodyPr>
        <a:lstStyle/>
        <a:p>
          <a:pPr marL="0" lvl="0" indent="0" algn="l" defTabSz="533400">
            <a:lnSpc>
              <a:spcPct val="90000"/>
            </a:lnSpc>
            <a:spcBef>
              <a:spcPct val="0"/>
            </a:spcBef>
            <a:spcAft>
              <a:spcPct val="35000"/>
            </a:spcAft>
            <a:buNone/>
          </a:pPr>
          <a:r>
            <a:rPr lang="en-US" sz="1200" kern="1200"/>
            <a:t>Oswego</a:t>
          </a:r>
        </a:p>
      </dsp:txBody>
      <dsp:txXfrm>
        <a:off x="229224" y="3730500"/>
        <a:ext cx="2932451" cy="319654"/>
      </dsp:txXfrm>
    </dsp:sp>
  </dsp:spTree>
</dsp:drawing>
</file>

<file path=ppt/diagrams/layout1.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1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3343" cy="465455"/>
          </a:xfrm>
          <a:prstGeom prst="rect">
            <a:avLst/>
          </a:prstGeom>
        </p:spPr>
        <p:txBody>
          <a:bodyPr vert="horz" lIns="93316" tIns="46658" rIns="93316" bIns="46658" rtlCol="0"/>
          <a:lstStyle>
            <a:lvl1pPr algn="l">
              <a:defRPr sz="1200"/>
            </a:lvl1pPr>
          </a:lstStyle>
          <a:p>
            <a:endParaRPr lang="en-US"/>
          </a:p>
        </p:txBody>
      </p:sp>
      <p:sp>
        <p:nvSpPr>
          <p:cNvPr id="3" name="Date Placeholder 2"/>
          <p:cNvSpPr>
            <a:spLocks noGrp="1"/>
          </p:cNvSpPr>
          <p:nvPr>
            <p:ph type="dt" sz="quarter" idx="1"/>
          </p:nvPr>
        </p:nvSpPr>
        <p:spPr>
          <a:xfrm>
            <a:off x="3978133" y="0"/>
            <a:ext cx="3043343" cy="465455"/>
          </a:xfrm>
          <a:prstGeom prst="rect">
            <a:avLst/>
          </a:prstGeom>
        </p:spPr>
        <p:txBody>
          <a:bodyPr vert="horz" lIns="93316" tIns="46658" rIns="93316" bIns="46658" rtlCol="0"/>
          <a:lstStyle>
            <a:lvl1pPr algn="r">
              <a:defRPr sz="1200"/>
            </a:lvl1pPr>
          </a:lstStyle>
          <a:p>
            <a:fld id="{7425A968-62C5-4160-A530-7F478217D567}" type="datetimeFigureOut">
              <a:rPr lang="en-US" smtClean="0"/>
              <a:t>3/17/2023</a:t>
            </a:fld>
            <a:endParaRPr lang="en-US"/>
          </a:p>
        </p:txBody>
      </p:sp>
      <p:sp>
        <p:nvSpPr>
          <p:cNvPr id="4" name="Footer Placeholder 3"/>
          <p:cNvSpPr>
            <a:spLocks noGrp="1"/>
          </p:cNvSpPr>
          <p:nvPr>
            <p:ph type="ftr" sz="quarter" idx="2"/>
          </p:nvPr>
        </p:nvSpPr>
        <p:spPr>
          <a:xfrm>
            <a:off x="1" y="8842029"/>
            <a:ext cx="3043343" cy="465455"/>
          </a:xfrm>
          <a:prstGeom prst="rect">
            <a:avLst/>
          </a:prstGeom>
        </p:spPr>
        <p:txBody>
          <a:bodyPr vert="horz" lIns="93316" tIns="46658" rIns="93316" bIns="46658" rtlCol="0" anchor="b"/>
          <a:lstStyle>
            <a:lvl1pPr algn="l">
              <a:defRPr sz="1200"/>
            </a:lvl1pPr>
          </a:lstStyle>
          <a:p>
            <a:endParaRPr lang="en-US"/>
          </a:p>
        </p:txBody>
      </p:sp>
      <p:sp>
        <p:nvSpPr>
          <p:cNvPr id="5" name="Slide Number Placeholder 4"/>
          <p:cNvSpPr>
            <a:spLocks noGrp="1"/>
          </p:cNvSpPr>
          <p:nvPr>
            <p:ph type="sldNum" sz="quarter" idx="3"/>
          </p:nvPr>
        </p:nvSpPr>
        <p:spPr>
          <a:xfrm>
            <a:off x="3978133" y="8842029"/>
            <a:ext cx="3043343" cy="465455"/>
          </a:xfrm>
          <a:prstGeom prst="rect">
            <a:avLst/>
          </a:prstGeom>
        </p:spPr>
        <p:txBody>
          <a:bodyPr vert="horz" lIns="93316" tIns="46658" rIns="93316" bIns="46658" rtlCol="0" anchor="b"/>
          <a:lstStyle>
            <a:lvl1pPr algn="r">
              <a:defRPr sz="1200"/>
            </a:lvl1pPr>
          </a:lstStyle>
          <a:p>
            <a:fld id="{67724EB0-7734-489D-998F-E049EF86B40D}" type="slidenum">
              <a:rPr lang="en-US" smtClean="0"/>
              <a:t>‹#›</a:t>
            </a:fld>
            <a:endParaRPr lang="en-US"/>
          </a:p>
        </p:txBody>
      </p:sp>
    </p:spTree>
    <p:extLst>
      <p:ext uri="{BB962C8B-B14F-4D97-AF65-F5344CB8AC3E}">
        <p14:creationId xmlns:p14="http://schemas.microsoft.com/office/powerpoint/2010/main" val="3005426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3343" cy="465455"/>
          </a:xfrm>
          <a:prstGeom prst="rect">
            <a:avLst/>
          </a:prstGeom>
        </p:spPr>
        <p:txBody>
          <a:bodyPr vert="horz" lIns="93316" tIns="46658" rIns="93316" bIns="46658" rtlCol="0"/>
          <a:lstStyle>
            <a:lvl1pPr algn="l">
              <a:defRPr sz="1200"/>
            </a:lvl1pPr>
          </a:lstStyle>
          <a:p>
            <a:endParaRPr lang="en-US"/>
          </a:p>
        </p:txBody>
      </p:sp>
      <p:sp>
        <p:nvSpPr>
          <p:cNvPr id="3" name="Date Placeholder 2"/>
          <p:cNvSpPr>
            <a:spLocks noGrp="1"/>
          </p:cNvSpPr>
          <p:nvPr>
            <p:ph type="dt" idx="1"/>
          </p:nvPr>
        </p:nvSpPr>
        <p:spPr>
          <a:xfrm>
            <a:off x="3978133" y="0"/>
            <a:ext cx="3043343" cy="465455"/>
          </a:xfrm>
          <a:prstGeom prst="rect">
            <a:avLst/>
          </a:prstGeom>
        </p:spPr>
        <p:txBody>
          <a:bodyPr vert="horz" lIns="93316" tIns="46658" rIns="93316" bIns="46658" rtlCol="0"/>
          <a:lstStyle>
            <a:lvl1pPr algn="r">
              <a:defRPr sz="1200"/>
            </a:lvl1pPr>
          </a:lstStyle>
          <a:p>
            <a:fld id="{4888F086-A6E4-49D2-99D1-DE89284A6A0D}" type="datetimeFigureOut">
              <a:rPr lang="en-US" smtClean="0"/>
              <a:t>3/17/2023</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16" tIns="46658" rIns="93316" bIns="46658" rtlCol="0" anchor="ctr"/>
          <a:lstStyle/>
          <a:p>
            <a:endParaRPr lang="en-US"/>
          </a:p>
        </p:txBody>
      </p:sp>
      <p:sp>
        <p:nvSpPr>
          <p:cNvPr id="5" name="Notes Placeholder 4"/>
          <p:cNvSpPr>
            <a:spLocks noGrp="1"/>
          </p:cNvSpPr>
          <p:nvPr>
            <p:ph type="body" sz="quarter" idx="3"/>
          </p:nvPr>
        </p:nvSpPr>
        <p:spPr>
          <a:xfrm>
            <a:off x="702311" y="4421823"/>
            <a:ext cx="5618480" cy="4189095"/>
          </a:xfrm>
          <a:prstGeom prst="rect">
            <a:avLst/>
          </a:prstGeom>
        </p:spPr>
        <p:txBody>
          <a:bodyPr vert="horz" lIns="93316" tIns="46658" rIns="93316" bIns="4665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42029"/>
            <a:ext cx="3043343" cy="465455"/>
          </a:xfrm>
          <a:prstGeom prst="rect">
            <a:avLst/>
          </a:prstGeom>
        </p:spPr>
        <p:txBody>
          <a:bodyPr vert="horz" lIns="93316" tIns="46658" rIns="93316" bIns="46658" rtlCol="0" anchor="b"/>
          <a:lstStyle>
            <a:lvl1pPr algn="l">
              <a:defRPr sz="1200"/>
            </a:lvl1pPr>
          </a:lstStyle>
          <a:p>
            <a:endParaRPr lang="en-US"/>
          </a:p>
        </p:txBody>
      </p:sp>
      <p:sp>
        <p:nvSpPr>
          <p:cNvPr id="7" name="Slide Number Placeholder 6"/>
          <p:cNvSpPr>
            <a:spLocks noGrp="1"/>
          </p:cNvSpPr>
          <p:nvPr>
            <p:ph type="sldNum" sz="quarter" idx="5"/>
          </p:nvPr>
        </p:nvSpPr>
        <p:spPr>
          <a:xfrm>
            <a:off x="3978133" y="8842029"/>
            <a:ext cx="3043343" cy="465455"/>
          </a:xfrm>
          <a:prstGeom prst="rect">
            <a:avLst/>
          </a:prstGeom>
        </p:spPr>
        <p:txBody>
          <a:bodyPr vert="horz" lIns="93316" tIns="46658" rIns="93316" bIns="46658" rtlCol="0" anchor="b"/>
          <a:lstStyle>
            <a:lvl1pPr algn="r">
              <a:defRPr sz="1200"/>
            </a:lvl1pPr>
          </a:lstStyle>
          <a:p>
            <a:fld id="{B3715355-DA7C-4FEB-9C73-39D558DF7F6B}" type="slidenum">
              <a:rPr lang="en-US" smtClean="0"/>
              <a:t>‹#›</a:t>
            </a:fld>
            <a:endParaRPr lang="en-US"/>
          </a:p>
        </p:txBody>
      </p:sp>
    </p:spTree>
    <p:extLst>
      <p:ext uri="{BB962C8B-B14F-4D97-AF65-F5344CB8AC3E}">
        <p14:creationId xmlns:p14="http://schemas.microsoft.com/office/powerpoint/2010/main" val="39558004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hudexchange.info/resources/documents/HomelessDefinition_RecordkeepingRequirementsandCriteria.pdf"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None/>
            </a:pPr>
            <a:r>
              <a:rPr lang="en-US" sz="1200" dirty="0"/>
              <a:t>Source:</a:t>
            </a:r>
          </a:p>
          <a:p>
            <a:pPr marL="457200" lvl="1" indent="0">
              <a:buNone/>
            </a:pPr>
            <a:r>
              <a:rPr lang="en-US" sz="1200" dirty="0">
                <a:hlinkClick r:id="rId3"/>
              </a:rPr>
              <a:t>https://www.hudexchange.info/resources/documents/HomelessDefinition_RecordkeepingRequirementsandCriteria.pdf</a:t>
            </a:r>
            <a:endParaRPr lang="en-US" sz="1200" dirty="0"/>
          </a:p>
          <a:p>
            <a:endParaRPr lang="en-US" dirty="0"/>
          </a:p>
        </p:txBody>
      </p:sp>
      <p:sp>
        <p:nvSpPr>
          <p:cNvPr id="4" name="Slide Number Placeholder 3"/>
          <p:cNvSpPr>
            <a:spLocks noGrp="1"/>
          </p:cNvSpPr>
          <p:nvPr>
            <p:ph type="sldNum" sz="quarter" idx="5"/>
          </p:nvPr>
        </p:nvSpPr>
        <p:spPr/>
        <p:txBody>
          <a:bodyPr/>
          <a:lstStyle/>
          <a:p>
            <a:fld id="{B3715355-DA7C-4FEB-9C73-39D558DF7F6B}" type="slidenum">
              <a:rPr lang="en-US" smtClean="0"/>
              <a:t>5</a:t>
            </a:fld>
            <a:endParaRPr lang="en-US"/>
          </a:p>
        </p:txBody>
      </p:sp>
    </p:spTree>
    <p:extLst>
      <p:ext uri="{BB962C8B-B14F-4D97-AF65-F5344CB8AC3E}">
        <p14:creationId xmlns:p14="http://schemas.microsoft.com/office/powerpoint/2010/main" val="16528712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3715355-DA7C-4FEB-9C73-39D558DF7F6B}" type="slidenum">
              <a:rPr lang="en-US" smtClean="0"/>
              <a:t>87</a:t>
            </a:fld>
            <a:endParaRPr lang="en-US"/>
          </a:p>
        </p:txBody>
      </p:sp>
    </p:spTree>
    <p:extLst>
      <p:ext uri="{BB962C8B-B14F-4D97-AF65-F5344CB8AC3E}">
        <p14:creationId xmlns:p14="http://schemas.microsoft.com/office/powerpoint/2010/main" val="39620630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F81813-3059-47BA-8310-58A62904FB64}" type="slidenum">
              <a:rPr lang="en-US" smtClean="0"/>
              <a:t>6</a:t>
            </a:fld>
            <a:endParaRPr lang="en-US"/>
          </a:p>
        </p:txBody>
      </p:sp>
    </p:spTree>
    <p:extLst>
      <p:ext uri="{BB962C8B-B14F-4D97-AF65-F5344CB8AC3E}">
        <p14:creationId xmlns:p14="http://schemas.microsoft.com/office/powerpoint/2010/main" val="36876978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3715355-DA7C-4FEB-9C73-39D558DF7F6B}" type="slidenum">
              <a:rPr lang="en-US" smtClean="0"/>
              <a:t>8</a:t>
            </a:fld>
            <a:endParaRPr lang="en-US"/>
          </a:p>
        </p:txBody>
      </p:sp>
    </p:spTree>
    <p:extLst>
      <p:ext uri="{BB962C8B-B14F-4D97-AF65-F5344CB8AC3E}">
        <p14:creationId xmlns:p14="http://schemas.microsoft.com/office/powerpoint/2010/main" val="18606736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3715355-DA7C-4FEB-9C73-39D558DF7F6B}" type="slidenum">
              <a:rPr lang="en-US" smtClean="0"/>
              <a:t>11</a:t>
            </a:fld>
            <a:endParaRPr lang="en-US"/>
          </a:p>
        </p:txBody>
      </p:sp>
    </p:spTree>
    <p:extLst>
      <p:ext uri="{BB962C8B-B14F-4D97-AF65-F5344CB8AC3E}">
        <p14:creationId xmlns:p14="http://schemas.microsoft.com/office/powerpoint/2010/main" val="22030667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lumMod val="75000"/>
                    <a:lumOff val="25000"/>
                  </a:schemeClr>
                </a:solidFill>
              </a:rPr>
              <a:t>https://www.youtube.com/watch?v=pwdq2VWavtc&amp;t=37s</a:t>
            </a:r>
          </a:p>
        </p:txBody>
      </p:sp>
      <p:sp>
        <p:nvSpPr>
          <p:cNvPr id="4" name="Slide Number Placeholder 3"/>
          <p:cNvSpPr>
            <a:spLocks noGrp="1"/>
          </p:cNvSpPr>
          <p:nvPr>
            <p:ph type="sldNum" sz="quarter" idx="5"/>
          </p:nvPr>
        </p:nvSpPr>
        <p:spPr/>
        <p:txBody>
          <a:bodyPr/>
          <a:lstStyle/>
          <a:p>
            <a:fld id="{B3715355-DA7C-4FEB-9C73-39D558DF7F6B}" type="slidenum">
              <a:rPr lang="en-US" smtClean="0"/>
              <a:t>12</a:t>
            </a:fld>
            <a:endParaRPr lang="en-US"/>
          </a:p>
        </p:txBody>
      </p:sp>
    </p:spTree>
    <p:extLst>
      <p:ext uri="{BB962C8B-B14F-4D97-AF65-F5344CB8AC3E}">
        <p14:creationId xmlns:p14="http://schemas.microsoft.com/office/powerpoint/2010/main" val="39202125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3715355-DA7C-4FEB-9C73-39D558DF7F6B}" type="slidenum">
              <a:rPr lang="en-US" smtClean="0"/>
              <a:t>29</a:t>
            </a:fld>
            <a:endParaRPr lang="en-US"/>
          </a:p>
        </p:txBody>
      </p:sp>
    </p:spTree>
    <p:extLst>
      <p:ext uri="{BB962C8B-B14F-4D97-AF65-F5344CB8AC3E}">
        <p14:creationId xmlns:p14="http://schemas.microsoft.com/office/powerpoint/2010/main" val="22373062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EF81813-3059-47BA-8310-58A62904FB64}" type="slidenum">
              <a:rPr lang="en-US" smtClean="0"/>
              <a:t>39</a:t>
            </a:fld>
            <a:endParaRPr lang="en-US"/>
          </a:p>
        </p:txBody>
      </p:sp>
    </p:spTree>
    <p:extLst>
      <p:ext uri="{BB962C8B-B14F-4D97-AF65-F5344CB8AC3E}">
        <p14:creationId xmlns:p14="http://schemas.microsoft.com/office/powerpoint/2010/main" val="33011806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FY2020 system performance measures</a:t>
            </a:r>
          </a:p>
        </p:txBody>
      </p:sp>
      <p:sp>
        <p:nvSpPr>
          <p:cNvPr id="4" name="Slide Number Placeholder 3"/>
          <p:cNvSpPr>
            <a:spLocks noGrp="1"/>
          </p:cNvSpPr>
          <p:nvPr>
            <p:ph type="sldNum" sz="quarter" idx="5"/>
          </p:nvPr>
        </p:nvSpPr>
        <p:spPr/>
        <p:txBody>
          <a:bodyPr/>
          <a:lstStyle/>
          <a:p>
            <a:fld id="{B3715355-DA7C-4FEB-9C73-39D558DF7F6B}" type="slidenum">
              <a:rPr lang="en-US" smtClean="0"/>
              <a:t>63</a:t>
            </a:fld>
            <a:endParaRPr lang="en-US"/>
          </a:p>
        </p:txBody>
      </p:sp>
    </p:spTree>
    <p:extLst>
      <p:ext uri="{BB962C8B-B14F-4D97-AF65-F5344CB8AC3E}">
        <p14:creationId xmlns:p14="http://schemas.microsoft.com/office/powerpoint/2010/main" val="3513980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3715355-DA7C-4FEB-9C73-39D558DF7F6B}" type="slidenum">
              <a:rPr lang="en-US" smtClean="0"/>
              <a:t>81</a:t>
            </a:fld>
            <a:endParaRPr lang="en-US"/>
          </a:p>
        </p:txBody>
      </p:sp>
    </p:spTree>
    <p:extLst>
      <p:ext uri="{BB962C8B-B14F-4D97-AF65-F5344CB8AC3E}">
        <p14:creationId xmlns:p14="http://schemas.microsoft.com/office/powerpoint/2010/main" val="27159694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102240" y="2386744"/>
            <a:ext cx="6939520" cy="1645920"/>
          </a:xfrm>
          <a:solidFill>
            <a:srgbClr val="FFFFFF"/>
          </a:solidFill>
          <a:ln w="38100">
            <a:solidFill>
              <a:srgbClr val="404040"/>
            </a:solidFill>
          </a:ln>
        </p:spPr>
        <p:txBody>
          <a:bodyPr lIns="274320" rIns="274320" anchor="ctr" anchorCtr="1">
            <a:normAutofit/>
          </a:bodyPr>
          <a:lstStyle>
            <a:lvl1pPr algn="ctr">
              <a:defRPr sz="35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021396" y="4352544"/>
            <a:ext cx="5101209" cy="1239894"/>
          </a:xfrm>
          <a:noFill/>
        </p:spPr>
        <p:txBody>
          <a:bodyPr>
            <a:normAutofit/>
          </a:bodyPr>
          <a:lstStyle>
            <a:lvl1pPr marL="0" indent="0" algn="ctr">
              <a:buNone/>
              <a:defRPr sz="1900">
                <a:solidFill>
                  <a:schemeClr val="tx1">
                    <a:lumMod val="75000"/>
                    <a:lumOff val="25000"/>
                  </a:schemeClr>
                </a:solidFill>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8328E5A6-B526-4A32-B348-39ADBB34C091}" type="datetimeFigureOut">
              <a:rPr lang="en-US" smtClean="0"/>
              <a:t>3/17/2023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168B090-02E0-452B-B63B-7FD9FBEE926C}" type="slidenum">
              <a:rPr lang="en-US" smtClean="0"/>
              <a:t>‹#›</a:t>
            </a:fld>
            <a:endParaRPr lang="en-US"/>
          </a:p>
        </p:txBody>
      </p:sp>
    </p:spTree>
    <p:extLst>
      <p:ext uri="{BB962C8B-B14F-4D97-AF65-F5344CB8AC3E}">
        <p14:creationId xmlns:p14="http://schemas.microsoft.com/office/powerpoint/2010/main" val="2909388853"/>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328E5A6-B526-4A32-B348-39ADBB34C091}" type="datetimeFigureOut">
              <a:rPr lang="en-US" smtClean="0"/>
              <a:t>3/17/2023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68B090-02E0-452B-B63B-7FD9FBEE926C}" type="slidenum">
              <a:rPr lang="en-US" smtClean="0"/>
              <a:t>‹#›</a:t>
            </a:fld>
            <a:endParaRPr lang="en-US"/>
          </a:p>
        </p:txBody>
      </p:sp>
    </p:spTree>
    <p:extLst>
      <p:ext uri="{BB962C8B-B14F-4D97-AF65-F5344CB8AC3E}">
        <p14:creationId xmlns:p14="http://schemas.microsoft.com/office/powerpoint/2010/main" val="23199752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89834" y="937260"/>
            <a:ext cx="1053966"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606046" y="937260"/>
            <a:ext cx="4716174"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328E5A6-B526-4A32-B348-39ADBB34C091}" type="datetimeFigureOut">
              <a:rPr lang="en-US" smtClean="0"/>
              <a:t>3/17/2023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68B090-02E0-452B-B63B-7FD9FBEE926C}" type="slidenum">
              <a:rPr lang="en-US" smtClean="0"/>
              <a:t>‹#›</a:t>
            </a:fld>
            <a:endParaRPr lang="en-US"/>
          </a:p>
        </p:txBody>
      </p:sp>
    </p:spTree>
    <p:extLst>
      <p:ext uri="{BB962C8B-B14F-4D97-AF65-F5344CB8AC3E}">
        <p14:creationId xmlns:p14="http://schemas.microsoft.com/office/powerpoint/2010/main" val="7495776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328E5A6-B526-4A32-B348-39ADBB34C091}" type="datetimeFigureOut">
              <a:rPr lang="en-US" smtClean="0"/>
              <a:t>3/17/2023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168B090-02E0-452B-B63B-7FD9FBEE926C}" type="slidenum">
              <a:rPr lang="en-US" smtClean="0"/>
              <a:t>‹#›</a:t>
            </a:fld>
            <a:endParaRPr lang="en-US"/>
          </a:p>
        </p:txBody>
      </p:sp>
    </p:spTree>
    <p:extLst>
      <p:ext uri="{BB962C8B-B14F-4D97-AF65-F5344CB8AC3E}">
        <p14:creationId xmlns:p14="http://schemas.microsoft.com/office/powerpoint/2010/main" val="24342021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106424" y="2386744"/>
            <a:ext cx="6940296" cy="1645920"/>
          </a:xfrm>
          <a:solidFill>
            <a:srgbClr val="FFFFFF"/>
          </a:solidFill>
          <a:ln w="38100">
            <a:solidFill>
              <a:srgbClr val="404040"/>
            </a:solidFill>
          </a:ln>
        </p:spPr>
        <p:txBody>
          <a:bodyPr lIns="274320" rIns="274320" anchor="ctr" anchorCtr="1">
            <a:normAutofit/>
          </a:bodyPr>
          <a:lstStyle>
            <a:lvl1pPr>
              <a:defRPr sz="35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021396" y="4352465"/>
            <a:ext cx="5101209" cy="1265082"/>
          </a:xfrm>
        </p:spPr>
        <p:txBody>
          <a:bodyPr anchor="t" anchorCtr="1">
            <a:normAutofit/>
          </a:bodyPr>
          <a:lstStyle>
            <a:lvl1pPr marL="0" indent="0">
              <a:buNone/>
              <a:defRPr sz="1900">
                <a:solidFill>
                  <a:schemeClr val="tx1"/>
                </a:solidFill>
              </a:defRPr>
            </a:lvl1pPr>
            <a:lvl2pPr marL="457200" indent="0">
              <a:buNone/>
              <a:defRPr sz="19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8328E5A6-B526-4A32-B348-39ADBB34C091}" type="datetimeFigureOut">
              <a:rPr lang="en-US" smtClean="0"/>
              <a:t>3/17/2023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168B090-02E0-452B-B63B-7FD9FBEE926C}" type="slidenum">
              <a:rPr lang="en-US" smtClean="0"/>
              <a:t>‹#›</a:t>
            </a:fld>
            <a:endParaRPr lang="en-US"/>
          </a:p>
        </p:txBody>
      </p:sp>
    </p:spTree>
    <p:extLst>
      <p:ext uri="{BB962C8B-B14F-4D97-AF65-F5344CB8AC3E}">
        <p14:creationId xmlns:p14="http://schemas.microsoft.com/office/powerpoint/2010/main" val="2522432633"/>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2239" y="2638044"/>
            <a:ext cx="3288023"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53737" y="2638044"/>
            <a:ext cx="3290516"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8328E5A6-B526-4A32-B348-39ADBB34C091}" type="datetimeFigureOut">
              <a:rPr lang="en-US" smtClean="0"/>
              <a:t>3/17/2023</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9168B090-02E0-452B-B63B-7FD9FBEE926C}" type="slidenum">
              <a:rPr lang="en-US" smtClean="0"/>
              <a:t>‹#›</a:t>
            </a:fld>
            <a:endParaRPr lang="en-US"/>
          </a:p>
        </p:txBody>
      </p:sp>
    </p:spTree>
    <p:extLst>
      <p:ext uri="{BB962C8B-B14F-4D97-AF65-F5344CB8AC3E}">
        <p14:creationId xmlns:p14="http://schemas.microsoft.com/office/powerpoint/2010/main" val="1269145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02239" y="2313434"/>
            <a:ext cx="3288024"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2239" y="3143250"/>
            <a:ext cx="3288024"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4753737" y="3143250"/>
            <a:ext cx="3290516"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4753737" y="2313434"/>
            <a:ext cx="3290516"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8328E5A6-B526-4A32-B348-39ADBB34C091}" type="datetimeFigureOut">
              <a:rPr lang="en-US" smtClean="0"/>
              <a:t>3/17/2023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168B090-02E0-452B-B63B-7FD9FBEE926C}"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9846631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328E5A6-B526-4A32-B348-39ADBB34C091}" type="datetimeFigureOut">
              <a:rPr lang="en-US" smtClean="0"/>
              <a:t>3/17/2023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168B090-02E0-452B-B63B-7FD9FBEE926C}" type="slidenum">
              <a:rPr lang="en-US" smtClean="0"/>
              <a:t>‹#›</a:t>
            </a:fld>
            <a:endParaRPr lang="en-US"/>
          </a:p>
        </p:txBody>
      </p:sp>
    </p:spTree>
    <p:extLst>
      <p:ext uri="{BB962C8B-B14F-4D97-AF65-F5344CB8AC3E}">
        <p14:creationId xmlns:p14="http://schemas.microsoft.com/office/powerpoint/2010/main" val="13872027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28E5A6-B526-4A32-B348-39ADBB34C091}" type="datetimeFigureOut">
              <a:rPr lang="en-US" smtClean="0"/>
              <a:t>3/17/2023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168B090-02E0-452B-B63B-7FD9FBEE926C}" type="slidenum">
              <a:rPr lang="en-US" smtClean="0"/>
              <a:t>‹#›</a:t>
            </a:fld>
            <a:endParaRPr lang="en-US"/>
          </a:p>
        </p:txBody>
      </p:sp>
    </p:spTree>
    <p:extLst>
      <p:ext uri="{BB962C8B-B14F-4D97-AF65-F5344CB8AC3E}">
        <p14:creationId xmlns:p14="http://schemas.microsoft.com/office/powerpoint/2010/main" val="29389628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457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640703" y="2243829"/>
            <a:ext cx="3290594" cy="1141497"/>
          </a:xfrm>
          <a:solidFill>
            <a:srgbClr val="FFFFFF"/>
          </a:solidFill>
          <a:ln>
            <a:solidFill>
              <a:srgbClr val="404040"/>
            </a:solidFill>
          </a:ln>
        </p:spPr>
        <p:txBody>
          <a:bodyPr anchor="ctr" anchorCtr="1">
            <a:normAutofit/>
          </a:bodyPr>
          <a:lstStyle>
            <a:lvl1pPr>
              <a:defRPr sz="21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5052060" y="804672"/>
            <a:ext cx="361188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2965" y="3549918"/>
            <a:ext cx="284607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fld id="{8328E5A6-B526-4A32-B348-39ADBB34C091}" type="datetimeFigureOut">
              <a:rPr lang="en-US" smtClean="0"/>
              <a:t>3/17/2023</a:t>
            </a:fld>
            <a:endParaRPr lang="en-US"/>
          </a:p>
        </p:txBody>
      </p:sp>
      <p:sp>
        <p:nvSpPr>
          <p:cNvPr id="10" name="Footer Placeholder 9"/>
          <p:cNvSpPr>
            <a:spLocks noGrp="1"/>
          </p:cNvSpPr>
          <p:nvPr>
            <p:ph type="ftr" sz="quarter" idx="11"/>
          </p:nvPr>
        </p:nvSpPr>
        <p:spPr>
          <a:xfrm>
            <a:off x="640703" y="6236208"/>
            <a:ext cx="3806398" cy="320040"/>
          </a:xfrm>
        </p:spPr>
        <p:txBody>
          <a:bodyPr>
            <a:normAutofit/>
          </a:bodyPr>
          <a:lstStyle>
            <a:lvl1pPr>
              <a:defRPr>
                <a:solidFill>
                  <a:srgbClr val="FFFFFF">
                    <a:alpha val="70000"/>
                  </a:srgbClr>
                </a:solidFill>
              </a:defRPr>
            </a:lvl1pPr>
          </a:lstStyle>
          <a:p>
            <a:endParaRPr lang="en-US"/>
          </a:p>
        </p:txBody>
      </p:sp>
      <p:sp>
        <p:nvSpPr>
          <p:cNvPr id="11" name="Slide Number Placeholder 10"/>
          <p:cNvSpPr>
            <a:spLocks noGrp="1"/>
          </p:cNvSpPr>
          <p:nvPr>
            <p:ph type="sldNum" sz="quarter" idx="12"/>
          </p:nvPr>
        </p:nvSpPr>
        <p:spPr/>
        <p:txBody>
          <a:bodyPr/>
          <a:lstStyle/>
          <a:p>
            <a:fld id="{9168B090-02E0-452B-B63B-7FD9FBEE926C}" type="slidenum">
              <a:rPr lang="en-US" smtClean="0"/>
              <a:t>‹#›</a:t>
            </a:fld>
            <a:endParaRPr lang="en-US"/>
          </a:p>
        </p:txBody>
      </p:sp>
    </p:spTree>
    <p:extLst>
      <p:ext uri="{BB962C8B-B14F-4D97-AF65-F5344CB8AC3E}">
        <p14:creationId xmlns:p14="http://schemas.microsoft.com/office/powerpoint/2010/main" val="547224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1" y="0"/>
            <a:ext cx="4571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640080" y="2243828"/>
            <a:ext cx="3291840" cy="1143000"/>
          </a:xfrm>
          <a:solidFill>
            <a:srgbClr val="FFFFFF"/>
          </a:solidFill>
          <a:ln>
            <a:solidFill>
              <a:srgbClr val="262626"/>
            </a:solidFill>
          </a:ln>
        </p:spPr>
        <p:txBody>
          <a:bodyPr anchor="ctr" anchorCtr="1">
            <a:noAutofit/>
          </a:bodyPr>
          <a:lstStyle>
            <a:lvl1pPr>
              <a:defRPr sz="21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572000" y="-42172"/>
            <a:ext cx="4576573"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2965" y="3549919"/>
            <a:ext cx="284607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8328E5A6-B526-4A32-B348-39ADBB34C091}" type="datetimeFigureOut">
              <a:rPr lang="en-US" smtClean="0"/>
              <a:t>3/17/2023</a:t>
            </a:fld>
            <a:endParaRPr lang="en-US"/>
          </a:p>
        </p:txBody>
      </p:sp>
      <p:sp>
        <p:nvSpPr>
          <p:cNvPr id="9" name="Footer Placeholder 8"/>
          <p:cNvSpPr>
            <a:spLocks noGrp="1"/>
          </p:cNvSpPr>
          <p:nvPr>
            <p:ph type="ftr" sz="quarter" idx="11"/>
          </p:nvPr>
        </p:nvSpPr>
        <p:spPr>
          <a:xfrm>
            <a:off x="640080" y="6236208"/>
            <a:ext cx="3803904" cy="320040"/>
          </a:xfrm>
        </p:spPr>
        <p:txBody>
          <a:bodyPr>
            <a:normAutofit/>
          </a:bodyPr>
          <a:lstStyle>
            <a:lvl1pPr>
              <a:defRPr>
                <a:solidFill>
                  <a:srgbClr val="FFFFFF">
                    <a:alpha val="70000"/>
                  </a:srgbClr>
                </a:solidFill>
              </a:defRPr>
            </a:lvl1pPr>
          </a:lstStyle>
          <a:p>
            <a:endParaRPr lang="en-US"/>
          </a:p>
        </p:txBody>
      </p:sp>
      <p:sp>
        <p:nvSpPr>
          <p:cNvPr id="10" name="Slide Number Placeholder 9"/>
          <p:cNvSpPr>
            <a:spLocks noGrp="1"/>
          </p:cNvSpPr>
          <p:nvPr>
            <p:ph type="sldNum" sz="quarter" idx="12"/>
          </p:nvPr>
        </p:nvSpPr>
        <p:spPr/>
        <p:txBody>
          <a:bodyPr/>
          <a:lstStyle/>
          <a:p>
            <a:fld id="{9168B090-02E0-452B-B63B-7FD9FBEE926C}" type="slidenum">
              <a:rPr lang="en-US" smtClean="0"/>
              <a:t>‹#›</a:t>
            </a:fld>
            <a:endParaRPr lang="en-US"/>
          </a:p>
        </p:txBody>
      </p:sp>
    </p:spTree>
    <p:extLst>
      <p:ext uri="{BB962C8B-B14F-4D97-AF65-F5344CB8AC3E}">
        <p14:creationId xmlns:p14="http://schemas.microsoft.com/office/powerpoint/2010/main" val="38361458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1606045" y="964692"/>
            <a:ext cx="5937755"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606045" y="2638045"/>
            <a:ext cx="5937755"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978943" y="6238816"/>
            <a:ext cx="2065310" cy="323968"/>
          </a:xfrm>
          <a:prstGeom prst="rect">
            <a:avLst/>
          </a:prstGeom>
        </p:spPr>
        <p:txBody>
          <a:bodyPr vert="horz" lIns="91440" tIns="45720" rIns="91440" bIns="45720" rtlCol="0" anchor="ctr"/>
          <a:lstStyle>
            <a:lvl1pPr algn="r">
              <a:defRPr sz="1000">
                <a:solidFill>
                  <a:schemeClr val="tx1">
                    <a:alpha val="70000"/>
                  </a:schemeClr>
                </a:solidFill>
              </a:defRPr>
            </a:lvl1pPr>
          </a:lstStyle>
          <a:p>
            <a:fld id="{8328E5A6-B526-4A32-B348-39ADBB34C091}" type="datetimeFigureOut">
              <a:rPr lang="en-US" smtClean="0"/>
              <a:t>3/17/2023</a:t>
            </a:fld>
            <a:endParaRPr lang="en-US"/>
          </a:p>
        </p:txBody>
      </p:sp>
      <p:sp>
        <p:nvSpPr>
          <p:cNvPr id="5" name="Footer Placeholder 4"/>
          <p:cNvSpPr>
            <a:spLocks noGrp="1"/>
          </p:cNvSpPr>
          <p:nvPr>
            <p:ph type="ftr" sz="quarter" idx="3"/>
          </p:nvPr>
        </p:nvSpPr>
        <p:spPr>
          <a:xfrm>
            <a:off x="1102239" y="6236208"/>
            <a:ext cx="4556664" cy="320040"/>
          </a:xfrm>
          <a:prstGeom prst="rect">
            <a:avLst/>
          </a:prstGeom>
        </p:spPr>
        <p:txBody>
          <a:bodyPr vert="horz" lIns="91440" tIns="45720" rIns="91440" bIns="45720" rtlCol="0" anchor="ctr"/>
          <a:lstStyle>
            <a:lvl1pPr algn="l">
              <a:defRPr sz="1000">
                <a:solidFill>
                  <a:schemeClr val="tx1">
                    <a:alpha val="70000"/>
                  </a:schemeClr>
                </a:solidFill>
              </a:defRPr>
            </a:lvl1pPr>
          </a:lstStyle>
          <a:p>
            <a:endParaRPr lang="en-US"/>
          </a:p>
        </p:txBody>
      </p:sp>
      <p:sp>
        <p:nvSpPr>
          <p:cNvPr id="6" name="Slide Number Placeholder 5"/>
          <p:cNvSpPr>
            <a:spLocks noGrp="1"/>
          </p:cNvSpPr>
          <p:nvPr>
            <p:ph type="sldNum" sz="quarter" idx="4"/>
          </p:nvPr>
        </p:nvSpPr>
        <p:spPr>
          <a:xfrm>
            <a:off x="8240112" y="6217920"/>
            <a:ext cx="365760" cy="365760"/>
          </a:xfrm>
          <a:prstGeom prst="ellipse">
            <a:avLst/>
          </a:prstGeom>
          <a:solidFill>
            <a:srgbClr val="1D1D1D">
              <a:alpha val="69804"/>
            </a:srgbClr>
          </a:solidFill>
        </p:spPr>
        <p:txBody>
          <a:bodyPr vert="horz" lIns="18288" tIns="45720" rIns="18288" bIns="45720" rtlCol="0" anchor="ctr">
            <a:noAutofit/>
          </a:bodyPr>
          <a:lstStyle>
            <a:lvl1pPr algn="ctr">
              <a:defRPr sz="1100" spc="0" baseline="0">
                <a:solidFill>
                  <a:srgbClr val="FFFFFF"/>
                </a:solidFill>
              </a:defRPr>
            </a:lvl1pPr>
          </a:lstStyle>
          <a:p>
            <a:fld id="{9168B090-02E0-452B-B63B-7FD9FBEE926C}" type="slidenum">
              <a:rPr lang="en-US" smtClean="0"/>
              <a:t>‹#›</a:t>
            </a:fld>
            <a:endParaRPr lang="en-US"/>
          </a:p>
        </p:txBody>
      </p:sp>
    </p:spTree>
    <p:extLst>
      <p:ext uri="{BB962C8B-B14F-4D97-AF65-F5344CB8AC3E}">
        <p14:creationId xmlns:p14="http://schemas.microsoft.com/office/powerpoint/2010/main" val="2527369668"/>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txStyles>
    <p:titleStyle>
      <a:lvl1pPr algn="ctr" defTabSz="914400" rtl="0" eaLnBrk="1" latinLnBrk="0" hangingPunct="1">
        <a:lnSpc>
          <a:spcPct val="90000"/>
        </a:lnSpc>
        <a:spcBef>
          <a:spcPct val="0"/>
        </a:spcBef>
        <a:buNone/>
        <a:defRPr sz="26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hyperlink" Target="http://www.surveymonkey.com/r/HHCCNY_CE_Training"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ideo" Target="https://www.youtube.com/embed/pwdq2VWavtc?start=37&amp;feature=oembed" TargetMode="External"/><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8.sv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4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4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hudexchange.info/resources/documents/HomelessDefinition_RecordkeepingRequirementsandCriteria.pdf"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0.svg"/><Relationship Id="rId4" Type="http://schemas.openxmlformats.org/officeDocument/2006/relationships/image" Target="../media/image9.png"/></Relationships>
</file>

<file path=ppt/slides/_rels/slide5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76.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hyperlink" Target="http://www.google.com/url?sa=i&amp;rct=j&amp;q=&amp;esrc=s&amp;source=images&amp;cd=&amp;cad=rja&amp;uact=8&amp;ved=2ahUKEwi-rNaT0cLdAhVHGt8KHdTYBp8QjRx6BAgBEAU&amp;url=http://www.newdesignfile.com/post_back-and-forth-arrow-icon_99266/&amp;psig=AOvVaw0xoZK5RY6h4D-KrJwRRW36&amp;ust=1537294076882816" TargetMode="Externa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9.svg"/></Relationships>
</file>

<file path=ppt/slides/_rels/slide8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hyperlink" Target="https://www.google.com/url?sa=i&amp;rct=j&amp;q=&amp;esrc=s&amp;source=images&amp;cd=&amp;cad=rja&amp;uact=8&amp;ved=&amp;url=https://openclipart.org/tags/computer&amp;psig=AOvVaw1l9cWHn3BiU4fb7IblczV4&amp;ust=1537295043977857" TargetMode="Externa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47046" y="5499895"/>
            <a:ext cx="7228833" cy="1129505"/>
          </a:xfrm>
        </p:spPr>
        <p:txBody>
          <a:bodyPr vert="horz" lIns="91440" tIns="45720" rIns="91440" bIns="45720" rtlCol="0">
            <a:normAutofit/>
          </a:bodyPr>
          <a:lstStyle/>
          <a:p>
            <a:r>
              <a:rPr lang="en-US" sz="2000" dirty="0">
                <a:latin typeface="Calibri" panose="020F0502020204030204" pitchFamily="34" charset="0"/>
                <a:cs typeface="Calibri" panose="020F0502020204030204" pitchFamily="34" charset="0"/>
              </a:rPr>
              <a:t>Cassie Montressor - Coordinated Entry Specialist</a:t>
            </a:r>
          </a:p>
          <a:p>
            <a:r>
              <a:rPr lang="en-US" sz="2000" dirty="0">
                <a:latin typeface="Calibri" panose="020F0502020204030204" pitchFamily="34" charset="0"/>
                <a:cs typeface="Calibri" panose="020F0502020204030204" pitchFamily="34" charset="0"/>
              </a:rPr>
              <a:t>Sherrain Clark - Deputy Director</a:t>
            </a:r>
          </a:p>
        </p:txBody>
      </p:sp>
      <p:sp>
        <p:nvSpPr>
          <p:cNvPr id="10" name="Rectangle 9">
            <a:extLst>
              <a:ext uri="{FF2B5EF4-FFF2-40B4-BE49-F238E27FC236}">
                <a16:creationId xmlns:a16="http://schemas.microsoft.com/office/drawing/2014/main" id="{84167985-D6E9-40FF-97C0-4B6D373E85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051" y="640080"/>
            <a:ext cx="8183898" cy="4626864"/>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68801362-349C-44BE-BEF6-8E926E1D38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4647" y="804672"/>
            <a:ext cx="7934706" cy="42976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947046" y="990600"/>
            <a:ext cx="7228833" cy="3962401"/>
          </a:xfrm>
          <a:prstGeom prst="rect">
            <a:avLst/>
          </a:prstGeom>
          <a:ln>
            <a:noFill/>
          </a:ln>
        </p:spPr>
        <p:txBody>
          <a:bodyPr vert="horz" lIns="274320" tIns="182880" rIns="274320" bIns="182880" rtlCol="0" anchor="ctr" anchorCtr="1">
            <a:normAutofit/>
          </a:bodyPr>
          <a:lstStyle/>
          <a:p>
            <a:pPr algn="ctr" defTabSz="914400">
              <a:lnSpc>
                <a:spcPct val="90000"/>
              </a:lnSpc>
              <a:spcBef>
                <a:spcPct val="0"/>
              </a:spcBef>
              <a:spcAft>
                <a:spcPts val="600"/>
              </a:spcAft>
            </a:pPr>
            <a:endParaRPr lang="en-US" sz="4400" kern="1200" cap="all" spc="200" baseline="0" dirty="0">
              <a:solidFill>
                <a:srgbClr val="262626"/>
              </a:solidFill>
              <a:latin typeface="+mj-lt"/>
              <a:ea typeface="+mj-ea"/>
              <a:cs typeface="+mj-cs"/>
            </a:endParaRPr>
          </a:p>
          <a:p>
            <a:pPr algn="ctr" defTabSz="914400">
              <a:lnSpc>
                <a:spcPct val="90000"/>
              </a:lnSpc>
              <a:spcBef>
                <a:spcPct val="0"/>
              </a:spcBef>
              <a:spcAft>
                <a:spcPts val="600"/>
              </a:spcAft>
            </a:pPr>
            <a:r>
              <a:rPr lang="en-US" sz="4400" kern="1200" cap="all" spc="200" baseline="0" dirty="0">
                <a:solidFill>
                  <a:srgbClr val="262626"/>
                </a:solidFill>
                <a:latin typeface="+mj-lt"/>
                <a:ea typeface="+mj-ea"/>
                <a:cs typeface="+mj-cs"/>
              </a:rPr>
              <a:t>Coordinated Entry Training</a:t>
            </a:r>
          </a:p>
          <a:p>
            <a:pPr algn="ctr" defTabSz="914400">
              <a:lnSpc>
                <a:spcPct val="90000"/>
              </a:lnSpc>
              <a:spcBef>
                <a:spcPct val="0"/>
              </a:spcBef>
              <a:spcAft>
                <a:spcPts val="600"/>
              </a:spcAft>
            </a:pPr>
            <a:endParaRPr lang="en-US" sz="2400" cap="all" spc="200" dirty="0">
              <a:solidFill>
                <a:srgbClr val="262626"/>
              </a:solidFill>
              <a:latin typeface="+mj-lt"/>
              <a:ea typeface="+mj-ea"/>
              <a:cs typeface="+mj-cs"/>
            </a:endParaRPr>
          </a:p>
          <a:p>
            <a:pPr algn="ctr" defTabSz="914400">
              <a:lnSpc>
                <a:spcPct val="90000"/>
              </a:lnSpc>
              <a:spcBef>
                <a:spcPct val="0"/>
              </a:spcBef>
              <a:spcAft>
                <a:spcPts val="600"/>
              </a:spcAft>
            </a:pPr>
            <a:endParaRPr lang="en-US" sz="2400" cap="all" spc="200" dirty="0">
              <a:solidFill>
                <a:srgbClr val="262626"/>
              </a:solidFill>
              <a:latin typeface="+mj-lt"/>
              <a:ea typeface="+mj-ea"/>
              <a:cs typeface="+mj-cs"/>
            </a:endParaRPr>
          </a:p>
          <a:p>
            <a:pPr algn="ctr" defTabSz="914400">
              <a:lnSpc>
                <a:spcPct val="90000"/>
              </a:lnSpc>
              <a:spcBef>
                <a:spcPct val="0"/>
              </a:spcBef>
              <a:spcAft>
                <a:spcPts val="600"/>
              </a:spcAft>
            </a:pPr>
            <a:r>
              <a:rPr lang="en-US" sz="2400" cap="all" spc="200" dirty="0">
                <a:solidFill>
                  <a:srgbClr val="262626"/>
                </a:solidFill>
                <a:latin typeface="+mj-lt"/>
                <a:ea typeface="+mj-ea"/>
                <a:cs typeface="+mj-cs"/>
              </a:rPr>
              <a:t>Housing and homeless coalition of central new York</a:t>
            </a:r>
            <a:endParaRPr lang="en-US" sz="2400" kern="1200" cap="all" spc="200" baseline="0" dirty="0">
              <a:solidFill>
                <a:srgbClr val="262626"/>
              </a:solidFill>
              <a:latin typeface="+mj-lt"/>
              <a:ea typeface="+mj-ea"/>
              <a:cs typeface="+mj-cs"/>
            </a:endParaRPr>
          </a:p>
        </p:txBody>
      </p:sp>
    </p:spTree>
    <p:extLst>
      <p:ext uri="{BB962C8B-B14F-4D97-AF65-F5344CB8AC3E}">
        <p14:creationId xmlns:p14="http://schemas.microsoft.com/office/powerpoint/2010/main" val="1097777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Oval 40">
            <a:extLst>
              <a:ext uri="{FF2B5EF4-FFF2-40B4-BE49-F238E27FC236}">
                <a16:creationId xmlns:a16="http://schemas.microsoft.com/office/drawing/2014/main" id="{763F75D6-6A5F-4D58-A30A-85F1A69A4036}"/>
              </a:ext>
            </a:extLst>
          </p:cNvPr>
          <p:cNvSpPr/>
          <p:nvPr/>
        </p:nvSpPr>
        <p:spPr>
          <a:xfrm>
            <a:off x="3344257" y="3434953"/>
            <a:ext cx="2773761" cy="2584847"/>
          </a:xfrm>
          <a:prstGeom prst="ellipse">
            <a:avLst/>
          </a:prstGeom>
          <a:solidFill>
            <a:schemeClr val="accent4">
              <a:lumMod val="20000"/>
              <a:lumOff val="80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2" name="Oval 41">
            <a:extLst>
              <a:ext uri="{FF2B5EF4-FFF2-40B4-BE49-F238E27FC236}">
                <a16:creationId xmlns:a16="http://schemas.microsoft.com/office/drawing/2014/main" id="{02276E8E-0D01-474D-B383-582B6DFEA2C9}"/>
              </a:ext>
            </a:extLst>
          </p:cNvPr>
          <p:cNvSpPr/>
          <p:nvPr/>
        </p:nvSpPr>
        <p:spPr>
          <a:xfrm>
            <a:off x="3734782" y="3758803"/>
            <a:ext cx="2018081" cy="1962150"/>
          </a:xfrm>
          <a:prstGeom prst="ellipse">
            <a:avLst/>
          </a:prstGeom>
          <a:solidFill>
            <a:schemeClr val="accent2">
              <a:lumMod val="60000"/>
              <a:lumOff val="40000"/>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3" name="Oval 42">
            <a:extLst>
              <a:ext uri="{FF2B5EF4-FFF2-40B4-BE49-F238E27FC236}">
                <a16:creationId xmlns:a16="http://schemas.microsoft.com/office/drawing/2014/main" id="{274DA5B3-7A56-4CB4-9A51-2852248422DF}"/>
              </a:ext>
            </a:extLst>
          </p:cNvPr>
          <p:cNvSpPr/>
          <p:nvPr/>
        </p:nvSpPr>
        <p:spPr>
          <a:xfrm>
            <a:off x="4180473" y="4111970"/>
            <a:ext cx="1116959" cy="1209550"/>
          </a:xfrm>
          <a:prstGeom prst="ellipse">
            <a:avLst/>
          </a:prstGeom>
          <a:solidFill>
            <a:srgbClr val="FF0000">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18406EDA-4474-4A08-84EC-2D2CBD850056}"/>
              </a:ext>
            </a:extLst>
          </p:cNvPr>
          <p:cNvSpPr>
            <a:spLocks noGrp="1"/>
          </p:cNvSpPr>
          <p:nvPr>
            <p:ph type="title"/>
          </p:nvPr>
        </p:nvSpPr>
        <p:spPr/>
        <p:txBody>
          <a:bodyPr/>
          <a:lstStyle/>
          <a:p>
            <a:r>
              <a:rPr lang="en-US" dirty="0"/>
              <a:t>Black hole of homelessness</a:t>
            </a:r>
          </a:p>
        </p:txBody>
      </p:sp>
      <p:sp>
        <p:nvSpPr>
          <p:cNvPr id="3" name="Content Placeholder 2">
            <a:extLst>
              <a:ext uri="{FF2B5EF4-FFF2-40B4-BE49-F238E27FC236}">
                <a16:creationId xmlns:a16="http://schemas.microsoft.com/office/drawing/2014/main" id="{9DC1A09D-7E51-4E49-94A0-FCC731156483}"/>
              </a:ext>
            </a:extLst>
          </p:cNvPr>
          <p:cNvSpPr>
            <a:spLocks noGrp="1"/>
          </p:cNvSpPr>
          <p:nvPr>
            <p:ph idx="1"/>
          </p:nvPr>
        </p:nvSpPr>
        <p:spPr>
          <a:xfrm>
            <a:off x="685800" y="2226468"/>
            <a:ext cx="7896225" cy="4250531"/>
          </a:xfrm>
        </p:spPr>
        <p:txBody>
          <a:bodyPr>
            <a:normAutofit/>
          </a:bodyPr>
          <a:lstStyle/>
          <a:p>
            <a:pPr marL="0" indent="0">
              <a:buNone/>
            </a:pPr>
            <a:r>
              <a:rPr lang="en-US" sz="2000" dirty="0">
                <a:latin typeface="Calibri" panose="020F0502020204030204" pitchFamily="34" charset="0"/>
                <a:cs typeface="Calibri" panose="020F0502020204030204" pitchFamily="34" charset="0"/>
              </a:rPr>
              <a:t>People remain homeless longer -&gt; lose social ties/connections</a:t>
            </a:r>
          </a:p>
          <a:p>
            <a:pPr marL="0" indent="0">
              <a:buNone/>
            </a:pPr>
            <a:r>
              <a:rPr lang="en-US" sz="2000" dirty="0">
                <a:latin typeface="Calibri" panose="020F0502020204030204" pitchFamily="34" charset="0"/>
                <a:cs typeface="Calibri" panose="020F0502020204030204" pitchFamily="34" charset="0"/>
              </a:rPr>
              <a:t>Lost social ties -&gt; more difficult to get out of homelessness</a:t>
            </a:r>
          </a:p>
          <a:p>
            <a:endParaRPr lang="en-US" dirty="0"/>
          </a:p>
          <a:p>
            <a:endParaRPr lang="en-US" dirty="0"/>
          </a:p>
          <a:p>
            <a:endParaRPr lang="en-US" dirty="0"/>
          </a:p>
          <a:p>
            <a:r>
              <a:rPr lang="en-US" sz="2000" dirty="0"/>
              <a:t>Assistance can </a:t>
            </a:r>
          </a:p>
          <a:p>
            <a:pPr marL="0" indent="0">
              <a:buNone/>
            </a:pPr>
            <a:r>
              <a:rPr lang="en-US" sz="2000" dirty="0"/>
              <a:t>“catapult” people</a:t>
            </a:r>
          </a:p>
          <a:p>
            <a:pPr marL="0" indent="0">
              <a:buNone/>
            </a:pPr>
            <a:r>
              <a:rPr lang="en-US" sz="2000" dirty="0"/>
              <a:t>out of homelessness</a:t>
            </a:r>
          </a:p>
          <a:p>
            <a:endParaRPr lang="en-US" dirty="0"/>
          </a:p>
        </p:txBody>
      </p:sp>
      <p:sp>
        <p:nvSpPr>
          <p:cNvPr id="36" name="Arc 35">
            <a:extLst>
              <a:ext uri="{FF2B5EF4-FFF2-40B4-BE49-F238E27FC236}">
                <a16:creationId xmlns:a16="http://schemas.microsoft.com/office/drawing/2014/main" id="{D9D66439-A48E-4CCE-949B-5A2C2E2D521D}"/>
              </a:ext>
            </a:extLst>
          </p:cNvPr>
          <p:cNvSpPr/>
          <p:nvPr/>
        </p:nvSpPr>
        <p:spPr>
          <a:xfrm rot="4265595">
            <a:off x="4029075" y="4000067"/>
            <a:ext cx="2124075" cy="1495425"/>
          </a:xfrm>
          <a:prstGeom prst="arc">
            <a:avLst>
              <a:gd name="adj1" fmla="val 16454184"/>
              <a:gd name="adj2" fmla="val 0"/>
            </a:avLst>
          </a:prstGeom>
          <a:ln w="5715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37" name="Arc 36">
            <a:extLst>
              <a:ext uri="{FF2B5EF4-FFF2-40B4-BE49-F238E27FC236}">
                <a16:creationId xmlns:a16="http://schemas.microsoft.com/office/drawing/2014/main" id="{710FC294-9225-4BFE-BCFC-0033EB1F7761}"/>
              </a:ext>
            </a:extLst>
          </p:cNvPr>
          <p:cNvSpPr/>
          <p:nvPr/>
        </p:nvSpPr>
        <p:spPr>
          <a:xfrm rot="16837926">
            <a:off x="3897565" y="4097614"/>
            <a:ext cx="1167155" cy="835091"/>
          </a:xfrm>
          <a:prstGeom prst="arc">
            <a:avLst>
              <a:gd name="adj1" fmla="val 16454184"/>
              <a:gd name="adj2" fmla="val 0"/>
            </a:avLst>
          </a:prstGeom>
          <a:ln w="5715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38" name="Arc 37">
            <a:extLst>
              <a:ext uri="{FF2B5EF4-FFF2-40B4-BE49-F238E27FC236}">
                <a16:creationId xmlns:a16="http://schemas.microsoft.com/office/drawing/2014/main" id="{435775C0-A1A8-4CD2-A5FF-5B93A44960F2}"/>
              </a:ext>
            </a:extLst>
          </p:cNvPr>
          <p:cNvSpPr/>
          <p:nvPr/>
        </p:nvSpPr>
        <p:spPr>
          <a:xfrm rot="6626440">
            <a:off x="4368364" y="4346668"/>
            <a:ext cx="1084631" cy="763619"/>
          </a:xfrm>
          <a:prstGeom prst="arc">
            <a:avLst>
              <a:gd name="adj1" fmla="val 16454184"/>
              <a:gd name="adj2" fmla="val 0"/>
            </a:avLst>
          </a:prstGeom>
          <a:ln w="5715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pic>
        <p:nvPicPr>
          <p:cNvPr id="3076" name="Picture 4" descr="Image result for catapult red background">
            <a:extLst>
              <a:ext uri="{FF2B5EF4-FFF2-40B4-BE49-F238E27FC236}">
                <a16:creationId xmlns:a16="http://schemas.microsoft.com/office/drawing/2014/main" id="{6DC8C58E-5CD2-40F8-B542-3BECF08DB3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3397" y="4147183"/>
            <a:ext cx="1161377" cy="1119776"/>
          </a:xfrm>
          <a:prstGeom prst="ellipse">
            <a:avLst/>
          </a:prstGeom>
          <a:noFill/>
          <a:extLst>
            <a:ext uri="{909E8E84-426E-40DD-AFC4-6F175D3DCCD1}">
              <a14:hiddenFill xmlns:a14="http://schemas.microsoft.com/office/drawing/2010/main">
                <a:solidFill>
                  <a:srgbClr val="FFFFFF"/>
                </a:solidFill>
              </a14:hiddenFill>
            </a:ext>
          </a:extLst>
        </p:spPr>
      </p:pic>
      <p:sp>
        <p:nvSpPr>
          <p:cNvPr id="40" name="Arc 39">
            <a:extLst>
              <a:ext uri="{FF2B5EF4-FFF2-40B4-BE49-F238E27FC236}">
                <a16:creationId xmlns:a16="http://schemas.microsoft.com/office/drawing/2014/main" id="{8F9AEA6E-CF22-4A18-A743-6A71FAC807E5}"/>
              </a:ext>
            </a:extLst>
          </p:cNvPr>
          <p:cNvSpPr/>
          <p:nvPr/>
        </p:nvSpPr>
        <p:spPr>
          <a:xfrm rot="18270018">
            <a:off x="3847846" y="4254388"/>
            <a:ext cx="2308307" cy="862285"/>
          </a:xfrm>
          <a:prstGeom prst="arc">
            <a:avLst/>
          </a:prstGeom>
          <a:ln w="76200">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Tree>
    <p:extLst>
      <p:ext uri="{BB962C8B-B14F-4D97-AF65-F5344CB8AC3E}">
        <p14:creationId xmlns:p14="http://schemas.microsoft.com/office/powerpoint/2010/main" val="3509354454"/>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54F075-452A-4023-AAEC-4C359AC2377B}"/>
              </a:ext>
            </a:extLst>
          </p:cNvPr>
          <p:cNvSpPr>
            <a:spLocks noGrp="1"/>
          </p:cNvSpPr>
          <p:nvPr>
            <p:ph type="title"/>
          </p:nvPr>
        </p:nvSpPr>
        <p:spPr/>
        <p:txBody>
          <a:bodyPr/>
          <a:lstStyle/>
          <a:p>
            <a:r>
              <a:rPr lang="en-US" dirty="0"/>
              <a:t>Adding a CE Note</a:t>
            </a:r>
          </a:p>
        </p:txBody>
      </p:sp>
      <p:sp>
        <p:nvSpPr>
          <p:cNvPr id="3" name="Content Placeholder 2">
            <a:extLst>
              <a:ext uri="{FF2B5EF4-FFF2-40B4-BE49-F238E27FC236}">
                <a16:creationId xmlns:a16="http://schemas.microsoft.com/office/drawing/2014/main" id="{6FC65B72-3962-41C0-A3FD-70B3EC560844}"/>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8E64790E-40DC-430D-904E-2B707182FFC2}"/>
              </a:ext>
            </a:extLst>
          </p:cNvPr>
          <p:cNvPicPr>
            <a:picLocks noChangeAspect="1"/>
          </p:cNvPicPr>
          <p:nvPr/>
        </p:nvPicPr>
        <p:blipFill>
          <a:blip r:embed="rId2"/>
          <a:stretch>
            <a:fillRect/>
          </a:stretch>
        </p:blipFill>
        <p:spPr>
          <a:xfrm>
            <a:off x="509587" y="2209800"/>
            <a:ext cx="8124825" cy="4362450"/>
          </a:xfrm>
          <a:prstGeom prst="rect">
            <a:avLst/>
          </a:prstGeom>
        </p:spPr>
      </p:pic>
    </p:spTree>
    <p:extLst>
      <p:ext uri="{BB962C8B-B14F-4D97-AF65-F5344CB8AC3E}">
        <p14:creationId xmlns:p14="http://schemas.microsoft.com/office/powerpoint/2010/main" val="318840550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104CC-9EC1-408C-9142-DBB2EE0075B8}"/>
              </a:ext>
            </a:extLst>
          </p:cNvPr>
          <p:cNvSpPr>
            <a:spLocks noGrp="1"/>
          </p:cNvSpPr>
          <p:nvPr>
            <p:ph type="title"/>
          </p:nvPr>
        </p:nvSpPr>
        <p:spPr>
          <a:xfrm>
            <a:off x="841007" y="1444753"/>
            <a:ext cx="3284579" cy="3968496"/>
          </a:xfrm>
          <a:prstGeom prst="rect">
            <a:avLst/>
          </a:prstGeom>
          <a:solidFill>
            <a:schemeClr val="accent2"/>
          </a:solidFill>
          <a:ln w="190500" cap="sq" cmpd="thinThick">
            <a:solidFill>
              <a:schemeClr val="accent2"/>
            </a:solidFill>
            <a:miter lim="800000"/>
          </a:ln>
        </p:spPr>
        <p:txBody>
          <a:bodyPr wrap="square" anchor="ctr">
            <a:normAutofit/>
          </a:bodyPr>
          <a:lstStyle/>
          <a:p>
            <a:r>
              <a:rPr lang="en-US" sz="2800">
                <a:solidFill>
                  <a:srgbClr val="FFFFFF"/>
                </a:solidFill>
              </a:rPr>
              <a:t>Closing clients</a:t>
            </a:r>
          </a:p>
        </p:txBody>
      </p:sp>
      <p:sp>
        <p:nvSpPr>
          <p:cNvPr id="3" name="Content Placeholder 2">
            <a:extLst>
              <a:ext uri="{FF2B5EF4-FFF2-40B4-BE49-F238E27FC236}">
                <a16:creationId xmlns:a16="http://schemas.microsoft.com/office/drawing/2014/main" id="{B64B51F4-6E18-4686-BCE2-5E55B5653912}"/>
              </a:ext>
            </a:extLst>
          </p:cNvPr>
          <p:cNvSpPr>
            <a:spLocks noGrp="1"/>
          </p:cNvSpPr>
          <p:nvPr>
            <p:ph idx="1"/>
          </p:nvPr>
        </p:nvSpPr>
        <p:spPr>
          <a:xfrm>
            <a:off x="4571999" y="1444752"/>
            <a:ext cx="3612294" cy="3968496"/>
          </a:xfrm>
        </p:spPr>
        <p:txBody>
          <a:bodyPr anchor="ctr">
            <a:normAutofit/>
          </a:bodyPr>
          <a:lstStyle/>
          <a:p>
            <a:r>
              <a:rPr lang="en-US" dirty="0">
                <a:solidFill>
                  <a:schemeClr val="tx1">
                    <a:lumMod val="75000"/>
                    <a:lumOff val="25000"/>
                  </a:schemeClr>
                </a:solidFill>
                <a:latin typeface="Calibri" panose="020F0502020204030204" pitchFamily="34" charset="0"/>
                <a:cs typeface="Calibri" panose="020F0502020204030204" pitchFamily="34" charset="0"/>
              </a:rPr>
              <a:t>When a client has moved into housing or has not been in contact for &gt;90 days, remove them from the CE project. </a:t>
            </a:r>
          </a:p>
          <a:p>
            <a:r>
              <a:rPr lang="en-US" dirty="0">
                <a:solidFill>
                  <a:schemeClr val="tx1">
                    <a:lumMod val="75000"/>
                    <a:lumOff val="25000"/>
                  </a:schemeClr>
                </a:solidFill>
                <a:latin typeface="Calibri" panose="020F0502020204030204" pitchFamily="34" charset="0"/>
                <a:cs typeface="Calibri" panose="020F0502020204030204" pitchFamily="34" charset="0"/>
              </a:rPr>
              <a:t>Exit the client or household from Coordinated Entry with their appropriate destination</a:t>
            </a:r>
          </a:p>
        </p:txBody>
      </p:sp>
    </p:spTree>
    <p:extLst>
      <p:ext uri="{BB962C8B-B14F-4D97-AF65-F5344CB8AC3E}">
        <p14:creationId xmlns:p14="http://schemas.microsoft.com/office/powerpoint/2010/main" val="282337339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33976D1-3430-450C-A978-87A9A6E8E7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D6AAC78-7D86-415A-ADC1-2B4748079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7260" y="1248156"/>
            <a:ext cx="7269480" cy="43616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2A658D9-F185-44F1-BA33-D50320D1D0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6671" y="1060704"/>
            <a:ext cx="7550658" cy="4736592"/>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08FE53A-C15E-4412-A64C-CF7F15FE48A6}"/>
              </a:ext>
            </a:extLst>
          </p:cNvPr>
          <p:cNvSpPr>
            <a:spLocks noGrp="1"/>
          </p:cNvSpPr>
          <p:nvPr>
            <p:ph type="title"/>
          </p:nvPr>
        </p:nvSpPr>
        <p:spPr>
          <a:xfrm>
            <a:off x="1673352" y="467418"/>
            <a:ext cx="5797296" cy="1188720"/>
          </a:xfrm>
          <a:solidFill>
            <a:srgbClr val="FFFFFF"/>
          </a:solidFill>
        </p:spPr>
        <p:txBody>
          <a:bodyPr>
            <a:normAutofit/>
          </a:bodyPr>
          <a:lstStyle/>
          <a:p>
            <a:r>
              <a:rPr lang="en-US"/>
              <a:t>Destinations</a:t>
            </a:r>
            <a:endParaRPr lang="en-US" dirty="0"/>
          </a:p>
        </p:txBody>
      </p:sp>
      <p:sp>
        <p:nvSpPr>
          <p:cNvPr id="3" name="Content Placeholder 2">
            <a:extLst>
              <a:ext uri="{FF2B5EF4-FFF2-40B4-BE49-F238E27FC236}">
                <a16:creationId xmlns:a16="http://schemas.microsoft.com/office/drawing/2014/main" id="{8AF3637E-5CCD-40CE-9585-BF79F2138FCB}"/>
              </a:ext>
            </a:extLst>
          </p:cNvPr>
          <p:cNvSpPr>
            <a:spLocks noGrp="1"/>
          </p:cNvSpPr>
          <p:nvPr>
            <p:ph idx="1"/>
          </p:nvPr>
        </p:nvSpPr>
        <p:spPr>
          <a:xfrm>
            <a:off x="1279546" y="2291262"/>
            <a:ext cx="6584634" cy="2879256"/>
          </a:xfrm>
        </p:spPr>
        <p:txBody>
          <a:bodyPr>
            <a:normAutofit/>
          </a:bodyPr>
          <a:lstStyle/>
          <a:p>
            <a:r>
              <a:rPr lang="en-US" sz="2000" dirty="0">
                <a:solidFill>
                  <a:srgbClr val="404040"/>
                </a:solidFill>
                <a:latin typeface="Calibri" panose="020F0502020204030204" pitchFamily="34" charset="0"/>
                <a:cs typeface="Calibri" panose="020F0502020204030204" pitchFamily="34" charset="0"/>
              </a:rPr>
              <a:t>PSH : “Permanent Housing for Formerly Homeless Persons, other than RRH”</a:t>
            </a:r>
          </a:p>
          <a:p>
            <a:r>
              <a:rPr lang="en-US" sz="2000" dirty="0">
                <a:solidFill>
                  <a:srgbClr val="404040"/>
                </a:solidFill>
                <a:latin typeface="Calibri" panose="020F0502020204030204" pitchFamily="34" charset="0"/>
                <a:cs typeface="Calibri" panose="020F0502020204030204" pitchFamily="34" charset="0"/>
              </a:rPr>
              <a:t>RRH: “Rental By Client, with RRH or equivalent Subsidy”</a:t>
            </a:r>
          </a:p>
        </p:txBody>
      </p:sp>
    </p:spTree>
    <p:extLst>
      <p:ext uri="{BB962C8B-B14F-4D97-AF65-F5344CB8AC3E}">
        <p14:creationId xmlns:p14="http://schemas.microsoft.com/office/powerpoint/2010/main" val="4291840959"/>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41007" y="1444753"/>
            <a:ext cx="3284579" cy="3968496"/>
          </a:xfrm>
          <a:prstGeom prst="rect">
            <a:avLst/>
          </a:prstGeom>
          <a:solidFill>
            <a:schemeClr val="accent2"/>
          </a:solidFill>
          <a:ln w="190500" cap="sq" cmpd="thinThick">
            <a:solidFill>
              <a:schemeClr val="accent2"/>
            </a:solidFill>
            <a:miter lim="800000"/>
          </a:ln>
        </p:spPr>
        <p:txBody>
          <a:bodyPr wrap="square" anchor="ctr">
            <a:normAutofit/>
          </a:bodyPr>
          <a:lstStyle/>
          <a:p>
            <a:r>
              <a:rPr lang="en-US" sz="2800">
                <a:solidFill>
                  <a:srgbClr val="FFFFFF"/>
                </a:solidFill>
              </a:rPr>
              <a:t>Thanks!</a:t>
            </a:r>
          </a:p>
        </p:txBody>
      </p:sp>
      <p:sp>
        <p:nvSpPr>
          <p:cNvPr id="3" name="Content Placeholder 2"/>
          <p:cNvSpPr>
            <a:spLocks noGrp="1"/>
          </p:cNvSpPr>
          <p:nvPr>
            <p:ph idx="1"/>
          </p:nvPr>
        </p:nvSpPr>
        <p:spPr>
          <a:xfrm>
            <a:off x="4571999" y="1444752"/>
            <a:ext cx="3612294" cy="3968496"/>
          </a:xfrm>
        </p:spPr>
        <p:txBody>
          <a:bodyPr anchor="ctr">
            <a:normAutofit/>
          </a:bodyPr>
          <a:lstStyle/>
          <a:p>
            <a:r>
              <a:rPr lang="en-US" dirty="0">
                <a:solidFill>
                  <a:schemeClr val="tx1">
                    <a:lumMod val="75000"/>
                    <a:lumOff val="25000"/>
                  </a:schemeClr>
                </a:solidFill>
                <a:latin typeface="Calibri" panose="020F0502020204030204" pitchFamily="34" charset="0"/>
                <a:cs typeface="Calibri" panose="020F0502020204030204" pitchFamily="34" charset="0"/>
              </a:rPr>
              <a:t>Please give us your feedback: </a:t>
            </a:r>
          </a:p>
          <a:p>
            <a:r>
              <a:rPr lang="en-US" dirty="0">
                <a:solidFill>
                  <a:schemeClr val="tx1">
                    <a:lumMod val="75000"/>
                    <a:lumOff val="25000"/>
                  </a:schemeClr>
                </a:solidFill>
                <a:latin typeface="Calibri" panose="020F0502020204030204" pitchFamily="34" charset="0"/>
                <a:cs typeface="Calibri" panose="020F0502020204030204" pitchFamily="34" charset="0"/>
                <a:hlinkClick r:id="rId2"/>
              </a:rPr>
              <a:t>surveymonkey.com/r/</a:t>
            </a:r>
            <a:r>
              <a:rPr lang="en-US" dirty="0" err="1">
                <a:solidFill>
                  <a:schemeClr val="tx1">
                    <a:lumMod val="75000"/>
                    <a:lumOff val="25000"/>
                  </a:schemeClr>
                </a:solidFill>
                <a:latin typeface="Calibri" panose="020F0502020204030204" pitchFamily="34" charset="0"/>
                <a:cs typeface="Calibri" panose="020F0502020204030204" pitchFamily="34" charset="0"/>
                <a:hlinkClick r:id="rId2"/>
              </a:rPr>
              <a:t>HHCCNY_CE_Training</a:t>
            </a:r>
            <a:endParaRPr lang="en-US" dirty="0">
              <a:solidFill>
                <a:schemeClr val="tx1">
                  <a:lumMod val="75000"/>
                  <a:lumOff val="25000"/>
                </a:schemeClr>
              </a:solidFill>
              <a:latin typeface="Calibri" panose="020F0502020204030204" pitchFamily="34" charset="0"/>
              <a:cs typeface="Calibri" panose="020F0502020204030204" pitchFamily="34" charset="0"/>
            </a:endParaRPr>
          </a:p>
          <a:p>
            <a:r>
              <a:rPr lang="en-US" dirty="0">
                <a:solidFill>
                  <a:schemeClr val="tx1">
                    <a:lumMod val="75000"/>
                    <a:lumOff val="25000"/>
                  </a:schemeClr>
                </a:solidFill>
                <a:latin typeface="Calibri" panose="020F0502020204030204" pitchFamily="34" charset="0"/>
                <a:cs typeface="Calibri" panose="020F0502020204030204" pitchFamily="34" charset="0"/>
              </a:rPr>
              <a:t>Or link on the HHC website’s Coordinated Entry page</a:t>
            </a:r>
          </a:p>
        </p:txBody>
      </p:sp>
    </p:spTree>
    <p:extLst>
      <p:ext uri="{BB962C8B-B14F-4D97-AF65-F5344CB8AC3E}">
        <p14:creationId xmlns:p14="http://schemas.microsoft.com/office/powerpoint/2010/main" val="38336396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83E569-67F6-4EC9-8893-BACF74C1CCB5}"/>
              </a:ext>
            </a:extLst>
          </p:cNvPr>
          <p:cNvSpPr>
            <a:spLocks noGrp="1"/>
          </p:cNvSpPr>
          <p:nvPr>
            <p:ph type="title"/>
          </p:nvPr>
        </p:nvSpPr>
        <p:spPr>
          <a:xfrm>
            <a:off x="841007" y="1444753"/>
            <a:ext cx="3284579" cy="3968496"/>
          </a:xfrm>
          <a:prstGeom prst="rect">
            <a:avLst/>
          </a:prstGeom>
          <a:solidFill>
            <a:schemeClr val="accent2"/>
          </a:solidFill>
          <a:ln w="190500" cap="sq" cmpd="thinThick">
            <a:solidFill>
              <a:schemeClr val="accent2"/>
            </a:solidFill>
            <a:miter lim="800000"/>
          </a:ln>
        </p:spPr>
        <p:txBody>
          <a:bodyPr wrap="square" anchor="ctr">
            <a:normAutofit/>
          </a:bodyPr>
          <a:lstStyle/>
          <a:p>
            <a:r>
              <a:rPr lang="en-US" sz="2800" dirty="0">
                <a:solidFill>
                  <a:srgbClr val="FFFFFF"/>
                </a:solidFill>
              </a:rPr>
              <a:t>Housing First</a:t>
            </a:r>
          </a:p>
        </p:txBody>
      </p:sp>
      <p:sp>
        <p:nvSpPr>
          <p:cNvPr id="3" name="Content Placeholder 2">
            <a:extLst>
              <a:ext uri="{FF2B5EF4-FFF2-40B4-BE49-F238E27FC236}">
                <a16:creationId xmlns:a16="http://schemas.microsoft.com/office/drawing/2014/main" id="{94CB3894-F372-4F94-B5C6-78FE6B6C6760}"/>
              </a:ext>
            </a:extLst>
          </p:cNvPr>
          <p:cNvSpPr>
            <a:spLocks noGrp="1"/>
          </p:cNvSpPr>
          <p:nvPr>
            <p:ph idx="1"/>
          </p:nvPr>
        </p:nvSpPr>
        <p:spPr>
          <a:xfrm>
            <a:off x="4571999" y="914400"/>
            <a:ext cx="3612294" cy="4953000"/>
          </a:xfrm>
        </p:spPr>
        <p:txBody>
          <a:bodyPr anchor="ctr">
            <a:noAutofit/>
          </a:bodyPr>
          <a:lstStyle/>
          <a:p>
            <a:pPr>
              <a:lnSpc>
                <a:spcPct val="90000"/>
              </a:lnSpc>
            </a:pPr>
            <a:r>
              <a:rPr lang="en-US" sz="2000" dirty="0">
                <a:solidFill>
                  <a:schemeClr val="tx1">
                    <a:lumMod val="75000"/>
                    <a:lumOff val="25000"/>
                  </a:schemeClr>
                </a:solidFill>
                <a:latin typeface="Calibri" panose="020F0502020204030204" pitchFamily="34" charset="0"/>
                <a:cs typeface="Calibri" panose="020F0502020204030204" pitchFamily="34" charset="0"/>
              </a:rPr>
              <a:t>The solution to homelessness is safe and affordable permanent housing for everyone</a:t>
            </a:r>
          </a:p>
          <a:p>
            <a:pPr>
              <a:lnSpc>
                <a:spcPct val="90000"/>
              </a:lnSpc>
            </a:pPr>
            <a:r>
              <a:rPr lang="en-US" sz="2000" dirty="0">
                <a:solidFill>
                  <a:schemeClr val="tx1">
                    <a:lumMod val="75000"/>
                    <a:lumOff val="25000"/>
                  </a:schemeClr>
                </a:solidFill>
                <a:latin typeface="Calibri" panose="020F0502020204030204" pitchFamily="34" charset="0"/>
                <a:cs typeface="Calibri" panose="020F0502020204030204" pitchFamily="34" charset="0"/>
              </a:rPr>
              <a:t>Watch YouTube video on the next slide which will explain the 5 Principles of the Housing First Model</a:t>
            </a:r>
          </a:p>
        </p:txBody>
      </p:sp>
    </p:spTree>
    <p:extLst>
      <p:ext uri="{BB962C8B-B14F-4D97-AF65-F5344CB8AC3E}">
        <p14:creationId xmlns:p14="http://schemas.microsoft.com/office/powerpoint/2010/main" val="10060283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edia 3" title="Housing First: Principles Into Practice - Animated Overview">
            <a:hlinkClick r:id="" action="ppaction://media"/>
            <a:extLst>
              <a:ext uri="{FF2B5EF4-FFF2-40B4-BE49-F238E27FC236}">
                <a16:creationId xmlns:a16="http://schemas.microsoft.com/office/drawing/2014/main" id="{F18CA219-B887-4A17-BD24-0CFB1A8E0960}"/>
              </a:ext>
            </a:extLst>
          </p:cNvPr>
          <p:cNvPicPr>
            <a:picLocks noGrp="1" noRot="1" noChangeAspect="1"/>
          </p:cNvPicPr>
          <p:nvPr>
            <p:ph idx="1"/>
            <a:videoFile r:link="rId1"/>
          </p:nvPr>
        </p:nvPicPr>
        <p:blipFill>
          <a:blip r:embed="rId4"/>
          <a:stretch>
            <a:fillRect/>
          </a:stretch>
        </p:blipFill>
        <p:spPr>
          <a:xfrm>
            <a:off x="436557" y="1092200"/>
            <a:ext cx="8270885" cy="4673600"/>
          </a:xfrm>
          <a:prstGeom prst="rect">
            <a:avLst/>
          </a:prstGeom>
        </p:spPr>
      </p:pic>
    </p:spTree>
    <p:extLst>
      <p:ext uri="{BB962C8B-B14F-4D97-AF65-F5344CB8AC3E}">
        <p14:creationId xmlns:p14="http://schemas.microsoft.com/office/powerpoint/2010/main" val="1692757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F7EAFAA4-859B-42B4-AC85-F32CFE6950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313" y="-2"/>
            <a:ext cx="4554687" cy="68580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9568634-66E7-4687-AF7C-DF21B5AF2F64}"/>
              </a:ext>
            </a:extLst>
          </p:cNvPr>
          <p:cNvSpPr>
            <a:spLocks noGrp="1"/>
          </p:cNvSpPr>
          <p:nvPr>
            <p:ph type="title"/>
          </p:nvPr>
        </p:nvSpPr>
        <p:spPr>
          <a:xfrm>
            <a:off x="5192817" y="1290025"/>
            <a:ext cx="3356919" cy="1188720"/>
          </a:xfrm>
          <a:solidFill>
            <a:srgbClr val="FFFFFF"/>
          </a:solidFill>
          <a:ln>
            <a:solidFill>
              <a:srgbClr val="404040"/>
            </a:solidFill>
          </a:ln>
        </p:spPr>
        <p:txBody>
          <a:bodyPr>
            <a:normAutofit/>
          </a:bodyPr>
          <a:lstStyle/>
          <a:p>
            <a:r>
              <a:rPr lang="en-US"/>
              <a:t>Why Housing First?</a:t>
            </a:r>
          </a:p>
        </p:txBody>
      </p:sp>
      <p:sp>
        <p:nvSpPr>
          <p:cNvPr id="21" name="Rectangle 20">
            <a:extLst>
              <a:ext uri="{FF2B5EF4-FFF2-40B4-BE49-F238E27FC236}">
                <a16:creationId xmlns:a16="http://schemas.microsoft.com/office/drawing/2014/main" id="{B3855DB9-46C3-47FA-992C-FC2BE58A73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2724" y="640080"/>
            <a:ext cx="3614166" cy="5261170"/>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2B401D5-BF67-49A4-8617-0C6BD886C7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82" y="806357"/>
            <a:ext cx="3383450" cy="492861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Figures of houses in different position and sizes">
            <a:extLst>
              <a:ext uri="{FF2B5EF4-FFF2-40B4-BE49-F238E27FC236}">
                <a16:creationId xmlns:a16="http://schemas.microsoft.com/office/drawing/2014/main" id="{454B1C16-D60D-C887-9502-D71239FE6720}"/>
              </a:ext>
            </a:extLst>
          </p:cNvPr>
          <p:cNvPicPr>
            <a:picLocks noChangeAspect="1"/>
          </p:cNvPicPr>
          <p:nvPr/>
        </p:nvPicPr>
        <p:blipFill rotWithShape="1">
          <a:blip r:embed="rId2"/>
          <a:srcRect l="22447" r="39503" b="-1"/>
          <a:stretch/>
        </p:blipFill>
        <p:spPr>
          <a:xfrm>
            <a:off x="849340" y="1126397"/>
            <a:ext cx="2900934" cy="4288536"/>
          </a:xfrm>
          <a:prstGeom prst="rect">
            <a:avLst/>
          </a:prstGeom>
        </p:spPr>
      </p:pic>
      <p:sp>
        <p:nvSpPr>
          <p:cNvPr id="3" name="Content Placeholder 2">
            <a:extLst>
              <a:ext uri="{FF2B5EF4-FFF2-40B4-BE49-F238E27FC236}">
                <a16:creationId xmlns:a16="http://schemas.microsoft.com/office/drawing/2014/main" id="{36FBDA9F-4CED-430B-95A9-2180D70702C3}"/>
              </a:ext>
            </a:extLst>
          </p:cNvPr>
          <p:cNvSpPr>
            <a:spLocks noGrp="1"/>
          </p:cNvSpPr>
          <p:nvPr>
            <p:ph idx="1"/>
          </p:nvPr>
        </p:nvSpPr>
        <p:spPr>
          <a:xfrm>
            <a:off x="5192817" y="2858703"/>
            <a:ext cx="3356919" cy="3042547"/>
          </a:xfrm>
        </p:spPr>
        <p:txBody>
          <a:bodyPr>
            <a:normAutofit/>
          </a:bodyPr>
          <a:lstStyle/>
          <a:p>
            <a:r>
              <a:rPr lang="en-US" sz="2000" dirty="0">
                <a:solidFill>
                  <a:srgbClr val="FFFFFF"/>
                </a:solidFill>
                <a:latin typeface="Calibri" panose="020F0502020204030204" pitchFamily="34" charset="0"/>
                <a:cs typeface="Calibri" panose="020F0502020204030204" pitchFamily="34" charset="0"/>
              </a:rPr>
              <a:t>Evidence shows that there are no reliable predictors of success in Housing First programs. </a:t>
            </a:r>
          </a:p>
          <a:p>
            <a:endParaRPr lang="en-US" sz="2000" dirty="0">
              <a:solidFill>
                <a:srgbClr val="FFFFFF"/>
              </a:solidFill>
              <a:latin typeface="Calibri" panose="020F0502020204030204" pitchFamily="34" charset="0"/>
              <a:cs typeface="Calibri" panose="020F0502020204030204" pitchFamily="34" charset="0"/>
            </a:endParaRPr>
          </a:p>
          <a:p>
            <a:r>
              <a:rPr lang="en-US" sz="2000" dirty="0">
                <a:solidFill>
                  <a:srgbClr val="FFFFFF"/>
                </a:solidFill>
                <a:latin typeface="Calibri" panose="020F0502020204030204" pitchFamily="34" charset="0"/>
                <a:cs typeface="Calibri" panose="020F0502020204030204" pitchFamily="34" charset="0"/>
              </a:rPr>
              <a:t>Housing First respects client choices and autonomy. </a:t>
            </a:r>
          </a:p>
        </p:txBody>
      </p:sp>
    </p:spTree>
    <p:extLst>
      <p:ext uri="{BB962C8B-B14F-4D97-AF65-F5344CB8AC3E}">
        <p14:creationId xmlns:p14="http://schemas.microsoft.com/office/powerpoint/2010/main" val="13617679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8C1F4-D55D-4D1A-457E-20FD51528B29}"/>
              </a:ext>
            </a:extLst>
          </p:cNvPr>
          <p:cNvSpPr>
            <a:spLocks noGrp="1"/>
          </p:cNvSpPr>
          <p:nvPr>
            <p:ph type="title"/>
          </p:nvPr>
        </p:nvSpPr>
        <p:spPr>
          <a:xfrm>
            <a:off x="1200150" y="2286000"/>
            <a:ext cx="6743700" cy="1828800"/>
          </a:xfrm>
          <a:noFill/>
          <a:ln>
            <a:solidFill>
              <a:schemeClr val="tx1"/>
            </a:solidFill>
          </a:ln>
        </p:spPr>
        <p:txBody>
          <a:bodyPr vert="horz" lIns="274320" tIns="182880" rIns="274320" bIns="182880" rtlCol="0" anchor="ctr" anchorCtr="1">
            <a:normAutofit/>
          </a:bodyPr>
          <a:lstStyle/>
          <a:p>
            <a:r>
              <a:rPr lang="en-US" sz="2800" kern="1200" cap="all" spc="200" baseline="0" dirty="0">
                <a:solidFill>
                  <a:schemeClr val="tx1"/>
                </a:solidFill>
                <a:latin typeface="+mj-lt"/>
                <a:ea typeface="+mj-ea"/>
                <a:cs typeface="+mj-cs"/>
              </a:rPr>
              <a:t>Overview of coordinated entry system </a:t>
            </a:r>
          </a:p>
        </p:txBody>
      </p:sp>
    </p:spTree>
    <p:extLst>
      <p:ext uri="{BB962C8B-B14F-4D97-AF65-F5344CB8AC3E}">
        <p14:creationId xmlns:p14="http://schemas.microsoft.com/office/powerpoint/2010/main" val="2205539906"/>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3122" y="439643"/>
            <a:ext cx="5937755" cy="1188720"/>
          </a:xfrm>
        </p:spPr>
        <p:txBody>
          <a:bodyPr>
            <a:normAutofit/>
          </a:bodyPr>
          <a:lstStyle/>
          <a:p>
            <a:r>
              <a:rPr lang="en-US" dirty="0"/>
              <a:t>Coordinated Entry System for </a:t>
            </a:r>
            <a:r>
              <a:rPr lang="en-US" dirty="0" err="1"/>
              <a:t>CoC</a:t>
            </a:r>
            <a:r>
              <a:rPr lang="en-US" dirty="0"/>
              <a:t> housing programs</a:t>
            </a:r>
          </a:p>
        </p:txBody>
      </p:sp>
      <p:sp>
        <p:nvSpPr>
          <p:cNvPr id="4" name="AutoShape 2" descr="data:image/png;base64,iVBORw0KGgoAAAANSUhEUgAAAkAAAAHgCAYAAABNbtJFAAAgAElEQVR4Xu3de5CcV3nn8ec53TPSKLYuoxkBsh0b34ixzYbgWsDmYpvCuW4CITZJWBJSlYWt3El2kxBrbpIMW9RWLRVYNglswiUsiR0CJJWkNrvYBkxYQgIBY1xgG8s4vsgzIyTZljUz3efZelse0RqPpLmcPn3ec779R8Ci+zzP83lea37p7ulW4YYAAggggAACCBQmoIXNy7gIIIAAAggggIAQgLgIEEAAAQQQQKA4AQJQcStnYAQQQAABBBAgAHENIIAAAggggEBxAgSg4lbOwAgggAACCCBAAOIaQAABBBBAAIHiBAhAxa2cgRFAAAEEEECAAMQ1gAACCCCAAALFCRCAils5AyOAAAIIIIAAAYhrAAEEEEAAAQSKEyAAFbdyBkYAAQQQQAABAhDXAAIIIIAAAggUJ0AAKm7lDIwAAggggAACBCCuAQQQQAABBBAoToAAVNzKGRgBBBBAAAEECEBcAwgggAACCCBQnAABqLiVMzACCCCAAAIIEIC4BhBAAAEEEECgOAECUHErZ2AEEEAAAQQQIABxDSCAAAIIIIBAcQIEoOJWzsAIIIAAAgggQADiGkAAAQQQQACB4gQIQMWtnIERQAABBBBAgADENYAAAggggAACxQkQgIpbOQMjgAACCCCAAAGIawABBBBAAAEEihMgABW3cgZGAAEEEEAAAQIQ1wACCCCAAAIIFCdAACpu5QyMAAIIIIAAAgQgrgEEEEAAAQQQKE6AAFTcyhkYAQQQQAABBAhAXAMIIIAAAgggUJwAAai4lTMwAggggAACCBCAuAYQQAABBBBAoDgBAlBxK2dgBBBAAAEEECAAcQ0ggAACCCCAQHECBKDiVs7ACCCAAAIIIEAA4hpAAAEEEEAAgeIECEDFrZyBEUAAAQQQQIAAxDWAAAIIIIAAAsUJEICKWzkDI4AAAggggAABiGsAAQQQQAABBIoTIAAVt3IGRgABBBBAAAECENcAAggggAACCBQnQAAqbuUMjEB/BVpjI7cv10Fzz8zV/e2M6gggUJIAAaikbTMrAqcRsMnt13qvV3mROwZ2z9zWC7DYAWhhfOQaJ/Iy5+xzOjl7ay9m4kwEEKifAAGofjujYwR6ImBjw5d6ddeL2HlVAWvLbab6QOhiTuVdy53pTX4jdC01O1cbcs2xc3WfM3+L7jlwV+g6nIcAAvUTIADVb2d0jEBPBEIGoJZY05ltUSdbxFznP53JkIgMitgNVRoRUff0IL7KWyJys4jMe5WnnMlBU39IvB4yJ9V/ttcyNAFoLWo8BoEyBAhAZeyZKRFYkcBaXwKzCXFHW1vPaWrjgqbq+SKy06ssBpwTa5u9adlmVD+w3J87Ey+qD4nafdLy9002Dzw0NSVVaFrRjZfAVsTEnRAoToAAVNzKGRiBMAL2ZhlYeNaO5zv1z1epQo8NrOjkVQagpWc603lRuWfe2l/fwMtZKyLnTggg8EwBAhBXBQIIrEpgbtf2Swade4EXu2RVD+zJnXXBRL7ZUPuKTs18syclOBQBBLIUIABluVaGQiCswG0T0rzKb3/hgLorvdi2sKeHOc2ZzYhzd4hMf1VX8RJZmOqcggACdRMgANVtY/SLQGQBm9xxpW/7K0XljMil11ruUNvsjsE9s19c6wE8DgEE8hcgAOW/YyZEYE0CT+161nMHnf9xSfQZn9MN5cSmRfXjOjXz8Onuy/+OAALlCRCAyts5EyNwSgGb3Lmp3Zr7IXX6ggyozKl+8d4DWz510bvvnctgHkZAAIFAAgSgQJAcg0AOArZr5Hne2WtEtPrMnmxuzuSw+NbH9KaDwT/YMRskBkGgMAECUGELZ1wElhO4+XppXH/J6HVe7MW5CnU+T6iht8vk9Gf12AcvckMAgYIFCEAFL5/REagEbGLrVvHNn/Yqzy5BxJnu2/+Uu+XZ/3X/kyXMy4wIILC8AAGIKwOBggWemth63kbf+GmvurEoBpPDRxqNPz1zcv9jRc3NsAggcFyAAMTFgEChAnNjw5cOSuO1Xq1ZIoETmzuq7Y8OTR3cV+L8zIxA6QIEoNKvAOYvUmDhxtGXNRv2Kt/5UtJyb06kPW/+L/lKjXKvASYvV6Dov/zKXTuTlyywMDb6cqf2qpINumd3Ijbfan9sw9u/8zVMEECgHAECUDm7ZlIEpHrZq6nueihOFKieCZJ260P8mjxXBgLlCBCAytk1kxYuYLue9Vyv7TeKiiuc4iTj25xzG96nkw/P4IMAAvkLEIDy3zETIiCPTz5rxybv/4OIDcBxCgGTw64x+Ac6+fARnBBAIG8BAlDe+2U6BMQmpOn96C+J2jAcpxcws28198x+uPqIpNPfm3sggEBdBQhAdd0cfRcvYGPDl1YIuufAXafCaI1v/wkVfWHxYKsA8G39vwM3Td9xqoes1H8VZbkrAghEFCAARcSmFAKhBGxy+7Xe6yuq85yzz+jk7K3LnV39kPa86Xn17CZ+zvk/3jR14F+XdV2h/+oL8wgEEIglQACKJU0dBAIKtMdHxkTsgmNH6n2N3TN7lh5/4He2bdky2PxlURsMWLqco0wOfnn/zH+/4o9kYenQK/EvB4pJEainAAGonnuj68IFFsZHrnFiP18xeNEPDuyeuW0piY1t/zmven7hVOsa33v/DwN7D/z90kNW4r+uwjwYAQR6LkAA6jkxBRDojUDrxu2dANS8afaDSyvMjW27vKmN1/WmcjmnVt8gf8TJ+79naubhpVOfyr8cISZFoL4CBKD67o7OCxdY2DVydUUwsHfm9m6K+yfO2/i99vivi+hQ4URhxjd7bLeb/YOpKfHdB57MP0xRTkEAgV4LEIB6Lcz5CPRI4GQ/gBfGd/ygE//SHpUt8lin+gmdmv4XAlCR62foTAUIQJkulrHyF1guANnEeRvFnvwtzwceBr4AdLaxe/o93Z8NxDNAgYk5DoHIAgSgyOCUQyCUwHI/gI+9OVdeGaoG53xXoKX+5g1TB76++CcEIK4OBOotQACq9/7ovmCBpT+AbUIGvd/+m6K6sWCW3o1u9lhjz+x7CUC9I+ZkBGIKEIBialMLgYACSwPQ/Nj2FzdUfzhgCY5aIuC0/cc69Z1vV3/MM0BcHgjUW4AAVO/90X3BAkt/ALfGRt6sKjsLJun56E7kn3X3zF8TgHpOTQEEei5AAOo5MQUQ6I1AdwA6+Ltbtp05OPDrvanEqYsCTmzulrtn33nDLdLmGSCuCwTqLUAAqvf+6L5gge4fwN3fDVYwSZTRW97+fMPe2bsJQFG4KYJAzwQIQD2j5WAEeivQ/QO4PTbyG6KytbcVOb0SMNOvN/dM30wA4npAoN4CBKB674/uCxZY/AHcbDfv8gOtXy6YIu7opvNuz/Q7WrtGOh83sPSTuOM2QzUEEFirAAForXI8DoE+CxwPQGpPeX77K+o2nPr3t9ruQgJQVHaKIRBUgAAUlJPDEIgnsBiA1MlzVOR58SpTybf1VlFzBCCuBQTqK0AAqu/u6LxwgSoAtbzoxoa+1KsNFs4RdXwTu9+8PkAAispOMQSCChCAgnJyGALxBKoApGLD6vQF8apSqRJwogstb58jAHE9IFBfAQJQfXdH54ULVAHI1J/fUPe9hVP0ZXzz8k8m8gRvgu4LP0URWLcAAWjdhByAQH8EOgFI5IUNJ1v600HZVU3kHvPyEAGo7OuA6esrQACq7+7ovHCBKgA51/nmd/497su1YPu917sJQH3BpygC6xbgL851E3IAAv0ReDoA/biIHO5PB2VXdWJPtbx+gQBU9nXA9PUVIADVd3d0XrhAJwCpvF5U9hdO0a/xnfdyKwGoX/zURWB9AgSg9fnxaAT6JtAJQA35GTF5pG9NlFzYZMib/B0BqOSLgNnrLEAAqvP26L1Igfb4yGQ1uHk7zzm93Js8Xv2zqtxeJEjkoc3k6qqkU9vgvXxDne6r/rmxe6azF24IIFAPAQJQPfZElwgcF+gOQOr035jJIQJQvAtkMQCJyveIt7sIQPHsqYRASAECUEhNzkIggsAJAUj1+03kIAEoAvzTJY4/AySy2Zt9lQAUz55KCIQUIACF1OQsBCII8AxQBORTlFgMQKqyxbx9hQDU331QHYG1ChCA1irH4xDok8CS9wBd5k2e4BmgeMvoegboDG/2NQJQPHsqIRBSgAAUUpOzEIggcEIAUn2+FzlCAIoAv+QlMBHZJGZfJwDFs6cSAiEFCEAhNTkLgYgC1a/BN529xot23gPELbKAyRZv8kl+DT6yO+UQCCRAAAoEyTEIxBZ4+pOgf0zk2Etg3OIKOJFNLS9/SwCK6041BEIJEIBCSXIOApEFng5A14qIj1yactXnAIlIy8vtBCAuBwTqKUAAqufe6BoBqQKQqFzhVM6AI76AEznU8vJlAlB8eyoiEEKAABRCkTMQ6INAFYBU5CJ1clYfyhdf0kQfNG/3EYCKvxQAqKkAAaimi6NtBDpvgm74Hd7c89GIL2Def83EzRCA4ttTEYEQAgSgEIqcgUAfBDovgTm3wYl/aR/KF1/Si/uceL9AACr+UgCgpgIEoJoujrYR6AQgEWlWX4gqth2RmAK233u9u6pIAIrpTi0EwgkQgMJZchICUQUWA5CKnKFOrohavPBiXtznxfs5AlDhFwLj11qAAFTr9dF8yQLHnwFq+Me8uRtKtog9u/P6kZZY583nPAMUW596CIQRIACFceQUBKILHA9AT278gj/z6O9Eb6DUgib+bjfzX57XHrmSAFTqRcDcOQgQgHLYIjMUKbAYgKpnIGxs5Be9ytlFQkQe2sy+1dwz+6Fu/8gtUA4BBAIIEIACIHIEAv0Q6P4BPD+2/cUN1R/uRx+l1XSqn9Cp6X8hAJW2eebNTYAAlNtGmacYge4fwA++9eyhs884+p+9dr6hgVuvBExbd7vpd142JfMEoF4hcy4CcQQIQHGcqYJAcIGlP4BtfOQNXuSi4IU48LiAef1ac+/0X1R/QADiwkCg3gIEoHrvj+4LFlj6A3hubNvlTW28rmCSno++4PUjG/dO30MA6jk1BRDouQABqOfEFECgNwLPeAZoQpy3kbeKyJm9qVj2qU50VndPv0dEjABU9rXA9HkIEIDy2CNTFCiw3Esw8zcOv6TRcD9UIEfPR26b+/jgnse+sliIl8B6Tk4BBHoqQADqKS+HI9A7geV+AP/Tm2XgRc/e/ptedKh3lcs72ZkcFDfz+zolngBU3v6ZOE8BAlCee2WqAgRO9gyETY6+wnu7tgCCaCO2zf5mcM/sF7sL8gxQNH4KIdATAQJQT1g5FIHeC5w0AE3IoPcjvyIqm3vfRQkVbNrp7P/ofvanmpoAVMLumTFnAQJQzttltqwFWjdu//lqwOZNsx9cOujRidELB8z+fdYAEYZz1RueVf9Qp6YfXVruVP4RWqMEAgisU4AAtE5AHo5APwQWxkeucWKdAORFPziwe+a2pX3YxOhPebPL+tFfLjVN9AvN3dN/t3SelfjnYsAcCOQqQADKdbPMlbVAe3xkTMQuODak3tfYPbPnGQFocucm8XO/yhui13YpOJFD8ujMe/SPZGHJCdoeH9m1xH/v4q/Hr60aj0IAgdgCBKDY4tRDIICATW6/1nt9RXWUc/YZnZy9dbljj06MXDxg8rMBSpZ2hM217f2bbpp9aLnBV+pfGhrzIlAnAQJQnbZFrwh0CdjY8KWd53/2HLjrVDCtXaM/os7+LXgrF/CmnxrYM/3ZUz1ipf4rr8o9EUAgpgABKKY2tRDog4BdLw3/fdvfIqo7+lC+diWd2P26e/ZDvKRVu9XRMAKrEiAArYqLOyNQTwF725nbZWDwzV50Qz0niNO1E3l8WvUPd0xNPxGnIlUQQKBfAgSgfslTF4HIAnbj1nOl0fw5L9KIXLoW5ZzY3ONuw/s2Tz48U4uGaRIBBNYlQABaFx8PRqBeAnO/t+2ywWbjdV6Ef/dPXF3bafuDOvWdb9dro3SLAAJrFeAvwbXK8TgEaiqwMLbjKqf+1TVtP3jbnQ879PJnunfmG8EP50AEEEhWgACU7GpoDIHeCSzcuOPKZsO/uvRngpxIe978X244zW/S9W4TnIwAAv0SIAD1S566CPRZYG5s+NJBabzWqzX73Epfyjuzo0dd+8+Gpg7u60sDFEUAgb4KEID6yk9xBPorcOTG4XOGnL7Bq27sbyeRq5scfrIx+CHe8BzZnXIIJCRAAEpoGbSCQD8EDv7ulm1bBgdu8CLP6Uf92DVN7L6G2/AxnXz4SOza1EMAgXQECEDp7IJOEOibQPVhie1LRq9TsRf3rYleFzbx3uutAzdN39HrUpyPAALpCxCA0t8RHSIQTcB2jTxPnL0mty9QdSYHn3L+LzZNHfjXaJgUQgCBpAUIQEmvh+YQiC9gnW+Rb/2wF395/OphK7rqF9yd/3///MiB26545re6hy3GaQggUCsBAlCt1kWzCMQTsF07LhD1/86rbI1XNWAlk0ed00/o1PSjAU/lKAQQyESAAJTJIhkDgV4I/NObZeBFzxl9sff+SlHd1Isawc80Odhuy2cG3z7zpeBncyACCGQjQADKZpUMgkDvBGxCmgt++4sGVK/0Ilt6V2ntJzuTR6XRvkMmv3OXVp/uzA0BBBA4hQABiMsDAQRWJWCT2y6TduMyr/J9q3pgD+5cfYGpqN4lbXeX7n3svh6U4EgEEMhUgACU6WIZC4FeC9iEDIrs+D4xf7k3fa6s8BOlzeTq5XpTldtX0nP1Cc6ijXvm1N+5cWrmmyt5DPdBAAEElgoQgLgmEEDguIBNbr/We73Ki9wxsHvmtpXSVJ8jJM971vdKo3WBN73AiTz7ZN8ztoYA1HZi326Z+1bT2X0yNfPIal7iWhgfucaJvMw5+5xOzt660pm4HwII5C1AAMp7v0yHwIoFbGz4Uq/uehE7r3qQteU2U31gxQd03bHZsKaYbRFtbPHetoqTLeJlkxNptkWucirOTDrfQaYiLS/iVeRzIjLv1D/hrXHIvD8kA3LIWnpwLT10zjY7VxtyzbHH6z5n/hbli0/XysnjEMhKgACU1ToZBoG1C4QMQKfqQsXetNz/bqIfWHv3yz+SABRalPMQyEeAAJTPLpkEgXULrPUlsNUUbo+PTC53/8bumWX/fDVnL3dfXgJbryCPRyBPAQJQnntlKgSSFYgdgJKFoDEEEOirAAGor/wURwABBBBAAIF+CBCA+qFOTQQQQAABBBDoqwABqK/8FEcAAQQQQACBfggQgPqhTk0EEEAAAQQQ6KsAAaiv/BRHAAEEEEAAgX4IEID6oU5NBBBAAAEEEOirAAGor/wUR6D3Aqf7tXMbG325V3vV0k6cs8/U/asjnv5co1c8YzbTT+me6c9Wf346n95viAoIINAPAQJQP9SpicBpBOy3R85sb7TXqOl259xf6dRj31or2ul+wBOAwn8wo03sON97/+OmNts4qp/Qd848vtb98TgEEOiNAAGoN66cisC6BFrjo69XsUs638tluuBNPrLWA7u/ekKd7ls8Z/GTl08IQGbbROUpET2a1zNAtlFMhkT1O9X87iTPAJk/9j1o1W09X83hVN4gagPV94+Z6N3N3dN/vtb98TgEEOiNAAGoN66cisC6BNYagFT8SKPR2Oy9bRbzZ4q6M0zslU61YSYDJnL8i0VV5fbOD3qzc0X0udV/V5UtnXxgcn9D9H/pnumb1zVInx9sY6M3mNgbTexcVW17k0NPx5v79ekveu3+dnoV2aoqC96sraKfFvNPiLrHTfSwaPuQeTe7kpEIQCtR4j4I9FeAANRff6ojsKzASl8CO3Lj9rMGGvb8pjXO8SI7Ra3zDevdt+4f8N1/vlwAqv53p6ImstlMDprp3zcbcotOTd9bp1XNj42+cEDttW3RV6nYJhU57E3suzPYsgFoOZ/uP3OiCyLysIj/9pOtxtfOePtj+5dz4SWwOl0t9FqqAAGo1M0zd20F7K1nD7U2zb+w2Wi/0IuOnm6Q1QagxfNU9AERO6pqo23RfU0vf6V7ZzrPGqV4e2xi9IxhLz/SULuubfJsFXlIRDdWz/48s9+1BaBnnGPyaNvblx44vO0rF7373rkUXegJAQSWFyAAcWUgUBOB6d8eOXPrRndl0+xFXm0wbts6omZniYq2Tf+xKf7/SGv+W/qOx1f0klCPetUjE8NnDbX14pZz1zXULhcv86b6kIjN9Kjmssc6s6PSkH+UQ0Of1//2r0/FrE0tBBBYmwABaG1uPAqBqAIL48OvduKuilp02WK2VUR2muk2VXvImXxTtPEN0faD0mrvv/fwyKO9eibk0MTm4c2yYVjED7dNzmqYXOpVLjTTs1TtO17kYSd6/D1OfbEybXmxzw7smfl0X+pTFAEEVixAAFoxFXdEIL6ATYzs9KavE7Ht8aufoqLJ95jKWc7kOVXwUK1ebpIjTz/ikJnsN7X9TS8PS8M/eUQaLT/fXDhj8OjCtAy0Rg9sWdB33ztnb5YBec7wkCw0h44OzA9tbDeGpKFD4t2QqJzRrt7ULTrsxc7pOn+TmZzlRHZ6lUfU5CFReTIlH1e9/OYGP66TD0d9JiolA3pBIHUBAlDqG6K/YgUWdm2/1jl9xof4pQVig2LuLBM7S0Vmjz0LY1tVdZuJ7ZMAz8io2aXVe52cyCETOWoi21X0IVFfvcdnPi2PE7tx5v+37jnw+ZR7pDcEShUgAJW6eeZOVuDA72zbsnmwcb2qnJ1sk89szHVeGhO7VE23mkj1wX9HVOxzop3fnFrr7WwzuVBFdojKgJp+1dTuEhG/1gNjP87E7mu4DR/TyYcXnyGL3QL1EEBgGQECEJcFAgkJHN2144IN2r7eq25MqK0Vt2IiF4vJxaI2V32Ao4r8s2gnDK3xpiNmdtmxDzGUp0zlS07k8BoP69/DTJ5wbfmIvn3mkf41QWUEEOgWIABxPSCQiMDc7+14wWDDv8arVM+m1POmNqBeL/MiW1SrT52uXgZb922nmjzHVB4UkcfWfVrfDtAFp/rR9XytSd9apzACGQoQgDJcKiPVT2BhbPTlbpkvJK3fJIsdV89g2dH69t+7zp01PqZ79t/ZuwqcjAACKxEgAK1Eifsg0EMBmxi5wpv8WA9LcHRCAs7Ei5M/06mZbybUFq0gUJwAAai4lTNwSgJzY9suH9TGT3oR/l1MaTG976Xt2v4DetOB6mU9bggg0AcB/tLtAzolEagEnpwY2bnRyy9Knd/zwyrXLmB29KCz926fOlC/N3WvfWoeiUAyAgSgZFZBIzkJHPsyU/2RaqbGUftbfefMCb8JZRPnbRT/xC95lc05zc0sqxPofGCizvxPnTrx1/pPd/2srgr3RgCB5QQIQFwXCPRAoDW+/Y0qekF1dPU5MM3dsx/uLtMaH3mDilzUg9IcWTMBp/4fdOrA3594fZz6+qnZiLSLQJICBKAk10JTdRdoj438hqh9f2cO039p7Jl51+JM1a+7N5v+J+s+I/2HEXBVRm65P9C3P7Z/8cRTXT9hqnIKAggQgLgGEOiBgE3sON97/7bqaOfcOxY/++WeX71ww/lbv/ProrqpB2U5sqYC1Uthunvm/Z0nDKv/c5Lrp6bj0TYCSQoQgJJcC03lILCwa+Tqao6BvTO3L85j4zt+0It/aQ7zMUNYgXZL/mrw7TNfWjx1uesnbEVOQ6BsAQJQ2ftn+h4KLP0BZpM7N3k//1vV+6J7WJajayrgTA6Lm3nX4huiCUA1XSRt10aAAFSbVdFo3QSW/gBb2DV8nXPuyrrNQb/xBJy6v9Spx75aVSQAxXOnUpkCBKAy987UEQS6f4DZhAx6P/qfRG0wQmlK1FTAmc3ontn3EIBqukDarpUAAahW66LZOgl0B6D5G4df0mi4H6pT//TaH4F5bX1gaOrgPp4B6o8/VcsRIACVs2smjSzQ/QOsPTbyH0Xl2ZFboFwNBZzYl3X37CcJQDVcHi3XSoAAVKt10WydBBZ/gDWbg1/zfv5X6tQ7vfZRwHTeuel3ttojL6u66P4twj52RWkEshMgAGW3UgZKReB4AHLW8KIvT6Uv+khfoOXtz53oswhA6e+KDusrQACq7+7oPHGBxQCkTi5SkbMSb5f2EhIwr/9oYkcIQAkthVayEyAAZbdSBkpFoBOAGtZsml7lRfh3LZXF1KEPs8e86dcJQHVYFj3WVYC/lOu6OfpOXqAKQF7t7Kbqhck3S4PJCXhxnxfv53gPUHKroaFMBAhAmSySMdITqAKQqb6goTacXnd0lLpAqy3fcCqPEIBS3xT91VWAAFTXzdF38gLH3gPkX+6c46svkt9Wgg16ecSLfIMAlOBuaCkLAQJQFmtkiBQFOgHIyY85kSdS7I+e0hZwIk+2vHyRAJT2nuiuvgIEoPrujs4TF6gCkFN5vajsT7xV2ktTwHkvtxKA0lwOXdVfgABU/x0yQWIC7fGRyaol83aeOr3cTB6v/llVbk+sVdpJUMBMrq7acmoD3ss96nRf9c+N3TOd64obAgiEESAAhXHkFASOC3QHIKf6Ai9ymADEBbJSge8GIBny3u4mAK1UjvshsDoBAtDqvLg3AqcVOOEZINXvN5GDBKDTsnGHpwW6AtCZ3tudBCAuDQR6I0AA6o0rpxYssBiAKoLFH2YEoIIviFWOfrJrhpfAVgnJ3RE4jQABiEsEgcACBKDAoIUdRwAqbOGM2zcBAlDf6CmcqwABKNfNxpmLABTHmSoIEIC4BhDooUB3GOphGY7OVICXvTJdLGMlIUAASmINNJGrAAEo183GmYsAFMeZKmUKEIDK3DtTRxIgAEWCzrQMASjTxTJWEgIEoCTWQBO5ChCAct1snLkIQHGcqVKmAAGozL0zdSQBAlAk6EzLEIAyXSxjJSFAAEpiDTSRqwABKNfNxpmLABTHmSplChCAytw7U0cSIABFgs60DAEo08UyVhX6Ye4AABv2SURBVBICBKAk1kATuQoQgHLdbJy5CEBxnKlSpgABqMy9M3UkAQJQJOhMyxCAMl0sYyUhQABKYg00kasAASjXzcaZiwAUx5kqZQoQgMrcO1NHEiAARYLOtAwBKNPFMlYSAgSgJNZAE7kKEIBy3WycuQhAcZypUqYAAajMvTN1JAECUCToTMsQgDJdLGMlIUAASmINNJGrAAEo183GmYsAFMeZKmUKEIDK3DtTRxIgAEWCzrQMASjTxTJWEgIEoCTWQBO5ChCAct1snLkIQHGcqVKmAAGozL0zdSQBAlAk6EzLEIAyXSxjJSFAAEpiDTSRqwABKNfNxpmLABTHmSplChCAytw7U0cSIABFgs60DAEo08UyVhICBKAk1kATuQoQgHLdbJy5CEBxnKlSpgABqMy9M3UkAQJQJOhMyxCAMl0sYyUhQABKYg00kasAASjXzcaZiwAUx5kqZQoQgMrcO1NHEiAARYLOtAwBKNPFMlYSAgSgJNZAE7kKEIBy3WycuQhAcZypUqYAAajMvTN1JAECUCToTMsQgDJdLGMlIUAASmINNJGrAAEo183GmYsAFMeZKmUKEIDK3DtTRxIgAEWCzrQMASjTxTJWEgIEoCTWQBO5ChCAct1snLkIQHGcqVKmAAGozL0zdSQBAlAk6EzLEIAyXSxjJSFAAEpiDTSRqwABKNfNxpmLABTHmSplChCAytw7U0cSIABFgs60DAEo08UyVhICBKAk1kATuQoQgHLdbJy5CEBxnKlSpgABqMy9M3UkAQJQJOhMyxCAMl0sYyUhQABKYg00kasAASjXzcaZiwAUx5kqZQoQgMrcO1NHEiAARYLOtAwBKNPFMlYSAgSgJNZAE7kKEIBy3WycuQhAcZypUqYAAajMvTN1JAECUCToTMsQgDJdLGMlIUAASmINNJGrAAEo183GmYsAFMeZKmUKEIDK3DtTRxIgAEWCzrQMASjTxTJWEgIEoCTWQBO5ChCAct1snLkIQHGcqVKmAAGozL0zdSQBAlAk6EzLEIAyXSxjJSFAAEpiDTSRqwABKNfNxpmLABTHmSplChCAytw7U0cSIABFgs60DAEo08UyVhICBKAk1kATuQoQgHLdbJy5CEBxnKlSpgABqMy9M3UkAQJQJOhMyxCAMl0sYyUhQABKYg00kasAASjXzcaZiwAUx5kqZQoQgMrcO1NHEiAARYLOtAwBKNPFMlYSAgSgJNZAE7kKEIBy3WycuQhAcZypUqYAAajMvTN1JAECUCToTMsQgDJdLGMlIUAASmINNJGrAAEo183GmYsAFMeZKmUKEIDK3DtTRxIgAEWCzrQMASjTxTJWEgIEoCTWQBO5ChCAct1snLkIQHGcqVKmAAGozL0zdSQBAlAk6EzLEIAyXSxjJSFAAEpiDTSRqwABKNfNxpmLABTHmSplChCAytw7U0cSIABFgs60DAEo08UyVhICBKAk1kATuQoQgHLdbJy5CEBxnKlSpgABqMy9M3UkAQJQJOhMyxCAMl0sYyUhQABKYg00kasAASjXzcaZiwAUx5kqZQoQgMrcO1NHEiAARYLOtAwBKNPFMlYSAgSgJNZAE7kKEIBy3WycuQhAcZypUqYAAajMvTN1JAECUCToTMsQgDJdLGMlIUAASmINNJGrAAEo183GmYsAFMeZKmUKEIDK3DtTRxIgAEWCzrQMASjTxTJWEgIEoCTWQBO5ChCAct1snLkIQHGcqVKmAAGozL0zdSQBAlAk6EzLEIAyXSxjJSFAAEpiDTSRqwABKNfNxpmLABTHmSplChCAytw7U0cSIABFgs60DAEo08UyVhICBKAk1kATuQoQgHLdbJy5CEBxnKlSpgABqMy9M3UkAQJQJOhMyxCAMl0sYyUhQABKYg00kasAASjXzcaZiwAUx5kqZQoQgMrcO1NHEiAARYLOtAwBKNPFMlYSAgSgJNZAE7kKEIBy3WycuQhAcZypUqYAAajMvTN1JAECUCToTMsQgDJdLGMlIUAASmINNJGrAAEo183GmYsAFMeZKmUKEIDK3DtTRxIgAEWCzrQMASjTxTJWEgIEoCTWQBO5ChCAct1snLkIQHGcqVKmAAGozL0zdSQBAlAk6EzLEIAyXSxjJSFAAEpiDTSRqwABKNfNxpmLABTHmSplChCAytw7U0cSIABFgs60DAEo08UyVhICBKAk1kATuQoQgHLdbJy5CEBxnKlSpgABqMy9M3UkAQJQJOhMyxCAMl0sYyUhQABKYg00kasAASjXzcaZiwAUx5kqZQoQgMrcO1NHEiAARYLOtAwBKNPFMlYSAgSgJNZAE7kKEIBy3WycuQhAcZypUqYAAajMvTN1JAECUCToTMsQgDJdLGMlIUAASmINNJGrAAEo183GmYsAFMeZKmUKEIDK3DtTRxIgAEWCzrQMASjTxTJWEgIEoCTWQBO5ChCAct1snLkIQHGcqVKmAAGozL0zdSQBAlAk6EzLEIAyXSxjJSFAAEpiDTSRqwABKNfNxpmLABTHmSplChCAytw7U0cSIABFgs60DAEo08UyVhICBKAk1kATuQoQgHLdbJy5CEBxnKlSpgABqMy9M3UkAQJQJOhMyxCAMl0sYyUhQABKYg00kasAASjXzcaZiwAUx5kqZQoQgMrcO1NHEiAARYLOtAwBKNPFMlYSAgSgJNZAE7kKEIBy3WycuQhAcZypUqYAAajMvTN1DwW6Q4+ZXL1YSlVu72FZjs5E4GTXDGEokwUzRjICBKBkVkEjuQgQgHLZZH/mIAD1x52q5QkQgMrbORP3WIAA1GPgzI8nAGW+YMZLRoAAlMwqaCQXgcUAZN7Oc04v9yaPV7PxElguG+7tHIsByKmc6b3dqU73VRV5Cay37pxengABqLydM3GPBboDkDi9REyeIgD1GD2j448/A6QyJN7uJgBltFxGSUqAAJTUOmgmB4ETngFSvdCLtAhAOWw2zgxdL4E1xexeAlAcd6qUJ0AAKm/nTBxJYGHXyNVO5JXihH/PIpnnVMaJb7e8++zA3hl+ezCnxTJLMgL8xZzMKmgkN4EqADVVLvYqO3ObjXl6L9D28pCK3EMA6r01FcoUIACVuXemjiBQBSBxbkNT/Eu88CxQBPJsSjgT31L3efF+gQCUzVoZJDEBAlBiC6GdfAQ6Aaj67S+nz1Wxc/OZjEl6LWBi95nXB6s6BKBea3N+qQIEoFI3z9w9F1gMQF5sf9Pp63tekALZCDjVP2217WwCUDYrZZAEBQhACS6FluovYDcOn+Mb7m3VJK7t39FuNK5TsXPqPxkT9FrAme4T3/5U9/WjNx3oPBvEDQEEwgkQgMJZchICxwXaY6O/Jup/oPMH5r7k2naLb8pbIELgVAJOxGSh+V7fbP9M9/XT2DP9+8ghgEBYAQJQWE9OQ6Aj0Bof/YXF9/2Y6APN3dN/YuPDr/biroIIgZMJeJPbBvbMfHq56wc1BBAIK0AACuvJaQgce9JnYvOw2MCPdv5BF/5Gpw4fMBFtj4++iTdEc5EsJ+BE7tHdMx852fWDGgIIhBUgAIX15DQETinw4FvPHtp5xtG3iMpWqBBYFHBi06Kz79MpmUcFAQTiCBCA4jhTBYHjAja5c5O053/Wq3R+y4db2QKdNz0f3PJRffe9c2VLMD0CcQUIQHG9qYZAR8Cul0b7ktGfUrFLIClXwIl9eVJn/3pqSny5CkyOQH8ECED9cacqAseC0K7Ri0Ttlcs9G9T1pZgnaKnKst8Ntdr7s4JTC6zWczX3d2L3H/XNzwzt3X8/e0AAgf4IEID6407VwgWqN0m3bcNPqMmZzrc/Lk03JF6u8CoXL9Ks5gdqJ0yZdD55euntZIGp8BWcdvzVeq7k/k7cnaKtL0hL1LvGa03l8YbOfbJ6k/xpG+IOCCAQVIAAFJSTwxBYmYCNb3+jF71AxM4T0SPey83VI9XpkHp/vmvI2W0v1zjVhpkMmMjBxZN5Bmhlxuu910oCTXeN7vs7kc1epe3EWiZymxO9v+XdAyK+8yZn5+QGEdskovuc2H26e/bD6+2XxyOAwOoECECr8+LeCAQROFkA6j5cxd50PPQ43bf43xu7ZyaXa6I9PnL8z7t/GPMM0NpWdjLDFfn7Ktgeu5noB5Z2QABa2054FAIhBQhAITU5C4EVCix9CWy5rzroDjTdx67oB3DXy2EEoBUuZcnd1hOATrevzlel8BLY2hbDoxAIJEAACgTJMQiEFiAAhRZd3Xm9DECr64R7I4BALwQIQL1Q5UwE+ixwsvDU57ZqW/5kz7rVdiAaRwABIQBxESCQoQABKOxSCUBhPTkNgRQECEApbIEeEAgsQAAKC0oACuvJaQikIEAASmEL9IBAYAECUFhQAlBYT05DIAUBAlAKW6AHBAILEIDCghKAwnpyGgIpCBCAUtgCPSAQWIAAFBaUABTWk9MQSEGAAJTCFugBgcACBKCwoASgsJ6chkAKAgSgFLZADwgEFiAAhQUlAIX15DQEUhAgAKWwBXpAILAAASgsKAEorCenIZCCAAEohS3QAwKBBQhAYUEJQGE9OQ2BFAQIQClsgR4QCCxAAAoLSgAK68lpCKQgQABKYQv0gEBgAQJQWFACUFhPTkMgBQECUApboAcEAgsQgMKCEoDCenIaAikIEIBS2AI9IBBYgAAUFpQAFNaT0xBIQYAAlMIW6AGBwAIEoLCgBKCwnpyGQAoCBKAUtkAPCAQWIACFBSUAhfXkNARSECAApbAFekAgsAABKCwoASisJ6chkIIAASiFLdADAoEFCEBhQQlAYT05DYEUBAhAKWyBHhAILEAACgtKAArryWkIpCBAAEphC/SAQGABAlBYUAJQWE9OQyAFAQJQClugBwQCCxCAwoISgMJ6choCKQgQgFLYAj0gEFiAABQWlAAU1pPTEEhBgACUwhboAYHAAgSgsKAEoLCenIZACgIEoBS2QA8IBBYgAIUFJQCF9eQ0BFIQIAClsAV6QCCwAAEoLCgBKKwnpyGQggABKIUt0AMCgQUIQGFBCUBhPTkNgRQECEApbIEeEAgsQAAKC0oACuvJaQikIEAASmEL9IBAYAECUFhQAlBYT05DIAUBAlAKW6AHBAILEIDCghKAwnpyGgIpCBCAUtgCPSAQWIAAFBaUABTWk9MQSEGAAJTCFugBgcACBKCwoASgsJ6chkAKAgSgFLZADwgEFiAAhQUlAIX15DQEUhAgAKWwBXpAILAAASgsKAEorCenIZCCAAEohS3QAwKBBQhAYUEJQGE9OQ2BFAQIQClsgR4QCCxAAAoLSgAK68lpCKQgQABKYQv0gEBgAQJQWFACUFhPTkMgBQECUApboAcEAgsQgMKCEoDCenIaAikIEIBS2AI9IBBYgAAUFpQAFNaT0xBIQYAAlMIW6AGBwAIEoLCgBKCwnpyGQAoCBKAUtkAPCAQWIACFBSUAhfXkNARSECAApbAFekAgsAABKCwoASisJ6chkIIAASiFLdADAoEFCEBhQQlAYT05DYEUBAhAKWyBHhAILEAACgtKAArryWkIpCBAAEphC/SAQGABAlBYUAJQWE9OQyAFAQJQClugBwQCCxCAwoISgMJ6choCKQgQgFLYAj0gEFiAABQWlAAU1pPTEEhBgACUwhboAYHAAgSgsKAEoLCenIZACgIEoBS2QA8IBBYgAIUFJQCF9eQ0BFIQIAClsAV6QCCwAAEoLCgBKKwnpyGQggABKIUt0AMCgQUIQGFBCUBhPTkNgRQECEApbIEeEAgsQAAKC0oACuvJaQikIEAASmEL9IBAYAECUFhQAlBYT05DIAUBAlAKW6AHBAILEIDCghKAwnpyGgIpCBCAUtgCPSAQWIAAFBaUABTWk9MQSEGAAJTCFugBgcACBKCwoASgsJ6chkAKAgSgFLZADwgEFiAAhQUlAIX15DQEUhAgAKWwBXpAILAAASgsKAEorCenIZCCAAEohS3QAwKBBQhAYUEJQGE9OQ2BFAQIQClsgR4QCCxAAAoLSgAK68lpCKQgQABKYQv0gEBgAQJQWFACUFhPTkMgBQECUApboAcEAgsQgMKCEoDCenIaAikIEIBS2AI9IBBYgAAUFpQAFNaT0xBIQYAAlMIW6AGBwAIEoLCgBKCwnpyGQAoCBKAUtkAPCAQWIACFBSUAhfXkNARSECAApbAFekAgsAABKCwoASisJ6chkIIAASiFLdADAoEFCEBhQQlAYT05DYEUBAhAKWyBHhAILEAACgtKAArryWkIpCBAAEphC/SAQGABAlBYUAJQWE9OQyAFAQJQClugBwQCCxCAwoISgMJ6choCKQgQgFLYAj0gEFiAABQWlAAU1pPTEEhBgACUwhboAYHAAgSgsKAEoLCenIZACgIEoBS2QA8IBBYgAIUFJQCF9eQ0BFIQIAClsAV6QCCwAAEoLCgBKKwnpyGQggABKIUt0AMCgQUIQGFBCUBhPTkNgRQECEApbIEeEAgsQAAKC0oACuvJaQikIEAASmEL9IBAYAECUFhQAlBYT05DIAUBAlAKW6AHBAILEIDCghKAwnpyGgIpCBCAUtgCPSAQWIAAFBaUABTWk9MQSEGAAJTCFugBgcACBKCwoASgsJ6chkAKAgSgFLZADwgEFiAAhQUlAIX15DQEUhAgAKWwBXpAILAAASgsKAEorCenIZCCAAEohS3QAwKBBQhAYUEJQGE9OQ2BFAQIQClsgR4QCCxAAAoLSgAK68lpCKQgQABKYQv0gEBgAQJQWFACUFhPTkMgBQECUApboAcEAgsQgMKCEoDCenIaAikIEIBS2AI9IBBYgAAUFpQAFNaT0xBIQYAAlMIW6AGBwAIEoLCgBKCwnpyGQAoCBKAUtkAPCAQWIACFBSUAhfXkNARSECAApbAFekAgsAABKCwoASisJ6chkIIAASiFLdADAoEFCEBhQQlAYT05DYEUBAhAKWyBHhAILEAACgtKAArryWkIpCBAAEphC/SAQGABAlBYUAJQWE9OQyAFAQJQClugBwQCCxCAwoISgMJ6choCKQgQgFLYAj0gEFiAABQWlAAU1pPTEEhBgACUwhboAYHAAgSgsKAEoLCenIZACgIEoBS2QA8IBBYgAIUFJQCF9eQ0BFIQIAClsAV6QCCAQHfoMZOrF49UldsDHF/cESczJAwVdykwcKYCBKBMF8tY5QkQgMLunAAU1pPTEEhNgACU2kboB4E1ChCA1gh3kocRgMJ6choCqQkQgFLbCP0gsEaBxQBk3s5zTi/3Jo9XR/ES2NpAFwOQUznTe7tTne6rTuIlsLV58igEUhMgAKW2EfpBYI0C3QFInF4iJk8RgNaIKSLHnwFSGRJvdxOA1m7JIxFIUYAAlOJW6AmBNQic8AyQ6oVepEUAWgPk0w/pegmsKWb3EoDWbskjEUhRgACU4lboCYF1CCzsGrnaibxSnPDv9zocFx/qxLdb3n12YO8Mv00XwJMjEEhFgL8gU9kEfSAQSKAKQE2Vi73KzkBHFn1M28tDKnIPAajoy4DhMxQgAGW4VEYqW6AKQOLchqb4l3jhWaD1XA3OxLfUfV68XyAArUeSxyKQngABKL2d0BEC6xLoBKDqt7+cPlfFzl3XYYU/2MTuM68PVgwEoMIvBsbPToAAlN1KGah0gcUA5MX2N52+vnSP9czvVP+01bazCUDrUeSxCKQpQABKcy90hcCaBOzG4XN8w72terBr+3e0G43rVOycNR1W+IOc6T7x7U91e+pNBzrPBnFDAIH6CxCA6r9DJkDguEB7bPTXRP0PdP7A3Jdc227xTXkLRKsTcCImC833+mb7Z7o9G3umf391J3FvBBBIVYAAlOpm6AuBNQi0xkd/YfF9Pyb6QHP39J/Y+PCrvbir1nBcsQ/xJrcN7Jn59HKexaIwOAKZCRCAMlso45QtYBObh8UGfrSjoAt/o1OHD5iItsdH38Qbold2bTiRe3T3zEc6T6It47myU7gXAgikLkAASn1D9IdAAIEH33r20M4zjr5FVLYGOC7bI5zYtOjs+3RK5rMdksEQQODY/4+IAwIIlCFgkzs3SXv+Z71K57eauJ0o0HnT88EtH9V33zuHDQII5C9AAMp/x0yIwHEBu14a7UtGf0rFLoHluwJO7MuTOvvXU1PicUEAgTIECEBl7JkpEThBwHaNXiRqr1zu2aCuLwE94TGqUovvwlpN/07s/qO++Zmhvfvv5xJBAIGyBAhAZe2baQsXqN7U27YNP6EmZzrf/rg03ZB4ucKrXLxIs5oAkSLnSvp34u4UbX1BWqLeNV5rKo83dO6T1ZvGU5yJnhBAILwAASi8KScikKyAjW9/oxe9QMTOE9Ej3svNVbPqdEi9P9815Oy2l2ucasNMBkzk4OIwdXwGyIls9iptJ9Yykduc6P0t7x4Q8Z03OTsnN4jYJhHd58Tu092zH052eTSGAAJBBQhAQTk5DIG0BU4WgLq7VrE3HQ89Tvct/vfG7pnJtKc71l17fOR4n+aroHfsZqIfWNo/AagOG6VHBHojQADqjSunIpCkwNKXwJb7aofuANE9RB0D0On673x1CC+BJXmt0hQCvRYgAPVamPMRqJlASQGoZquhXQQQCChAAAqIyVEIIIAAAgggUA8BAlA99kSXCCCAAAIIIBBQgAAUEJOjEEAAAQQQQKAeAgSgeuyJLhFAAAEEEEAgoAABKCAmRyGAAAIIIIBAPQQIQPXYE10igAACCCCAQEABAlBATI5CAAEEEEAAgXoIEIDqsSe6RAABBBBAAIGAAgSggJgchQACCCCAAAL1ECAA1WNPdIkAAggggAACAQUIQAExOQoBBBBAAAEE6iFAAKrHnugSAQQQQAABBAIKEIACYnIUAggggAACCNRDgABUjz3RJQIIIIAAAggEFCAABcTkKAQQQAABBBCohwABqB57oksEEEAAAQQQCChAAAqIyVEIIIAAAgggUA8BAlA99kSXCCCAAAIIIBBQgAAUEJOjEEAAAQQQQKAeAgSgeuyJLhFAAAEEEEAgoAABKCAmRyGAAAIIIIBAPQQIQPXYE10igAACCCCAQEABAlBATI5CAAEEEEAAgXoIEIDqsSe6RAABBBBAAIGAAgSggJgchQACCCCAAAL1ECAA1WNPdIkAAggggAACAQUIQAExOQoBBBBAAAEE6iFAAKrHnugSAQQQQAABBAIKEIACYnIUAggggAACCNRDgABUjz3RJQIIIIAAAggEFCAABcTkKAQQQAABBBCohwABqB57oksEEEAAAQQQCChAAAqIyVEIIIAAAgggUA8BAlA99kSXCCCAAAIIIBBQgAAUEJOjEEAAAQQQQKAeAgSgeuyJLhFAAAEEEEAgoAABKCAmRyGAAAIIIIBAPQQIQPXYE10igAACCCCAQEABAlBATI5CAAEEEEAAgXoIEIDqsSe6RAABBBBAAIGAAgSggJgchQACCCCAAAL1ECAA1WNPdIkAAggggAACAQUIQAExOQoBBBBAAAEE6iFAAKrHnugSAQQQQAABBAIKEIACYnIUAggggAACCNRD4P8Dg5qUwroRJp0AAAAASUVORK5CYI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data:image/png;base64,iVBORw0KGgoAAAANSUhEUgAAAkAAAAHgCAYAAABNbtJFAAAgAElEQVR4Xu3de5CcV3nn8ec53TPSKLYuoxkBsh0b34ixzYbgWsDmYpvCuW4CITZJWBJSlYWt3El2kxBrbpIMW9RWLRVYNglswiUsiR0CJJWkNrvYBkxYQgIBY1xgG8s4vsgzIyTZljUz3efZelse0RqPpLmcPn3ec779R8Ci+zzP83lea37p7ulW4YYAAggggAACCBQmoIXNy7gIIIAAAggggIAQgLgIEEAAAQQQQKA4AQJQcStnYAQQQAABBBAgAHENIIAAAggggEBxAgSg4lbOwAgggAACCCBAAOIaQAABBBBAAIHiBAhAxa2cgRFAAAEEEECAAMQ1gAACCCCAAALFCRCAils5AyOAAAIIIIAAAYhrAAEEEEAAAQSKEyAAFbdyBkYAAQQQQAABAhDXAAIIIIAAAggUJ0AAKm7lDIwAAggggAACBCCuAQQQQAABBBAoToAAVNzKGRgBBBBAAAEECEBcAwgggAACCCBQnAABqLiVMzACCCCAAAIIEIC4BhBAAAEEEECgOAECUHErZ2AEEEAAAQQQIABxDSCAAAIIIIBAcQIEoOJWzsAIIIAAAgggQADiGkAAAQQQQACB4gQIQMWtnIERQAABBBBAgADENYAAAggggAACxQkQgIpbOQMjgAACCCCAAAGIawABBBBAAAEEihMgABW3cgZGAAEEEEAAAQIQ1wACCCCAAAIIFCdAACpu5QyMAAIIIIAAAgQgrgEEEEAAAQQQKE6AAFTcyhkYAQQQQAABBAhAXAMIIIAAAgggUJwAAai4lTMwAggggAACCBCAuAYQQAABBBBAoDgBAlBxK2dgBBBAAAEEECAAcQ0ggAACCCCAQHECBKDiVs7ACCCAAAIIIEAA4hpAAAEEEEAAgeIECEDFrZyBEUAAAQQQQIAAxDWAAAIIIIAAAsUJEICKWzkDI4AAAggggAABiGsAAQQQQAABBIoTIAAVt3IGRgABBBBAAAECENcAAggggAACCBQnQAAqbuUMjEB/BVpjI7cv10Fzz8zV/e2M6gggUJIAAaikbTMrAqcRsMnt13qvV3mROwZ2z9zWC7DYAWhhfOQaJ/Iy5+xzOjl7ay9m4kwEEKifAAGofjujYwR6ImBjw5d6ddeL2HlVAWvLbab6QOhiTuVdy53pTX4jdC01O1cbcs2xc3WfM3+L7jlwV+g6nIcAAvUTIADVb2d0jEBPBEIGoJZY05ltUSdbxFznP53JkIgMitgNVRoRUff0IL7KWyJys4jMe5WnnMlBU39IvB4yJ9V/ttcyNAFoLWo8BoEyBAhAZeyZKRFYkcBaXwKzCXFHW1vPaWrjgqbq+SKy06ssBpwTa5u9adlmVD+w3J87Ey+qD4nafdLy9002Dzw0NSVVaFrRjZfAVsTEnRAoToAAVNzKGRiBMAL2ZhlYeNaO5zv1z1epQo8NrOjkVQagpWc603lRuWfe2l/fwMtZKyLnTggg8EwBAhBXBQIIrEpgbtf2Swade4EXu2RVD+zJnXXBRL7ZUPuKTs18syclOBQBBLIUIABluVaGQiCswG0T0rzKb3/hgLorvdi2sKeHOc2ZzYhzd4hMf1VX8RJZmOqcggACdRMgANVtY/SLQGQBm9xxpW/7K0XljMil11ruUNvsjsE9s19c6wE8DgEE8hcgAOW/YyZEYE0CT+161nMHnf9xSfQZn9MN5cSmRfXjOjXz8Onuy/+OAALlCRCAyts5EyNwSgGb3Lmp3Zr7IXX6ggyozKl+8d4DWz510bvvnctgHkZAAIFAAgSgQJAcg0AOArZr5Hne2WtEtPrMnmxuzuSw+NbH9KaDwT/YMRskBkGgMAECUGELZ1wElhO4+XppXH/J6HVe7MW5CnU+T6iht8vk9Gf12AcvckMAgYIFCEAFL5/REagEbGLrVvHNn/Yqzy5BxJnu2/+Uu+XZ/3X/kyXMy4wIILC8AAGIKwOBggWemth63kbf+GmvurEoBpPDRxqNPz1zcv9jRc3NsAggcFyAAMTFgEChAnNjw5cOSuO1Xq1ZIoETmzuq7Y8OTR3cV+L8zIxA6QIEoNKvAOYvUmDhxtGXNRv2Kt/5UtJyb06kPW/+L/lKjXKvASYvV6Dov/zKXTuTlyywMDb6cqf2qpINumd3Ijbfan9sw9u/8zVMEECgHAECUDm7ZlIEpHrZq6nueihOFKieCZJ260P8mjxXBgLlCBCAytk1kxYuYLue9Vyv7TeKiiuc4iTj25xzG96nkw/P4IMAAvkLEIDy3zETIiCPTz5rxybv/4OIDcBxCgGTw64x+Ac6+fARnBBAIG8BAlDe+2U6BMQmpOn96C+J2jAcpxcws28198x+uPqIpNPfm3sggEBdBQhAdd0cfRcvYGPDl1YIuufAXafCaI1v/wkVfWHxYKsA8G39vwM3Td9xqoes1H8VZbkrAghEFCAARcSmFAKhBGxy+7Xe6yuq85yzz+jk7K3LnV39kPa86Xn17CZ+zvk/3jR14F+XdV2h/+oL8wgEEIglQACKJU0dBAIKtMdHxkTsgmNH6n2N3TN7lh5/4He2bdky2PxlURsMWLqco0wOfnn/zH+/4o9kYenQK/EvB4pJEainAAGonnuj68IFFsZHrnFiP18xeNEPDuyeuW0piY1t/zmven7hVOsa33v/DwN7D/z90kNW4r+uwjwYAQR6LkAA6jkxBRDojUDrxu2dANS8afaDSyvMjW27vKmN1/WmcjmnVt8gf8TJ+79naubhpVOfyr8cISZFoL4CBKD67o7OCxdY2DVydUUwsHfm9m6K+yfO2/i99vivi+hQ4URhxjd7bLeb/YOpKfHdB57MP0xRTkEAgV4LEIB6Lcz5CPRI4GQ/gBfGd/ygE//SHpUt8lin+gmdmv4XAlCR62foTAUIQJkulrHyF1guANnEeRvFnvwtzwceBr4AdLaxe/o93Z8NxDNAgYk5DoHIAgSgyOCUQyCUwHI/gI+9OVdeGaoG53xXoKX+5g1TB76++CcEIK4OBOotQACq9/7ovmCBpT+AbUIGvd/+m6K6sWCW3o1u9lhjz+x7CUC9I+ZkBGIKEIBialMLgYACSwPQ/Nj2FzdUfzhgCY5aIuC0/cc69Z1vV3/MM0BcHgjUW4AAVO/90X3BAkt/ALfGRt6sKjsLJun56E7kn3X3zF8TgHpOTQEEei5AAOo5MQUQ6I1AdwA6+Ltbtp05OPDrvanEqYsCTmzulrtn33nDLdLmGSCuCwTqLUAAqvf+6L5gge4fwN3fDVYwSZTRW97+fMPe2bsJQFG4KYJAzwQIQD2j5WAEeivQ/QO4PTbyG6KytbcVOb0SMNOvN/dM30wA4npAoN4CBKB674/uCxZY/AHcbDfv8gOtXy6YIu7opvNuz/Q7WrtGOh83sPSTuOM2QzUEEFirAAForXI8DoE+CxwPQGpPeX77K+o2nPr3t9ruQgJQVHaKIRBUgAAUlJPDEIgnsBiA1MlzVOR58SpTybf1VlFzBCCuBQTqK0AAqu/u6LxwgSoAtbzoxoa+1KsNFs4RdXwTu9+8PkAAispOMQSCChCAgnJyGALxBKoApGLD6vQF8apSqRJwogstb58jAHE9IFBfAQJQfXdH54ULVAHI1J/fUPe9hVP0ZXzz8k8m8gRvgu4LP0URWLcAAWjdhByAQH8EOgFI5IUNJ1v600HZVU3kHvPyEAGo7OuA6esrQACq7+7ovHCBKgA51/nmd/497su1YPu917sJQH3BpygC6xbgL851E3IAAv0ReDoA/biIHO5PB2VXdWJPtbx+gQBU9nXA9PUVIADVd3d0XrhAJwCpvF5U9hdO0a/xnfdyKwGoX/zURWB9AgSg9fnxaAT6JtAJQA35GTF5pG9NlFzYZMib/B0BqOSLgNnrLEAAqvP26L1Igfb4yGQ1uHk7zzm93Js8Xv2zqtxeJEjkoc3k6qqkU9vgvXxDne6r/rmxe6azF24IIFAPAQJQPfZElwgcF+gOQOr035jJIQJQvAtkMQCJyveIt7sIQPHsqYRASAECUEhNzkIggsAJAUj1+03kIAEoAvzTJY4/AySy2Zt9lQAUz55KCIQUIACF1OQsBCII8AxQBORTlFgMQKqyxbx9hQDU331QHYG1ChCA1irH4xDok8CS9wBd5k2e4BmgeMvoegboDG/2NQJQPHsqIRBSgAAUUpOzEIggcEIAUn2+FzlCAIoAv+QlMBHZJGZfJwDFs6cSAiEFCEAhNTkLgYgC1a/BN529xot23gPELbKAyRZv8kl+DT6yO+UQCCRAAAoEyTEIxBZ4+pOgf0zk2Etg3OIKOJFNLS9/SwCK6041BEIJEIBCSXIOApEFng5A14qIj1yactXnAIlIy8vtBCAuBwTqKUAAqufe6BoBqQKQqFzhVM6AI76AEznU8vJlAlB8eyoiEEKAABRCkTMQ6INAFYBU5CJ1clYfyhdf0kQfNG/3EYCKvxQAqKkAAaimi6NtBDpvgm74Hd7c89GIL2Def83EzRCA4ttTEYEQAgSgEIqcgUAfBDovgTm3wYl/aR/KF1/Si/uceL9AACr+UgCgpgIEoJoujrYR6AQgEWlWX4gqth2RmAK233u9u6pIAIrpTi0EwgkQgMJZchICUQUWA5CKnKFOrohavPBiXtznxfs5AlDhFwLj11qAAFTr9dF8yQLHnwFq+Me8uRtKtog9u/P6kZZY583nPAMUW596CIQRIACFceQUBKILHA9AT278gj/z6O9Eb6DUgib+bjfzX57XHrmSAFTqRcDcOQgQgHLYIjMUKbAYgKpnIGxs5Be9ytlFQkQe2sy+1dwz+6Fu/8gtUA4BBAIIEIACIHIEAv0Q6P4BPD+2/cUN1R/uRx+l1XSqn9Cp6X8hAJW2eebNTYAAlNtGmacYge4fwA++9eyhs884+p+9dr6hgVuvBExbd7vpd142JfMEoF4hcy4CcQQIQHGcqYJAcIGlP4BtfOQNXuSi4IU48LiAef1ac+/0X1R/QADiwkCg3gIEoHrvj+4LFlj6A3hubNvlTW28rmCSno++4PUjG/dO30MA6jk1BRDouQABqOfEFECgNwLPeAZoQpy3kbeKyJm9qVj2qU50VndPv0dEjABU9rXA9HkIEIDy2CNTFCiw3Esw8zcOv6TRcD9UIEfPR26b+/jgnse+sliIl8B6Tk4BBHoqQADqKS+HI9A7geV+AP/Tm2XgRc/e/ptedKh3lcs72ZkcFDfz+zolngBU3v6ZOE8BAlCee2WqAgRO9gyETY6+wnu7tgCCaCO2zf5mcM/sF7sL8gxQNH4KIdATAQJQT1g5FIHeC5w0AE3IoPcjvyIqm3vfRQkVbNrp7P/ofvanmpoAVMLumTFnAQJQzttltqwFWjdu//lqwOZNsx9cOujRidELB8z+fdYAEYZz1RueVf9Qp6YfXVruVP4RWqMEAgisU4AAtE5AHo5APwQWxkeucWKdAORFPziwe+a2pX3YxOhPebPL+tFfLjVN9AvN3dN/t3SelfjnYsAcCOQqQADKdbPMlbVAe3xkTMQuODak3tfYPbPnGQFocucm8XO/yhui13YpOJFD8ujMe/SPZGHJCdoeH9m1xH/v4q/Hr60aj0IAgdgCBKDY4tRDIICATW6/1nt9RXWUc/YZnZy9dbljj06MXDxg8rMBSpZ2hM217f2bbpp9aLnBV+pfGhrzIlAnAQJQnbZFrwh0CdjY8KWd53/2HLjrVDCtXaM/os7+LXgrF/CmnxrYM/3ZUz1ipf4rr8o9EUAgpgABKKY2tRDog4BdLw3/fdvfIqo7+lC+diWd2P26e/ZDvKRVu9XRMAKrEiAArYqLOyNQTwF725nbZWDwzV50Qz0niNO1E3l8WvUPd0xNPxGnIlUQQKBfAgSgfslTF4HIAnbj1nOl0fw5L9KIXLoW5ZzY3ONuw/s2Tz48U4uGaRIBBNYlQABaFx8PRqBeAnO/t+2ywWbjdV6Ef/dPXF3bafuDOvWdb9dro3SLAAJrFeAvwbXK8TgEaiqwMLbjKqf+1TVtP3jbnQ879PJnunfmG8EP50AEEEhWgACU7GpoDIHeCSzcuOPKZsO/uvRngpxIe978X244zW/S9W4TnIwAAv0SIAD1S566CPRZYG5s+NJBabzWqzX73Epfyjuzo0dd+8+Gpg7u60sDFEUAgb4KEID6yk9xBPorcOTG4XOGnL7Bq27sbyeRq5scfrIx+CHe8BzZnXIIJCRAAEpoGbSCQD8EDv7ulm1bBgdu8CLP6Uf92DVN7L6G2/AxnXz4SOza1EMAgXQECEDp7IJOEOibQPVhie1LRq9TsRf3rYleFzbx3uutAzdN39HrUpyPAALpCxCA0t8RHSIQTcB2jTxPnL0mty9QdSYHn3L+LzZNHfjXaJgUQgCBpAUIQEmvh+YQiC9gnW+Rb/2wF395/OphK7rqF9yd/3///MiB26545re6hy3GaQggUCsBAlCt1kWzCMQTsF07LhD1/86rbI1XNWAlk0ed00/o1PSjAU/lKAQQyESAAJTJIhkDgV4I/NObZeBFzxl9sff+SlHd1Isawc80Odhuy2cG3z7zpeBncyACCGQjQADKZpUMgkDvBGxCmgt++4sGVK/0Ilt6V2ntJzuTR6XRvkMmv3OXVp/uzA0BBBA4hQABiMsDAQRWJWCT2y6TduMyr/J9q3pgD+5cfYGpqN4lbXeX7n3svh6U4EgEEMhUgACU6WIZC4FeC9iEDIrs+D4xf7k3fa6s8BOlzeTq5XpTldtX0nP1Cc6ijXvm1N+5cWrmmyt5DPdBAAEElgoQgLgmEEDguIBNbr/We73Ki9wxsHvmtpXSVJ8jJM971vdKo3WBN73AiTz7ZN8ztoYA1HZi326Z+1bT2X0yNfPIal7iWhgfucaJvMw5+5xOzt660pm4HwII5C1AAMp7v0yHwIoFbGz4Uq/uehE7r3qQteU2U31gxQd03bHZsKaYbRFtbPHetoqTLeJlkxNptkWucirOTDrfQaYiLS/iVeRzIjLv1D/hrXHIvD8kA3LIWnpwLT10zjY7VxtyzbHH6z5n/hbli0/XysnjEMhKgACU1ToZBoG1C4QMQKfqQsXetNz/bqIfWHv3yz+SABRalPMQyEeAAJTPLpkEgXULrPUlsNUUbo+PTC53/8bumWX/fDVnL3dfXgJbryCPRyBPAQJQnntlKgSSFYgdgJKFoDEEEOirAAGor/wURwABBBBAAIF+CBCA+qFOTQQQQAABBBDoqwABqK/8FEcAAQQQQACBfggQgPqhTk0EEEAAAQQQ6KsAAaiv/BRHAAEEEEAAgX4IEID6oU5NBBBAAAEEEOirAAGor/wUR6D3Aqf7tXMbG325V3vV0k6cs8/U/asjnv5co1c8YzbTT+me6c9Wf346n95viAoIINAPAQJQP9SpicBpBOy3R85sb7TXqOl259xf6dRj31or2ul+wBOAwn8wo03sON97/+OmNts4qp/Qd848vtb98TgEEOiNAAGoN66cisC6BFrjo69XsUs638tluuBNPrLWA7u/ekKd7ls8Z/GTl08IQGbbROUpET2a1zNAtlFMhkT1O9X87iTPAJk/9j1o1W09X83hVN4gagPV94+Z6N3N3dN/vtb98TgEEOiNAAGoN66cisC6BNYagFT8SKPR2Oy9bRbzZ4q6M0zslU61YSYDJnL8i0VV5fbOD3qzc0X0udV/V5UtnXxgcn9D9H/pnumb1zVInx9sY6M3mNgbTexcVW17k0NPx5v79ekveu3+dnoV2aoqC96sraKfFvNPiLrHTfSwaPuQeTe7kpEIQCtR4j4I9FeAANRff6ojsKzASl8CO3Lj9rMGGvb8pjXO8SI7Ra3zDevdt+4f8N1/vlwAqv53p6ImstlMDprp3zcbcotOTd9bp1XNj42+cEDttW3RV6nYJhU57E3suzPYsgFoOZ/uP3OiCyLysIj/9pOtxtfOePtj+5dz4SWwOl0t9FqqAAGo1M0zd20F7K1nD7U2zb+w2Wi/0IuOnm6Q1QagxfNU9AERO6pqo23RfU0vf6V7ZzrPGqV4e2xi9IxhLz/SULuubfJsFXlIRDdWz/48s9+1BaBnnGPyaNvblx44vO0rF7373rkUXegJAQSWFyAAcWUgUBOB6d8eOXPrRndl0+xFXm0wbts6omZniYq2Tf+xKf7/SGv+W/qOx1f0klCPetUjE8NnDbX14pZz1zXULhcv86b6kIjN9Kjmssc6s6PSkH+UQ0Of1//2r0/FrE0tBBBYmwABaG1uPAqBqAIL48OvduKuilp02WK2VUR2muk2VXvImXxTtPEN0faD0mrvv/fwyKO9eibk0MTm4c2yYVjED7dNzmqYXOpVLjTTs1TtO17kYSd6/D1OfbEybXmxzw7smfl0X+pTFAEEVixAAFoxFXdEIL6ATYzs9KavE7Ht8aufoqLJ95jKWc7kOVXwUK1ebpIjTz/ikJnsN7X9TS8PS8M/eUQaLT/fXDhj8OjCtAy0Rg9sWdB33ztnb5YBec7wkCw0h44OzA9tbDeGpKFD4t2QqJzRrt7ULTrsxc7pOn+TmZzlRHZ6lUfU5CFReTIlH1e9/OYGP66TD0d9JiolA3pBIHUBAlDqG6K/YgUWdm2/1jl9xof4pQVig2LuLBM7S0Vmjz0LY1tVdZuJ7ZMAz8io2aXVe52cyCETOWoi21X0IVFfvcdnPi2PE7tx5v+37jnw+ZR7pDcEShUgAJW6eeZOVuDA72zbsnmwcb2qnJ1sk89szHVeGhO7VE23mkj1wX9HVOxzop3fnFrr7WwzuVBFdojKgJp+1dTuEhG/1gNjP87E7mu4DR/TyYcXnyGL3QL1EEBgGQECEJcFAgkJHN2144IN2r7eq25MqK0Vt2IiF4vJxaI2V32Ao4r8s2gnDK3xpiNmdtmxDzGUp0zlS07k8BoP69/DTJ5wbfmIvn3mkf41QWUEEOgWIABxPSCQiMDc7+14wWDDv8arVM+m1POmNqBeL/MiW1SrT52uXgZb922nmjzHVB4UkcfWfVrfDtAFp/rR9XytSd9apzACGQoQgDJcKiPVT2BhbPTlbpkvJK3fJIsdV89g2dH69t+7zp01PqZ79t/ZuwqcjAACKxEgAK1Eifsg0EMBmxi5wpv8WA9LcHRCAs7Ei5M/06mZbybUFq0gUJwAAai4lTNwSgJzY9suH9TGT3oR/l1MaTG976Xt2v4DetOB6mU9bggg0AcB/tLtAzolEagEnpwY2bnRyy9Knd/zwyrXLmB29KCz926fOlC/N3WvfWoeiUAyAgSgZFZBIzkJHPsyU/2RaqbGUftbfefMCb8JZRPnbRT/xC95lc05zc0sqxPofGCizvxPnTrx1/pPd/2srgr3RgCB5QQIQFwXCPRAoDW+/Y0qekF1dPU5MM3dsx/uLtMaH3mDilzUg9IcWTMBp/4fdOrA3594fZz6+qnZiLSLQJICBKAk10JTdRdoj438hqh9f2cO039p7Jl51+JM1a+7N5v+J+s+I/2HEXBVRm65P9C3P7Z/8cRTXT9hqnIKAggQgLgGEOiBgE3sON97/7bqaOfcOxY/++WeX71ww/lbv/ProrqpB2U5sqYC1Uthunvm/Z0nDKv/c5Lrp6bj0TYCSQoQgJJcC03lILCwa+Tqao6BvTO3L85j4zt+0It/aQ7zMUNYgXZL/mrw7TNfWjx1uesnbEVOQ6BsAQJQ2ftn+h4KLP0BZpM7N3k//1vV+6J7WJajayrgTA6Lm3nX4huiCUA1XSRt10aAAFSbVdFo3QSW/gBb2DV8nXPuyrrNQb/xBJy6v9Spx75aVSQAxXOnUpkCBKAy987UEQS6f4DZhAx6P/qfRG0wQmlK1FTAmc3ontn3EIBqukDarpUAAahW66LZOgl0B6D5G4df0mi4H6pT//TaH4F5bX1gaOrgPp4B6o8/VcsRIACVs2smjSzQ/QOsPTbyH0Xl2ZFboFwNBZzYl3X37CcJQDVcHi3XSoAAVKt10WydBBZ/gDWbg1/zfv5X6tQ7vfZRwHTeuel3ttojL6u66P4twj52RWkEshMgAGW3UgZKReB4AHLW8KIvT6Uv+khfoOXtz53oswhA6e+KDusrQACq7+7oPHGBxQCkTi5SkbMSb5f2EhIwr/9oYkcIQAkthVayEyAAZbdSBkpFoBOAGtZsml7lRfh3LZXF1KEPs8e86dcJQHVYFj3WVYC/lOu6OfpOXqAKQF7t7Kbqhck3S4PJCXhxnxfv53gPUHKroaFMBAhAmSySMdITqAKQqb6goTacXnd0lLpAqy3fcCqPEIBS3xT91VWAAFTXzdF38gLH3gPkX+6c46svkt9Wgg16ecSLfIMAlOBuaCkLAQJQFmtkiBQFOgHIyY85kSdS7I+e0hZwIk+2vHyRAJT2nuiuvgIEoPrujs4TF6gCkFN5vajsT7xV2ktTwHkvtxKA0lwOXdVfgABU/x0yQWIC7fGRyaol83aeOr3cTB6v/llVbk+sVdpJUMBMrq7acmoD3ss96nRf9c+N3TOd64obAgiEESAAhXHkFASOC3QHIKf6Ai9ymADEBbJSge8GIBny3u4mAK1UjvshsDoBAtDqvLg3AqcVOOEZINXvN5GDBKDTsnGHpwW6AtCZ3tudBCAuDQR6I0AA6o0rpxYssBiAKoLFH2YEoIIviFWOfrJrhpfAVgnJ3RE4jQABiEsEgcACBKDAoIUdRwAqbOGM2zcBAlDf6CmcqwABKNfNxpmLABTHmSoIEIC4BhDooUB3GOphGY7OVICXvTJdLGMlIUAASmINNJGrAAEo183GmYsAFMeZKmUKEIDK3DtTRxIgAEWCzrQMASjTxTJWEgIEoCTWQBO5ChCAct1snLkIQHGcqVKmAAGozL0zdSQBAlAk6EzLEIAyXSxjJSFAAEpiDTSRqwABKNfNxpmLABTHmSplChCAytw7U0cSIABFgs60DAEo08UyVhX6Ye4AABv2SURBVBICBKAk1kATuQoQgHLdbJy5CEBxnKlSpgABqMy9M3UkAQJQJOhMyxCAMl0sYyUhQABKYg00kasAASjXzcaZiwAUx5kqZQoQgMrcO1NHEiAARYLOtAwBKNPFMlYSAgSgJNZAE7kKEIBy3WycuQhAcZypUqYAAajMvTN1JAECUCToTMsQgDJdLGMlIUAASmINNJGrAAEo183GmYsAFMeZKmUKEIDK3DtTRxIgAEWCzrQMASjTxTJWEgIEoCTWQBO5ChCAct1snLkIQHGcqVKmAAGozL0zdSQBAlAk6EzLEIAyXSxjJSFAAEpiDTSRqwABKNfNxpmLABTHmSplChCAytw7U0cSIABFgs60DAEo08UyVhICBKAk1kATuQoQgHLdbJy5CEBxnKlSpgABqMy9M3UkAQJQJOhMyxCAMl0sYyUhQABKYg00kasAASjXzcaZiwAUx5kqZQoQgMrcO1NHEiAARYLOtAwBKNPFMlYSAgSgJNZAE7kKEIBy3WycuQhAcZypUqYAAajMvTN1JAECUCToTMsQgDJdLGMlIUAASmINNJGrAAEo183GmYsAFMeZKmUKEIDK3DtTRxIgAEWCzrQMASjTxTJWEgIEoCTWQBO5ChCAct1snLkIQHGcqVKmAAGozL0zdSQBAlAk6EzLEIAyXSxjJSFAAEpiDTSRqwABKNfNxpmLABTHmSplChCAytw7U0cSIABFgs60DAEo08UyVhICBKAk1kATuQoQgHLdbJy5CEBxnKlSpgABqMy9M3UkAQJQJOhMyxCAMl0sYyUhQABKYg00kasAASjXzcaZiwAUx5kqZQoQgMrcO1NHEiAARYLOtAwBKNPFMlYSAgSgJNZAE7kKEIBy3WycuQhAcZypUqYAAajMvTN1JAECUCToTMsQgDJdLGMlIUAASmINNJGrAAEo183GmYsAFMeZKmUKEIDK3DtTRxIgAEWCzrQMASjTxTJWEgIEoCTWQBO5ChCAct1snLkIQHGcqVKmAAGozL0zdSQBAlAk6EzLEIAyXSxjJSFAAEpiDTSRqwABKNfNxpmLABTHmSplChCAytw7U0cSIABFgs60DAEo08UyVhICBKAk1kATuQoQgHLdbJy5CEBxnKlSpgABqMy9M3UkAQJQJOhMyxCAMl0sYyUhQABKYg00kasAASjXzcaZiwAUx5kqZQoQgMrcO1NHEiAARYLOtAwBKNPFMlYSAgSgJNZAE7kKEIBy3WycuQhAcZypUqYAAajMvTN1JAECUCToTMsQgDJdLGMlIUAASmINNJGrAAEo183GmYsAFMeZKmUKEIDK3DtTRxIgAEWCzrQMASjTxTJWEgIEoCTWQBO5ChCAct1snLkIQHGcqVKmAAGozL0zdSQBAlAk6EzLEIAyXSxjJSFAAEpiDTSRqwABKNfNxpmLABTHmSplChCAytw7U0cSIABFgs60DAEo08UyVhICBKAk1kATuQoQgHLdbJy5CEBxnKlSpgABqMy9M3UkAQJQJOhMyxCAMl0sYyUhQABKYg00kasAASjXzcaZiwAUx5kqZQoQgMrcO1NHEiAARYLOtAwBKNPFMlYSAgSgJNZAE7kKEIBy3WycuQhAcZypUqYAAajMvTN1JAECUCToTMsQgDJdLGMlIUAASmINNJGrAAEo183GmYsAFMeZKmUKEIDK3DtTRxIgAEWCzrQMASjTxTJWEgIEoCTWQBO5ChCAct1snLkIQHGcqVKmAAGozL0zdSQBAlAk6EzLEIAyXSxjJSFAAEpiDTSRqwABKNfNxpmLABTHmSplChCAytw7U0cSIABFgs60DAEo08UyVhICBKAk1kATuQoQgHLdbJy5CEBxnKlSpgABqMy9M3UkAQJQJOhMyxCAMl0sYyUhQABKYg00kasAASjXzcaZiwAUx5kqZQoQgMrcO1NHEiAARYLOtAwBKNPFMlYSAgSgJNZAE7kKEIBy3WycuQhAcZypUqYAAajMvTN1JAECUCToTMsQgDJdLGMlIUAASmINNJGrAAEo183GmYsAFMeZKmUKEIDK3DtTRxIgAEWCzrQMASjTxTJWEgIEoCTWQBO5ChCAct1snLkIQHGcqVKmAAGozL0zdSQBAlAk6EzLEIAyXSxjJSFAAEpiDTSRqwABKNfNxpmLABTHmSplChCAytw7U0cSIABFgs60DAEo08UyVhICBKAk1kATuQoQgHLdbJy5CEBxnKlSpgABqMy9M3UkAQJQJOhMyxCAMl0sYyUhQABKYg00kasAASjXzcaZiwAUx5kqZQoQgMrcO1NHEiAARYLOtAwBKNPFMlYSAgSgJNZAE7kKEIBy3WycuQhAcZypUqYAAajMvTN1JAECUCToTMsQgDJdLGMlIUAASmINNJGrAAEo183GmYsAFMeZKmUKEIDK3DtTRxIgAEWCzrQMASjTxTJWEgIEoCTWQBO5ChCAct1snLkIQHGcqVKmAAGozL0zdSQBAlAk6EzLEIAyXSxjJSFAAEpiDTSRqwABKNfNxpmLABTHmSplChCAytw7U0cSIABFgs60DAEo08UyVhICBKAk1kATuQoQgHLdbJy5CEBxnKlSpgABqMy9M3UkAQJQJOhMyxCAMl0sYyUhQABKYg00kasAASjXzcaZiwAUx5kqZQoQgMrcO1NHEiAARYLOtAwBKNPFMlYSAgSgJNZAE7kKEIBy3WycuQhAcZypUqYAAajMvTN1DwW6Q4+ZXL1YSlVu72FZjs5E4GTXDGEokwUzRjICBKBkVkEjuQgQgHLZZH/mIAD1x52q5QkQgMrbORP3WIAA1GPgzI8nAGW+YMZLRoAAlMwqaCQXgcUAZN7Oc04v9yaPV7PxElguG+7tHIsByKmc6b3dqU73VRV5Cay37pxengABqLydM3GPBboDkDi9REyeIgD1GD2j448/A6QyJN7uJgBltFxGSUqAAJTUOmgmB4ETngFSvdCLtAhAOWw2zgxdL4E1xexeAlAcd6qUJ0AAKm/nTBxJYGHXyNVO5JXihH/PIpnnVMaJb7e8++zA3hl+ezCnxTJLMgL8xZzMKmgkN4EqADVVLvYqO3ObjXl6L9D28pCK3EMA6r01FcoUIACVuXemjiBQBSBxbkNT/Eu88CxQBPJsSjgT31L3efF+gQCUzVoZJDEBAlBiC6GdfAQ6Aaj67S+nz1Wxc/OZjEl6LWBi95nXB6s6BKBea3N+qQIEoFI3z9w9F1gMQF5sf9Pp63tekALZCDjVP2217WwCUDYrZZAEBQhACS6FluovYDcOn+Mb7m3VJK7t39FuNK5TsXPqPxkT9FrAme4T3/5U9/WjNx3oPBvEDQEEwgkQgMJZchICxwXaY6O/Jup/oPMH5r7k2naLb8pbIELgVAJOxGSh+V7fbP9M9/XT2DP9+8ghgEBYAQJQWE9OQ6Aj0Bof/YXF9/2Y6APN3dN/YuPDr/biroIIgZMJeJPbBvbMfHq56wc1BBAIK0AACuvJaQgce9JnYvOw2MCPdv5BF/5Gpw4fMBFtj4++iTdEc5EsJ+BE7tHdMx852fWDGgIIhBUgAIX15DQETinw4FvPHtp5xtG3iMpWqBBYFHBi06Kz79MpmUcFAQTiCBCA4jhTBYHjAja5c5O053/Wq3R+y4db2QKdNz0f3PJRffe9c2VLMD0CcQUIQHG9qYZAR8Cul0b7ktGfUrFLIClXwIl9eVJn/3pqSny5CkyOQH8ECED9cacqAseC0K7Ri0Ttlcs9G9T1pZgnaKnKst8Ntdr7s4JTC6zWczX3d2L3H/XNzwzt3X8/e0AAgf4IEID6407VwgWqN0m3bcNPqMmZzrc/Lk03JF6u8CoXL9Ks5gdqJ0yZdD55euntZIGp8BWcdvzVeq7k/k7cnaKtL0hL1LvGa03l8YbOfbJ6k/xpG+IOCCAQVIAAFJSTwxBYmYCNb3+jF71AxM4T0SPey83VI9XpkHp/vmvI2W0v1zjVhpkMmMjBxZN5Bmhlxuu910oCTXeN7vs7kc1epe3EWiZymxO9v+XdAyK+8yZn5+QGEdskovuc2H26e/bD6+2XxyOAwOoECECr8+LeCAQROFkA6j5cxd50PPQ43bf43xu7ZyaXa6I9PnL8z7t/GPMM0NpWdjLDFfn7Ktgeu5noB5Z2QABa2054FAIhBQhAITU5C4EVCix9CWy5rzroDjTdx67oB3DXy2EEoBUuZcnd1hOATrevzlel8BLY2hbDoxAIJEAACgTJMQiEFiAAhRZd3Xm9DECr64R7I4BALwQIQL1Q5UwE+ixwsvDU57ZqW/5kz7rVdiAaRwABIQBxESCQoQABKOxSCUBhPTkNgRQECEApbIEeEAgsQAAKC0oACuvJaQikIEAASmEL9IBAYAECUFhQAlBYT05DIAUBAlAKW6AHBAILEIDCghKAwnpyGgIpCBCAUtgCPSAQWIAAFBaUABTWk9MQSEGAAJTCFugBgcACBKCwoASgsJ6chkAKAgSgFLZADwgEFiAAhQUlAIX15DQEUhAgAKWwBXpAILAAASgsKAEorCenIZCCAAEohS3QAwKBBQhAYUEJQGE9OQ2BFAQIQClsgR4QCCxAAAoLSgAK68lpCKQgQABKYQv0gEBgAQJQWFACUFhPTkMgBQECUApboAcEAgsQgMKCEoDCenIaAikIEIBS2AI9IBBYgAAUFpQAFNaT0xBIQYAAlMIW6AGBwAIEoLCgBKCwnpyGQAoCBKAUtkAPCAQWIACFBSUAhfXkNARSECAApbAFekAgsAABKCwoASisJ6chkIIAASiFLdADAoEFCEBhQQlAYT05DYEUBAhAKWyBHhAILEAACgtKAArryWkIpCBAAEphC/SAQGABAlBYUAJQWE9OQyAFAQJQClugBwQCCxCAwoISgMJ6choCKQgQgFLYAj0gEFiAABQWlAAU1pPTEEhBgACUwhboAYHAAgSgsKAEoLCenIZACgIEoBS2QA8IBBYgAIUFJQCF9eQ0BFIQIAClsAV6QCCwAAEoLCgBKKwnpyGQggABKIUt0AMCgQUIQGFBCUBhPTkNgRQECEApbIEeEAgsQAAKC0oACuvJaQikIEAASmEL9IBAYAECUFhQAlBYT05DIAUBAlAKW6AHBAILEIDCghKAwnpyGgIpCBCAUtgCPSAQWIAAFBaUABTWk9MQSEGAAJTCFugBgcACBKCwoASgsJ6chkAKAgSgFLZADwgEFiAAhQUlAIX15DQEUhAgAKWwBXpAILAAASgsKAEorCenIZCCAAEohS3QAwKBBQhAYUEJQGE9OQ2BFAQIQClsgR4QCCxAAAoLSgAK68lpCKQgQABKYQv0gEBgAQJQWFACUFhPTkMgBQECUApboAcEAgsQgMKCEoDCenIaAikIEIBS2AI9IBBYgAAUFpQAFNaT0xBIQYAAlMIW6AGBwAIEoLCgBKCwnpyGQAoCBKAUtkAPCAQWIACFBSUAhfXkNARSECAApbAFekAgsAABKCwoASisJ6chkIIAASiFLdADAoEFCEBhQQlAYT05DYEUBAhAKWyBHhAILEAACgtKAArryWkIpCBAAEphC/SAQGABAlBYUAJQWE9OQyAFAQJQClugBwQCCxCAwoISgMJ6choCKQgQgFLYAj0gEFiAABQWlAAU1pPTEEhBgACUwhboAYHAAgSgsKAEoLCenIZACgIEoBS2QA8IBBYgAIUFJQCF9eQ0BFIQIAClsAV6QCCwAAEoLCgBKKwnpyGQggABKIUt0AMCgQUIQGFBCUBhPTkNgRQECEApbIEeEAgsQAAKC0oACuvJaQikIEAASmEL9IBAYAECUFhQAlBYT05DIAUBAlAKW6AHBAILEIDCghKAwnpyGgIpCBCAUtgCPSAQWIAAFBaUABTWk9MQSEGAAJTCFugBgcACBKCwoASgsJ6chkAKAgSgFLZADwgEFiAAhQUlAIX15DQEUhAgAKWwBXpAILAAASgsKAEorCenIZCCAAEohS3QAwKBBQhAYUEJQGE9OQ2BFAQIQClsgR4QCCxAAAoLSgAK68lpCKQgQABKYQv0gEBgAQJQWFACUFhPTkMgBQECUApboAcEAgsQgMKCEoDCenIaAikIEIBS2AI9IBBYgAAUFpQAFNaT0xBIQYAAlMIW6AGBwAIEoLCgBKCwnpyGQAoCBKAUtkAPCAQWIACFBSUAhfXkNARSECAApbAFekAgsAABKCwoASisJ6chkIIAASiFLdADAoEFCEBhQQlAYT05DYEUBAhAKWyBHhAILEAACgtKAArryWkIpCBAAEphC/SAQGABAlBYUAJQWE9OQyAFAQJQClugBwQCCxCAwoISgMJ6choCKQgQgFLYAj0gEFiAABQWlAAU1pPTEEhBgACUwhboAYHAAgSgsKAEoLCenIZACgIEoBS2QA8IBBYgAIUFJQCF9eQ0BFIQIAClsAV6QCCwAAEoLCgBKKwnpyGQggABKIUt0AMCgQUIQGFBCUBhPTkNgRQECEApbIEeEAgsQAAKC0oACuvJaQikIEAASmEL9IBAYAECUFhQAlBYT05DIAUBAlAKW6AHBAILEIDCghKAwnpyGgIpCBCAUtgCPSAQWIAAFBaUABTWk9MQSEGAAJTCFugBgcACBKCwoASgsJ6chkAKAgSgFLZADwgEFiAAhQUlAIX15DQEUhAgAKWwBXpAILAAASgsKAEorCenIZCCAAEohS3QAwKBBQhAYUEJQGE9OQ2BFAQIQClsgR4QCCxAAAoLSgAK68lpCKQgQABKYQv0gEBgAQJQWFACUFhPTkMgBQECUApboAcEAgsQgMKCEoDCenIaAikIEIBS2AI9IBBYgAAUFpQAFNaT0xBIQYAAlMIW6AGBwAIEoLCgBKCwnpyGQAoCBKAUtkAPCAQWIACFBSUAhfXkNARSECAApbAFekAgsAABKCwoASisJ6chkIIAASiFLdADAoEFCEBhQQlAYT05DYEUBAhAKWyBHhAILEAACgtKAArryWkIpCBAAEphC/SAQGABAlBYUAJQWE9OQyAFAQJQClugBwQCCxCAwoISgMJ6choCKQgQgFLYAj0gEFiAABQWlAAU1pPTEEhBgACUwhboAYHAAgSgsKAEoLCenIZACgIEoBS2QA8IBBYgAIUFJQCF9eQ0BFIQIAClsAV6QCCAQHfoMZOrF49UldsDHF/cESczJAwVdykwcKYCBKBMF8tY5QkQgMLunAAU1pPTEEhNgACU2kboB4E1ChCA1gh3kocRgMJ6choCqQkQgFLbCP0gsEaBxQBk3s5zTi/3Jo9XR/ES2NpAFwOQUznTe7tTne6rTuIlsLV58igEUhMgAKW2EfpBYI0C3QFInF4iJk8RgNaIKSLHnwFSGRJvdxOA1m7JIxFIUYAAlOJW6AmBNQic8AyQ6oVepEUAWgPk0w/pegmsKWb3EoDWbskjEUhRgACU4lboCYF1CCzsGrnaibxSnPDv9zocFx/qxLdb3n12YO8Mv00XwJMjEEhFgL8gU9kEfSAQSKAKQE2Vi73KzkBHFn1M28tDKnIPAajoy4DhMxQgAGW4VEYqW6AKQOLchqb4l3jhWaD1XA3OxLfUfV68XyAArUeSxyKQngABKL2d0BEC6xLoBKDqt7+cPlfFzl3XYYU/2MTuM68PVgwEoMIvBsbPToAAlN1KGah0gcUA5MX2N52+vnSP9czvVP+01bazCUDrUeSxCKQpQABKcy90hcCaBOzG4XN8w72terBr+3e0G43rVOycNR1W+IOc6T7x7U91e+pNBzrPBnFDAIH6CxCA6r9DJkDguEB7bPTXRP0PdP7A3Jdc227xTXkLRKsTcCImC833+mb7Z7o9G3umf391J3FvBBBIVYAAlOpm6AuBNQi0xkd/YfF9Pyb6QHP39J/Y+PCrvbir1nBcsQ/xJrcN7Jn59HKexaIwOAKZCRCAMlso45QtYBObh8UGfrSjoAt/o1OHD5iItsdH38Qbold2bTiRe3T3zEc6T6It47myU7gXAgikLkAASn1D9IdAAIEH33r20M4zjr5FVLYGOC7bI5zYtOjs+3RK5rMdksEQQODY/4+IAwIIlCFgkzs3SXv+Z71K57eauJ0o0HnT88EtH9V33zuHDQII5C9AAMp/x0yIwHEBu14a7UtGf0rFLoHluwJO7MuTOvvXU1PicUEAgTIECEBl7JkpEThBwHaNXiRqr1zu2aCuLwE94TGqUovvwlpN/07s/qO++Zmhvfvv5xJBAIGyBAhAZe2baQsXqN7U27YNP6EmZzrf/rg03ZB4ucKrXLxIs5oAkSLnSvp34u4UbX1BWqLeNV5rKo83dO6T1ZvGU5yJnhBAILwAASi8KScikKyAjW9/oxe9QMTOE9Ej3svNVbPqdEi9P9815Oy2l2ucasNMBkzk4OIwdXwGyIls9iptJ9Yykduc6P0t7x4Q8Z03OTsnN4jYJhHd58Tu092zH052eTSGAAJBBQhAQTk5DIG0BU4WgLq7VrE3HQ89Tvct/vfG7pnJtKc71l17fOR4n+aroHfsZqIfWNo/AagOG6VHBHojQADqjSunIpCkwNKXwJb7aofuANE9RB0D0On673x1CC+BJXmt0hQCvRYgAPVamPMRqJlASQGoZquhXQQQCChAAAqIyVEIIIAAAgggUA8BAlA99kSXCCCAAAIIIBBQgAAUEJOjEEAAAQQQQKAeAgSgeuyJLhFAAAEEEEAgoAABKCAmRyGAAAIIIIBAPQQIQPXYE10igAACCCCAQEABAlBATI5CAAEEEEAAgXoIEIDqsSe6RAABBBBAAIGAAgSggJgchQACCCCAAAL1ECAA1WNPdIkAAggggAACAQUIQAExOQoBBBBAAAEE6iFAAKrHnugSAQQQQAABBAIKEIACYnIUAggggAACCNRDgABUjz3RJQIIIIAAAggEFCAABcTkKAQQQAABBBCohwABqB57oksEEEAAAQQQCChAAAqIyVEIIIAAAgggUA8BAlA99kSXCCCAAAIIIBBQgAAUEJOjEEAAAQQQQKAeAgSgeuyJLhFAAAEEEEAgoAABKCAmRyGAAAIIIIBAPQQIQPXYE10igAACCCCAQEABAlBATI5CAAEEEEAAgXoIEIDqsSe6RAABBBBAAIGAAgSggJgchQACCCCAAAL1ECAA1WNPdIkAAggggAACAQUIQAExOQoBBBBAAAEE6iFAAKrHnugSAQQQQAABBAIKEIACYnIUAggggAACCNRDgABUjz3RJQIIIIAAAggEFCAABcTkKAQQQAABBBCohwABqB57oksEEEAAAQQQCChAAAqIyVEIIIAAAgggUA8BAlA99kSXCCCAAAIIIBBQgAAUEJOjEEAAAQQQQKAeAgSgeuyJLhFAAAEEEEAgoAABKCAmRyGAAAIIIIBAPQQIQPXYE10igAACCCCAQEABAlBATI5CAAEEEEAAgXoIEIDqsSe6RAABBBBAAIGAAgSggJgchQACCCCAAAL1ECAA1WNPdIkAAggggAACAQUIQAExOQoBBBBAAAEE6iFAAKrHnugSAQQQQAABBAIKEIACYnIUAggggAACCNRD4P8Dg5qUwroRJp0AAAAASUVORK5CYII="/>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TextBox 2">
            <a:extLst>
              <a:ext uri="{FF2B5EF4-FFF2-40B4-BE49-F238E27FC236}">
                <a16:creationId xmlns:a16="http://schemas.microsoft.com/office/drawing/2014/main" id="{88F009D1-3F84-327D-3505-2CB4EBBF5AE2}"/>
              </a:ext>
            </a:extLst>
          </p:cNvPr>
          <p:cNvSpPr txBox="1"/>
          <p:nvPr/>
        </p:nvSpPr>
        <p:spPr>
          <a:xfrm>
            <a:off x="307975" y="2859805"/>
            <a:ext cx="2017985" cy="1600438"/>
          </a:xfrm>
          <a:prstGeom prst="rect">
            <a:avLst/>
          </a:prstGeom>
          <a:noFill/>
        </p:spPr>
        <p:txBody>
          <a:bodyPr wrap="square" rtlCol="0">
            <a:spAutoFit/>
          </a:bodyPr>
          <a:lstStyle/>
          <a:p>
            <a:pPr algn="ctr"/>
            <a:r>
              <a:rPr lang="en-US" sz="1600" b="1" dirty="0"/>
              <a:t>REFERRAL SOURCE</a:t>
            </a:r>
          </a:p>
          <a:p>
            <a:pPr marL="285750" indent="-285750">
              <a:buFont typeface="Arial" panose="020B0604020202020204" pitchFamily="34" charset="0"/>
              <a:buChar char="•"/>
            </a:pPr>
            <a:r>
              <a:rPr lang="en-US" sz="1600" dirty="0"/>
              <a:t>Domestic Violence Shelter</a:t>
            </a:r>
          </a:p>
          <a:p>
            <a:pPr marL="285750" indent="-285750">
              <a:buFont typeface="Arial" panose="020B0604020202020204" pitchFamily="34" charset="0"/>
              <a:buChar char="•"/>
            </a:pPr>
            <a:r>
              <a:rPr lang="en-US" sz="1600" dirty="0"/>
              <a:t>Emergency Shelter </a:t>
            </a:r>
          </a:p>
          <a:p>
            <a:pPr marL="285750" indent="-285750">
              <a:buFont typeface="Arial" panose="020B0604020202020204" pitchFamily="34" charset="0"/>
              <a:buChar char="•"/>
            </a:pPr>
            <a:r>
              <a:rPr lang="en-US" sz="1600" dirty="0"/>
              <a:t>Street Outreach</a:t>
            </a:r>
          </a:p>
        </p:txBody>
      </p:sp>
      <p:sp>
        <p:nvSpPr>
          <p:cNvPr id="7" name="TextBox 6">
            <a:extLst>
              <a:ext uri="{FF2B5EF4-FFF2-40B4-BE49-F238E27FC236}">
                <a16:creationId xmlns:a16="http://schemas.microsoft.com/office/drawing/2014/main" id="{E2CC3906-202E-F74D-07D5-8EC0A03FF68E}"/>
              </a:ext>
            </a:extLst>
          </p:cNvPr>
          <p:cNvSpPr txBox="1"/>
          <p:nvPr/>
        </p:nvSpPr>
        <p:spPr>
          <a:xfrm>
            <a:off x="3870925" y="3059668"/>
            <a:ext cx="1402148" cy="1077218"/>
          </a:xfrm>
          <a:prstGeom prst="rect">
            <a:avLst/>
          </a:prstGeom>
          <a:noFill/>
        </p:spPr>
        <p:txBody>
          <a:bodyPr wrap="square" rtlCol="0">
            <a:spAutoFit/>
          </a:bodyPr>
          <a:lstStyle/>
          <a:p>
            <a:r>
              <a:rPr lang="en-US" sz="1600" b="1" dirty="0"/>
              <a:t>HHC STAFF</a:t>
            </a:r>
          </a:p>
          <a:p>
            <a:r>
              <a:rPr lang="en-US" sz="1600" dirty="0"/>
              <a:t>Prioritized </a:t>
            </a:r>
          </a:p>
          <a:p>
            <a:r>
              <a:rPr lang="en-US" sz="1600" dirty="0"/>
              <a:t>Coordinated Entry List </a:t>
            </a:r>
          </a:p>
        </p:txBody>
      </p:sp>
      <p:sp>
        <p:nvSpPr>
          <p:cNvPr id="8" name="TextBox 7">
            <a:extLst>
              <a:ext uri="{FF2B5EF4-FFF2-40B4-BE49-F238E27FC236}">
                <a16:creationId xmlns:a16="http://schemas.microsoft.com/office/drawing/2014/main" id="{A21DAA04-0E6A-459E-6670-13E77BDF807F}"/>
              </a:ext>
            </a:extLst>
          </p:cNvPr>
          <p:cNvSpPr txBox="1"/>
          <p:nvPr/>
        </p:nvSpPr>
        <p:spPr>
          <a:xfrm>
            <a:off x="7146951" y="2859805"/>
            <a:ext cx="1689074" cy="2554545"/>
          </a:xfrm>
          <a:prstGeom prst="rect">
            <a:avLst/>
          </a:prstGeom>
          <a:noFill/>
        </p:spPr>
        <p:txBody>
          <a:bodyPr wrap="square" rtlCol="0">
            <a:spAutoFit/>
          </a:bodyPr>
          <a:lstStyle/>
          <a:p>
            <a:r>
              <a:rPr lang="en-US" sz="1600" b="1" dirty="0"/>
              <a:t>HOUSING PROJECTS</a:t>
            </a:r>
          </a:p>
          <a:p>
            <a:pPr marL="285750" indent="-285750">
              <a:buFont typeface="Arial" panose="020B0604020202020204" pitchFamily="34" charset="0"/>
              <a:buChar char="•"/>
            </a:pPr>
            <a:r>
              <a:rPr lang="en-US" sz="1600" dirty="0"/>
              <a:t>Rapid Re-housing</a:t>
            </a:r>
          </a:p>
          <a:p>
            <a:pPr marL="285750" indent="-285750">
              <a:buFont typeface="Arial" panose="020B0604020202020204" pitchFamily="34" charset="0"/>
              <a:buChar char="•"/>
            </a:pPr>
            <a:r>
              <a:rPr lang="en-US" sz="1600" dirty="0"/>
              <a:t>Permanent Supportive Housing</a:t>
            </a:r>
          </a:p>
          <a:p>
            <a:pPr marL="285750" indent="-285750">
              <a:buFont typeface="Arial" panose="020B0604020202020204" pitchFamily="34" charset="0"/>
              <a:buChar char="•"/>
            </a:pPr>
            <a:r>
              <a:rPr lang="en-US" sz="1600" dirty="0"/>
              <a:t>HUD RAP</a:t>
            </a:r>
          </a:p>
          <a:p>
            <a:pPr marL="285750" indent="-285750">
              <a:buFont typeface="Arial" panose="020B0604020202020204" pitchFamily="34" charset="0"/>
              <a:buChar char="•"/>
            </a:pPr>
            <a:r>
              <a:rPr lang="en-US" sz="1600" dirty="0"/>
              <a:t>ESG Supplemental </a:t>
            </a:r>
          </a:p>
        </p:txBody>
      </p:sp>
      <p:cxnSp>
        <p:nvCxnSpPr>
          <p:cNvPr id="11" name="Straight Arrow Connector 10">
            <a:extLst>
              <a:ext uri="{FF2B5EF4-FFF2-40B4-BE49-F238E27FC236}">
                <a16:creationId xmlns:a16="http://schemas.microsoft.com/office/drawing/2014/main" id="{C5C448BA-227C-5030-BB58-5691B24725ED}"/>
              </a:ext>
            </a:extLst>
          </p:cNvPr>
          <p:cNvCxnSpPr>
            <a:cxnSpLocks/>
          </p:cNvCxnSpPr>
          <p:nvPr/>
        </p:nvCxnSpPr>
        <p:spPr>
          <a:xfrm>
            <a:off x="2424309" y="3660024"/>
            <a:ext cx="1422380" cy="0"/>
          </a:xfrm>
          <a:prstGeom prst="straightConnector1">
            <a:avLst/>
          </a:prstGeom>
          <a:ln w="1905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FC2A7DD8-E179-195B-6D3B-B22D11350037}"/>
              </a:ext>
            </a:extLst>
          </p:cNvPr>
          <p:cNvCxnSpPr>
            <a:cxnSpLocks/>
          </p:cNvCxnSpPr>
          <p:nvPr/>
        </p:nvCxnSpPr>
        <p:spPr>
          <a:xfrm>
            <a:off x="5273073" y="3673161"/>
            <a:ext cx="1422380" cy="0"/>
          </a:xfrm>
          <a:prstGeom prst="straightConnector1">
            <a:avLst/>
          </a:prstGeom>
          <a:ln w="1905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174BD1A-3CFB-3D4E-19E3-B915BB29B74D}"/>
              </a:ext>
            </a:extLst>
          </p:cNvPr>
          <p:cNvSpPr txBox="1"/>
          <p:nvPr/>
        </p:nvSpPr>
        <p:spPr>
          <a:xfrm>
            <a:off x="2522797" y="3394364"/>
            <a:ext cx="1402148" cy="338554"/>
          </a:xfrm>
          <a:prstGeom prst="rect">
            <a:avLst/>
          </a:prstGeom>
          <a:noFill/>
        </p:spPr>
        <p:txBody>
          <a:bodyPr wrap="square" rtlCol="0">
            <a:spAutoFit/>
          </a:bodyPr>
          <a:lstStyle/>
          <a:p>
            <a:r>
              <a:rPr lang="en-US" sz="1600" i="1" dirty="0"/>
              <a:t>assessments</a:t>
            </a:r>
          </a:p>
        </p:txBody>
      </p:sp>
      <p:sp>
        <p:nvSpPr>
          <p:cNvPr id="19" name="TextBox 18">
            <a:extLst>
              <a:ext uri="{FF2B5EF4-FFF2-40B4-BE49-F238E27FC236}">
                <a16:creationId xmlns:a16="http://schemas.microsoft.com/office/drawing/2014/main" id="{97F0EF33-FEC5-F2DC-9CB5-2FEFA5D158DA}"/>
              </a:ext>
            </a:extLst>
          </p:cNvPr>
          <p:cNvSpPr txBox="1"/>
          <p:nvPr/>
        </p:nvSpPr>
        <p:spPr>
          <a:xfrm>
            <a:off x="5487211" y="3401291"/>
            <a:ext cx="1188010" cy="338554"/>
          </a:xfrm>
          <a:prstGeom prst="rect">
            <a:avLst/>
          </a:prstGeom>
          <a:noFill/>
        </p:spPr>
        <p:txBody>
          <a:bodyPr wrap="square" rtlCol="0">
            <a:spAutoFit/>
          </a:bodyPr>
          <a:lstStyle/>
          <a:p>
            <a:r>
              <a:rPr lang="en-US" sz="1600" i="1" dirty="0"/>
              <a:t>matching</a:t>
            </a:r>
          </a:p>
        </p:txBody>
      </p:sp>
    </p:spTree>
    <p:extLst>
      <p:ext uri="{BB962C8B-B14F-4D97-AF65-F5344CB8AC3E}">
        <p14:creationId xmlns:p14="http://schemas.microsoft.com/office/powerpoint/2010/main" val="5054217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AEFFFF2-9EB4-4B6C-B9F8-2BA3EF89A2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30262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D65299F-028F-4AFC-B46A-8DB33E20FE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02629" y="0"/>
            <a:ext cx="68413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BAC87F6E-526A-49B5-995D-42DB65659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067" y="1443035"/>
            <a:ext cx="2978949" cy="3971930"/>
          </a:xfrm>
          <a:prstGeom prst="ellipse">
            <a:avLst/>
          </a:prstGeom>
          <a:solidFill>
            <a:srgbClr val="FFFFFF"/>
          </a:solid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45654" y="1586484"/>
            <a:ext cx="2763774" cy="3685032"/>
          </a:xfrm>
          <a:prstGeom prst="ellipse">
            <a:avLst/>
          </a:prstGeom>
          <a:solidFill>
            <a:schemeClr val="accent2">
              <a:lumMod val="75000"/>
            </a:schemeClr>
          </a:solidFill>
          <a:ln>
            <a:noFill/>
          </a:ln>
        </p:spPr>
        <p:txBody>
          <a:bodyPr>
            <a:normAutofit/>
          </a:bodyPr>
          <a:lstStyle/>
          <a:p>
            <a:r>
              <a:rPr lang="en-US">
                <a:solidFill>
                  <a:srgbClr val="FFFFFF"/>
                </a:solidFill>
              </a:rPr>
              <a:t>Roles of each part of the system</a:t>
            </a:r>
          </a:p>
        </p:txBody>
      </p:sp>
      <p:sp>
        <p:nvSpPr>
          <p:cNvPr id="3" name="Content Placeholder 2"/>
          <p:cNvSpPr>
            <a:spLocks noGrp="1"/>
          </p:cNvSpPr>
          <p:nvPr>
            <p:ph idx="1"/>
          </p:nvPr>
        </p:nvSpPr>
        <p:spPr>
          <a:xfrm>
            <a:off x="4193771" y="1402080"/>
            <a:ext cx="4112162" cy="4617720"/>
          </a:xfrm>
        </p:spPr>
        <p:txBody>
          <a:bodyPr anchor="ctr">
            <a:normAutofit/>
          </a:bodyPr>
          <a:lstStyle/>
          <a:p>
            <a:pPr marL="0" indent="0">
              <a:lnSpc>
                <a:spcPct val="90000"/>
              </a:lnSpc>
              <a:buNone/>
            </a:pPr>
            <a:r>
              <a:rPr lang="en-US" sz="2000" dirty="0">
                <a:latin typeface="+mj-lt"/>
                <a:cs typeface="Calibri" panose="020F0502020204030204" pitchFamily="34" charset="0"/>
              </a:rPr>
              <a:t>SHELTER AND STREET OUTREACH</a:t>
            </a:r>
          </a:p>
          <a:p>
            <a:pPr lvl="1">
              <a:lnSpc>
                <a:spcPct val="90000"/>
              </a:lnSpc>
            </a:pPr>
            <a:endParaRPr lang="en-US" sz="1800" dirty="0">
              <a:latin typeface="Calibri" panose="020F0502020204030204" pitchFamily="34" charset="0"/>
              <a:cs typeface="Calibri" panose="020F0502020204030204" pitchFamily="34" charset="0"/>
            </a:endParaRPr>
          </a:p>
          <a:p>
            <a:pPr lvl="1">
              <a:lnSpc>
                <a:spcPct val="90000"/>
              </a:lnSpc>
            </a:pPr>
            <a:r>
              <a:rPr lang="en-US" sz="1800" dirty="0">
                <a:latin typeface="Calibri" panose="020F0502020204030204" pitchFamily="34" charset="0"/>
                <a:cs typeface="Calibri" panose="020F0502020204030204" pitchFamily="34" charset="0"/>
              </a:rPr>
              <a:t>Assess clients</a:t>
            </a:r>
          </a:p>
          <a:p>
            <a:pPr lvl="1">
              <a:lnSpc>
                <a:spcPct val="90000"/>
              </a:lnSpc>
            </a:pPr>
            <a:r>
              <a:rPr lang="en-US" sz="1800" dirty="0">
                <a:latin typeface="Calibri" panose="020F0502020204030204" pitchFamily="34" charset="0"/>
                <a:cs typeface="Calibri" panose="020F0502020204030204" pitchFamily="34" charset="0"/>
              </a:rPr>
              <a:t>Refer to coordinated entry</a:t>
            </a:r>
          </a:p>
          <a:p>
            <a:pPr lvl="2">
              <a:lnSpc>
                <a:spcPct val="90000"/>
              </a:lnSpc>
            </a:pPr>
            <a:r>
              <a:rPr lang="en-US" sz="1800" dirty="0">
                <a:latin typeface="Calibri" panose="020F0502020204030204" pitchFamily="34" charset="0"/>
                <a:cs typeface="Calibri" panose="020F0502020204030204" pitchFamily="34" charset="0"/>
              </a:rPr>
              <a:t>Explain different program types to clients</a:t>
            </a:r>
          </a:p>
          <a:p>
            <a:pPr lvl="2">
              <a:lnSpc>
                <a:spcPct val="90000"/>
              </a:lnSpc>
            </a:pPr>
            <a:r>
              <a:rPr lang="en-US" sz="1800" dirty="0">
                <a:latin typeface="Calibri" panose="020F0502020204030204" pitchFamily="34" charset="0"/>
                <a:cs typeface="Calibri" panose="020F0502020204030204" pitchFamily="34" charset="0"/>
              </a:rPr>
              <a:t>Refer to programs that the client is eligible for and that they are interested in. </a:t>
            </a:r>
          </a:p>
          <a:p>
            <a:pPr lvl="1">
              <a:lnSpc>
                <a:spcPct val="90000"/>
              </a:lnSpc>
            </a:pPr>
            <a:r>
              <a:rPr lang="en-US" sz="1800" dirty="0">
                <a:latin typeface="Calibri" panose="020F0502020204030204" pitchFamily="34" charset="0"/>
                <a:cs typeface="Calibri" panose="020F0502020204030204" pitchFamily="34" charset="0"/>
              </a:rPr>
              <a:t>Manage referrals</a:t>
            </a:r>
          </a:p>
          <a:p>
            <a:pPr lvl="2">
              <a:lnSpc>
                <a:spcPct val="90000"/>
              </a:lnSpc>
            </a:pPr>
            <a:r>
              <a:rPr lang="en-US" sz="1800" dirty="0">
                <a:latin typeface="Calibri" panose="020F0502020204030204" pitchFamily="34" charset="0"/>
                <a:cs typeface="Calibri" panose="020F0502020204030204" pitchFamily="34" charset="0"/>
              </a:rPr>
              <a:t>Update information as it changes</a:t>
            </a:r>
          </a:p>
          <a:p>
            <a:pPr lvl="2">
              <a:lnSpc>
                <a:spcPct val="90000"/>
              </a:lnSpc>
            </a:pPr>
            <a:r>
              <a:rPr lang="en-US" sz="1800" dirty="0">
                <a:latin typeface="Calibri" panose="020F0502020204030204" pitchFamily="34" charset="0"/>
                <a:cs typeface="Calibri" panose="020F0502020204030204" pitchFamily="34" charset="0"/>
              </a:rPr>
              <a:t>Remove clients who have self-resolved or otherwise are no longer interested in services</a:t>
            </a:r>
          </a:p>
          <a:p>
            <a:pPr lvl="1">
              <a:lnSpc>
                <a:spcPct val="90000"/>
              </a:lnSpc>
            </a:pPr>
            <a:endParaRPr lang="en-US" dirty="0"/>
          </a:p>
        </p:txBody>
      </p:sp>
    </p:spTree>
    <p:extLst>
      <p:ext uri="{BB962C8B-B14F-4D97-AF65-F5344CB8AC3E}">
        <p14:creationId xmlns:p14="http://schemas.microsoft.com/office/powerpoint/2010/main" val="31681772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3504" y="964692"/>
            <a:ext cx="3357604" cy="1188720"/>
          </a:xfrm>
        </p:spPr>
        <p:txBody>
          <a:bodyPr>
            <a:normAutofit/>
          </a:bodyPr>
          <a:lstStyle/>
          <a:p>
            <a:r>
              <a:rPr lang="en-US" sz="1400"/>
              <a:t>When to make a referral</a:t>
            </a:r>
            <a:br>
              <a:rPr lang="en-US" sz="1400"/>
            </a:br>
            <a:r>
              <a:rPr lang="en-US" sz="1400"/>
              <a:t>(Shelters and Street Outreach)</a:t>
            </a:r>
          </a:p>
        </p:txBody>
      </p:sp>
      <p:sp>
        <p:nvSpPr>
          <p:cNvPr id="3" name="Content Placeholder 2"/>
          <p:cNvSpPr>
            <a:spLocks noGrp="1"/>
          </p:cNvSpPr>
          <p:nvPr>
            <p:ph idx="1"/>
          </p:nvPr>
        </p:nvSpPr>
        <p:spPr>
          <a:xfrm>
            <a:off x="602433" y="2342604"/>
            <a:ext cx="3369699" cy="3558646"/>
          </a:xfrm>
        </p:spPr>
        <p:txBody>
          <a:bodyPr>
            <a:normAutofit/>
          </a:bodyPr>
          <a:lstStyle/>
          <a:p>
            <a:r>
              <a:rPr lang="en-US" dirty="0">
                <a:latin typeface="Calibri" panose="020F0502020204030204" pitchFamily="34" charset="0"/>
                <a:cs typeface="Calibri" panose="020F0502020204030204" pitchFamily="34" charset="0"/>
              </a:rPr>
              <a:t>Client’s first time being homeless, and they have not been able to find housing within the first 2-4 weeks</a:t>
            </a:r>
          </a:p>
          <a:p>
            <a:r>
              <a:rPr lang="en-US" dirty="0">
                <a:latin typeface="Calibri" panose="020F0502020204030204" pitchFamily="34" charset="0"/>
                <a:cs typeface="Calibri" panose="020F0502020204030204" pitchFamily="34" charset="0"/>
              </a:rPr>
              <a:t>If they are chronically homeless</a:t>
            </a:r>
          </a:p>
          <a:p>
            <a:r>
              <a:rPr lang="en-US" dirty="0">
                <a:latin typeface="Calibri" panose="020F0502020204030204" pitchFamily="34" charset="0"/>
                <a:cs typeface="Calibri" panose="020F0502020204030204" pitchFamily="34" charset="0"/>
              </a:rPr>
              <a:t>If they have a disability that is limiting them in obtaining or maintaining housing (many times homeless)</a:t>
            </a:r>
          </a:p>
        </p:txBody>
      </p:sp>
      <p:sp>
        <p:nvSpPr>
          <p:cNvPr id="71" name="Rectangle 70">
            <a:extLst>
              <a:ext uri="{FF2B5EF4-FFF2-40B4-BE49-F238E27FC236}">
                <a16:creationId xmlns:a16="http://schemas.microsoft.com/office/drawing/2014/main" id="{56533F40-045E-4E3D-9243-864CD4E586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7703" y="964692"/>
            <a:ext cx="4080510" cy="4936558"/>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Rectangle 72">
            <a:extLst>
              <a:ext uri="{FF2B5EF4-FFF2-40B4-BE49-F238E27FC236}">
                <a16:creationId xmlns:a16="http://schemas.microsoft.com/office/drawing/2014/main" id="{30402EC6-D845-41B3-BEBE-CB34D9BFEA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3024" y="1128683"/>
            <a:ext cx="3829870" cy="460857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290" name="Picture 2" descr="Image result for refe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704591" y="2342604"/>
            <a:ext cx="3586734" cy="21807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63598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33976D1-3430-450C-A978-87A9A6E8E7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D6AAC78-7D86-415A-ADC1-2B4748079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7260" y="1248156"/>
            <a:ext cx="7269480" cy="43616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2A658D9-F185-44F1-BA33-D50320D1D0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6671" y="1060704"/>
            <a:ext cx="7550658" cy="4736592"/>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673352" y="467418"/>
            <a:ext cx="5797296" cy="1188720"/>
          </a:xfrm>
          <a:solidFill>
            <a:srgbClr val="FFFFFF"/>
          </a:solidFill>
        </p:spPr>
        <p:txBody>
          <a:bodyPr>
            <a:normAutofit/>
          </a:bodyPr>
          <a:lstStyle/>
          <a:p>
            <a:r>
              <a:rPr lang="en-US" dirty="0"/>
              <a:t>Roles of each part of the system</a:t>
            </a:r>
          </a:p>
        </p:txBody>
      </p:sp>
      <p:sp>
        <p:nvSpPr>
          <p:cNvPr id="3" name="Content Placeholder 2"/>
          <p:cNvSpPr>
            <a:spLocks noGrp="1"/>
          </p:cNvSpPr>
          <p:nvPr>
            <p:ph idx="1"/>
          </p:nvPr>
        </p:nvSpPr>
        <p:spPr>
          <a:xfrm>
            <a:off x="1279546" y="2291262"/>
            <a:ext cx="6584634" cy="3195138"/>
          </a:xfrm>
        </p:spPr>
        <p:txBody>
          <a:bodyPr>
            <a:normAutofit fontScale="92500" lnSpcReduction="10000"/>
          </a:bodyPr>
          <a:lstStyle/>
          <a:p>
            <a:pPr marL="0" indent="0">
              <a:buNone/>
            </a:pPr>
            <a:r>
              <a:rPr lang="en-US" sz="2000" dirty="0">
                <a:solidFill>
                  <a:srgbClr val="404040"/>
                </a:solidFill>
                <a:latin typeface="Calibri" panose="020F0502020204030204" pitchFamily="34" charset="0"/>
                <a:cs typeface="Calibri" panose="020F0502020204030204" pitchFamily="34" charset="0"/>
              </a:rPr>
              <a:t>Housing and Homeless Coalition Staff </a:t>
            </a:r>
          </a:p>
          <a:p>
            <a:pPr lvl="1"/>
            <a:r>
              <a:rPr lang="en-US" sz="1800" dirty="0">
                <a:solidFill>
                  <a:srgbClr val="404040"/>
                </a:solidFill>
                <a:latin typeface="Calibri" panose="020F0502020204030204" pitchFamily="34" charset="0"/>
                <a:cs typeface="Calibri" panose="020F0502020204030204" pitchFamily="34" charset="0"/>
              </a:rPr>
              <a:t>Check the quality of referrals</a:t>
            </a:r>
          </a:p>
          <a:p>
            <a:pPr lvl="1"/>
            <a:r>
              <a:rPr lang="en-US" sz="1800" dirty="0">
                <a:solidFill>
                  <a:srgbClr val="404040"/>
                </a:solidFill>
                <a:latin typeface="Calibri" panose="020F0502020204030204" pitchFamily="34" charset="0"/>
                <a:cs typeface="Calibri" panose="020F0502020204030204" pitchFamily="34" charset="0"/>
              </a:rPr>
              <a:t>Match households to housing provider openings</a:t>
            </a:r>
          </a:p>
          <a:p>
            <a:pPr lvl="1"/>
            <a:r>
              <a:rPr lang="en-US" sz="1800" dirty="0">
                <a:solidFill>
                  <a:srgbClr val="404040"/>
                </a:solidFill>
                <a:latin typeface="Calibri" panose="020F0502020204030204" pitchFamily="34" charset="0"/>
                <a:cs typeface="Calibri" panose="020F0502020204030204" pitchFamily="34" charset="0"/>
              </a:rPr>
              <a:t>Organize referrals in order of priority and distribute the list to the coordinated entry group</a:t>
            </a:r>
          </a:p>
          <a:p>
            <a:pPr lvl="1"/>
            <a:r>
              <a:rPr lang="en-US" sz="1800" dirty="0">
                <a:solidFill>
                  <a:srgbClr val="404040"/>
                </a:solidFill>
                <a:latin typeface="Calibri" panose="020F0502020204030204" pitchFamily="34" charset="0"/>
                <a:cs typeface="Calibri" panose="020F0502020204030204" pitchFamily="34" charset="0"/>
              </a:rPr>
              <a:t>Check that all entries to CoC-funded housing providers are coming from coordinated entry</a:t>
            </a:r>
          </a:p>
          <a:p>
            <a:pPr lvl="1"/>
            <a:r>
              <a:rPr lang="en-US" sz="1800" dirty="0">
                <a:solidFill>
                  <a:srgbClr val="404040"/>
                </a:solidFill>
                <a:latin typeface="Calibri" panose="020F0502020204030204" pitchFamily="34" charset="0"/>
                <a:cs typeface="Calibri" panose="020F0502020204030204" pitchFamily="34" charset="0"/>
              </a:rPr>
              <a:t>Organize Coordinated Entry Workgroup</a:t>
            </a:r>
          </a:p>
          <a:p>
            <a:pPr lvl="1"/>
            <a:r>
              <a:rPr lang="en-US" sz="1800" dirty="0">
                <a:solidFill>
                  <a:srgbClr val="404040"/>
                </a:solidFill>
                <a:latin typeface="Calibri" panose="020F0502020204030204" pitchFamily="34" charset="0"/>
                <a:cs typeface="Calibri" panose="020F0502020204030204" pitchFamily="34" charset="0"/>
              </a:rPr>
              <a:t>Coordinated Entry Training</a:t>
            </a:r>
          </a:p>
          <a:p>
            <a:pPr lvl="1"/>
            <a:endParaRPr lang="en-US" dirty="0">
              <a:solidFill>
                <a:srgbClr val="404040"/>
              </a:solidFill>
            </a:endParaRPr>
          </a:p>
          <a:p>
            <a:pPr lvl="1"/>
            <a:endParaRPr lang="en-US" dirty="0">
              <a:solidFill>
                <a:srgbClr val="404040"/>
              </a:solidFill>
            </a:endParaRPr>
          </a:p>
          <a:p>
            <a:pPr lvl="1"/>
            <a:endParaRPr lang="en-US" dirty="0">
              <a:solidFill>
                <a:srgbClr val="404040"/>
              </a:solidFill>
            </a:endParaRPr>
          </a:p>
        </p:txBody>
      </p:sp>
    </p:spTree>
    <p:extLst>
      <p:ext uri="{BB962C8B-B14F-4D97-AF65-F5344CB8AC3E}">
        <p14:creationId xmlns:p14="http://schemas.microsoft.com/office/powerpoint/2010/main" val="39316794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2335" y="2708804"/>
            <a:ext cx="2774103" cy="1440394"/>
          </a:xfrm>
          <a:noFill/>
          <a:ln>
            <a:solidFill>
              <a:schemeClr val="tx1"/>
            </a:solidFill>
          </a:ln>
        </p:spPr>
        <p:txBody>
          <a:bodyPr>
            <a:normAutofit/>
          </a:bodyPr>
          <a:lstStyle/>
          <a:p>
            <a:r>
              <a:rPr lang="en-US" sz="2100">
                <a:solidFill>
                  <a:schemeClr val="tx1"/>
                </a:solidFill>
              </a:rPr>
              <a:t>Roles of each part of the system</a:t>
            </a:r>
          </a:p>
        </p:txBody>
      </p:sp>
      <p:sp>
        <p:nvSpPr>
          <p:cNvPr id="8" name="Rectangle 7">
            <a:extLst>
              <a:ext uri="{FF2B5EF4-FFF2-40B4-BE49-F238E27FC236}">
                <a16:creationId xmlns:a16="http://schemas.microsoft.com/office/drawing/2014/main" id="{FB403EBD-907E-4D59-98D4-A72CD1063C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86295" y="-2"/>
            <a:ext cx="5157705" cy="6858002"/>
          </a:xfrm>
          <a:prstGeom prst="rect">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536886" y="802638"/>
            <a:ext cx="4056522" cy="5252722"/>
          </a:xfrm>
        </p:spPr>
        <p:txBody>
          <a:bodyPr anchor="ctr">
            <a:normAutofit/>
          </a:bodyPr>
          <a:lstStyle/>
          <a:p>
            <a:pPr marL="0" indent="0">
              <a:buNone/>
            </a:pPr>
            <a:r>
              <a:rPr lang="en-US" sz="2000" dirty="0">
                <a:solidFill>
                  <a:schemeClr val="bg1"/>
                </a:solidFill>
                <a:latin typeface="Calibri" panose="020F0502020204030204" pitchFamily="34" charset="0"/>
                <a:cs typeface="Calibri" panose="020F0502020204030204" pitchFamily="34" charset="0"/>
              </a:rPr>
              <a:t>Housing Service Providers</a:t>
            </a:r>
          </a:p>
          <a:p>
            <a:pPr marL="0" indent="0">
              <a:buNone/>
            </a:pPr>
            <a:endParaRPr lang="en-US" sz="2000" dirty="0">
              <a:solidFill>
                <a:schemeClr val="bg1"/>
              </a:solidFill>
              <a:latin typeface="Calibri" panose="020F0502020204030204" pitchFamily="34" charset="0"/>
              <a:cs typeface="Calibri" panose="020F0502020204030204" pitchFamily="34" charset="0"/>
            </a:endParaRPr>
          </a:p>
          <a:p>
            <a:pPr lvl="1"/>
            <a:r>
              <a:rPr lang="en-US" sz="1800" dirty="0">
                <a:solidFill>
                  <a:schemeClr val="bg1"/>
                </a:solidFill>
                <a:latin typeface="Calibri" panose="020F0502020204030204" pitchFamily="34" charset="0"/>
                <a:cs typeface="Calibri" panose="020F0502020204030204" pitchFamily="34" charset="0"/>
              </a:rPr>
              <a:t>Communicate openings to CE in a timely manner</a:t>
            </a:r>
          </a:p>
          <a:p>
            <a:pPr lvl="1"/>
            <a:r>
              <a:rPr lang="en-US" sz="1800" dirty="0">
                <a:solidFill>
                  <a:schemeClr val="bg1"/>
                </a:solidFill>
                <a:latin typeface="Calibri" panose="020F0502020204030204" pitchFamily="34" charset="0"/>
                <a:cs typeface="Calibri" panose="020F0502020204030204" pitchFamily="34" charset="0"/>
              </a:rPr>
              <a:t>Contact clients that have been matched to the program in order of priority</a:t>
            </a:r>
          </a:p>
          <a:p>
            <a:pPr lvl="1"/>
            <a:r>
              <a:rPr lang="en-US" sz="1800" dirty="0">
                <a:solidFill>
                  <a:schemeClr val="bg1"/>
                </a:solidFill>
                <a:latin typeface="Calibri" panose="020F0502020204030204" pitchFamily="34" charset="0"/>
                <a:cs typeface="Calibri" panose="020F0502020204030204" pitchFamily="34" charset="0"/>
              </a:rPr>
              <a:t>Give clients 2 weeks to attempt to make contact</a:t>
            </a:r>
          </a:p>
          <a:p>
            <a:pPr lvl="1"/>
            <a:r>
              <a:rPr lang="en-US" sz="1800" u="sng" dirty="0">
                <a:solidFill>
                  <a:schemeClr val="bg1"/>
                </a:solidFill>
                <a:latin typeface="Calibri" panose="020F0502020204030204" pitchFamily="34" charset="0"/>
                <a:cs typeface="Calibri" panose="020F0502020204030204" pitchFamily="34" charset="0"/>
              </a:rPr>
              <a:t>Record contact attempts in HMIS</a:t>
            </a:r>
          </a:p>
          <a:p>
            <a:pPr lvl="1"/>
            <a:r>
              <a:rPr lang="en-US" sz="1800" u="sng" dirty="0">
                <a:solidFill>
                  <a:schemeClr val="bg1"/>
                </a:solidFill>
                <a:latin typeface="Calibri" panose="020F0502020204030204" pitchFamily="34" charset="0"/>
                <a:cs typeface="Calibri" panose="020F0502020204030204" pitchFamily="34" charset="0"/>
              </a:rPr>
              <a:t>Close out CE program entries when clients have moved into housing units</a:t>
            </a:r>
          </a:p>
        </p:txBody>
      </p:sp>
    </p:spTree>
    <p:extLst>
      <p:ext uri="{BB962C8B-B14F-4D97-AF65-F5344CB8AC3E}">
        <p14:creationId xmlns:p14="http://schemas.microsoft.com/office/powerpoint/2010/main" val="3980313024"/>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AEFFFF2-9EB4-4B6C-B9F8-2BA3EF89A2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30262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D65299F-028F-4AFC-B46A-8DB33E20FE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02629" y="0"/>
            <a:ext cx="68413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BAC87F6E-526A-49B5-995D-42DB65659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067" y="1443035"/>
            <a:ext cx="2978949" cy="3971930"/>
          </a:xfrm>
          <a:prstGeom prst="ellipse">
            <a:avLst/>
          </a:prstGeom>
          <a:solidFill>
            <a:srgbClr val="FFFFFF"/>
          </a:solid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45654" y="1586484"/>
            <a:ext cx="2763774" cy="3685032"/>
          </a:xfrm>
          <a:prstGeom prst="ellipse">
            <a:avLst/>
          </a:prstGeom>
          <a:solidFill>
            <a:schemeClr val="accent2">
              <a:lumMod val="75000"/>
            </a:schemeClr>
          </a:solidFill>
          <a:ln>
            <a:noFill/>
          </a:ln>
        </p:spPr>
        <p:txBody>
          <a:bodyPr>
            <a:normAutofit/>
          </a:bodyPr>
          <a:lstStyle/>
          <a:p>
            <a:r>
              <a:rPr lang="en-US" sz="2800" dirty="0">
                <a:solidFill>
                  <a:srgbClr val="FFFFFF"/>
                </a:solidFill>
              </a:rPr>
              <a:t>Agenda</a:t>
            </a:r>
          </a:p>
        </p:txBody>
      </p:sp>
      <p:sp>
        <p:nvSpPr>
          <p:cNvPr id="3" name="Content Placeholder 2"/>
          <p:cNvSpPr>
            <a:spLocks noGrp="1"/>
          </p:cNvSpPr>
          <p:nvPr>
            <p:ph idx="1"/>
          </p:nvPr>
        </p:nvSpPr>
        <p:spPr>
          <a:xfrm>
            <a:off x="4193771" y="533400"/>
            <a:ext cx="3990522" cy="5867400"/>
          </a:xfrm>
        </p:spPr>
        <p:txBody>
          <a:bodyPr anchor="ctr">
            <a:normAutofit/>
          </a:bodyPr>
          <a:lstStyle/>
          <a:p>
            <a:pPr marL="0" indent="0" algn="ctr">
              <a:lnSpc>
                <a:spcPct val="90000"/>
              </a:lnSpc>
              <a:buNone/>
            </a:pPr>
            <a:r>
              <a:rPr lang="en-US" dirty="0">
                <a:latin typeface="Calibri" panose="020F0502020204030204" pitchFamily="34" charset="0"/>
                <a:cs typeface="Calibri" panose="020F0502020204030204" pitchFamily="34" charset="0"/>
              </a:rPr>
              <a:t>Introductions</a:t>
            </a:r>
          </a:p>
          <a:p>
            <a:pPr marL="0" indent="0" algn="ctr">
              <a:lnSpc>
                <a:spcPct val="90000"/>
              </a:lnSpc>
              <a:buNone/>
            </a:pPr>
            <a:r>
              <a:rPr lang="en-US" dirty="0">
                <a:latin typeface="Calibri" panose="020F0502020204030204" pitchFamily="34" charset="0"/>
                <a:cs typeface="Calibri" panose="020F0502020204030204" pitchFamily="34" charset="0"/>
              </a:rPr>
              <a:t>Key Terms </a:t>
            </a:r>
          </a:p>
          <a:p>
            <a:pPr marL="0" indent="0" algn="ctr">
              <a:lnSpc>
                <a:spcPct val="90000"/>
              </a:lnSpc>
              <a:buNone/>
            </a:pPr>
            <a:r>
              <a:rPr lang="en-US" dirty="0">
                <a:latin typeface="Calibri" panose="020F0502020204030204" pitchFamily="34" charset="0"/>
                <a:cs typeface="Calibri" panose="020F0502020204030204" pitchFamily="34" charset="0"/>
              </a:rPr>
              <a:t>Progressive Engagement and Housing First</a:t>
            </a:r>
          </a:p>
          <a:p>
            <a:pPr marL="0" indent="0" algn="ctr">
              <a:lnSpc>
                <a:spcPct val="90000"/>
              </a:lnSpc>
              <a:buNone/>
            </a:pPr>
            <a:r>
              <a:rPr lang="en-US" dirty="0">
                <a:latin typeface="Calibri" panose="020F0502020204030204" pitchFamily="34" charset="0"/>
                <a:cs typeface="Calibri" panose="020F0502020204030204" pitchFamily="34" charset="0"/>
              </a:rPr>
              <a:t>Overview of Coordinated Entry System</a:t>
            </a:r>
          </a:p>
          <a:p>
            <a:pPr marL="0" indent="0" algn="ctr">
              <a:lnSpc>
                <a:spcPct val="90000"/>
              </a:lnSpc>
              <a:buNone/>
            </a:pPr>
            <a:r>
              <a:rPr lang="en-US" dirty="0">
                <a:latin typeface="Calibri" panose="020F0502020204030204" pitchFamily="34" charset="0"/>
                <a:cs typeface="Calibri" panose="020F0502020204030204" pitchFamily="34" charset="0"/>
              </a:rPr>
              <a:t>Assessment</a:t>
            </a:r>
          </a:p>
          <a:p>
            <a:pPr marL="571500" lvl="1" indent="-114300">
              <a:lnSpc>
                <a:spcPct val="90000"/>
              </a:lnSpc>
            </a:pPr>
            <a:r>
              <a:rPr lang="en-US" dirty="0">
                <a:latin typeface="Calibri" panose="020F0502020204030204" pitchFamily="34" charset="0"/>
                <a:cs typeface="Calibri" panose="020F0502020204030204" pitchFamily="34" charset="0"/>
              </a:rPr>
              <a:t>CNY-VI</a:t>
            </a:r>
          </a:p>
          <a:p>
            <a:pPr marL="571500" lvl="1" indent="-114300">
              <a:lnSpc>
                <a:spcPct val="90000"/>
              </a:lnSpc>
            </a:pPr>
            <a:r>
              <a:rPr lang="en-US" dirty="0">
                <a:latin typeface="Calibri" panose="020F0502020204030204" pitchFamily="34" charset="0"/>
                <a:cs typeface="Calibri" panose="020F0502020204030204" pitchFamily="34" charset="0"/>
              </a:rPr>
              <a:t>Assessing Chronic Homelessness</a:t>
            </a:r>
          </a:p>
          <a:p>
            <a:pPr marL="571500" lvl="1" indent="-114300">
              <a:lnSpc>
                <a:spcPct val="90000"/>
              </a:lnSpc>
            </a:pPr>
            <a:r>
              <a:rPr lang="en-US" dirty="0">
                <a:latin typeface="Calibri" panose="020F0502020204030204" pitchFamily="34" charset="0"/>
                <a:cs typeface="Calibri" panose="020F0502020204030204" pitchFamily="34" charset="0"/>
              </a:rPr>
              <a:t>Client Preference</a:t>
            </a:r>
          </a:p>
          <a:p>
            <a:pPr marL="0" indent="0" algn="ctr">
              <a:lnSpc>
                <a:spcPct val="90000"/>
              </a:lnSpc>
              <a:buNone/>
            </a:pPr>
            <a:r>
              <a:rPr lang="en-US" dirty="0">
                <a:latin typeface="Calibri" panose="020F0502020204030204" pitchFamily="34" charset="0"/>
                <a:cs typeface="Calibri" panose="020F0502020204030204" pitchFamily="34" charset="0"/>
              </a:rPr>
              <a:t>Project Types</a:t>
            </a:r>
          </a:p>
          <a:p>
            <a:pPr marL="0" indent="0" algn="ctr">
              <a:lnSpc>
                <a:spcPct val="90000"/>
              </a:lnSpc>
              <a:buNone/>
            </a:pPr>
            <a:r>
              <a:rPr lang="en-US" dirty="0">
                <a:latin typeface="Calibri" panose="020F0502020204030204" pitchFamily="34" charset="0"/>
                <a:cs typeface="Calibri" panose="020F0502020204030204" pitchFamily="34" charset="0"/>
              </a:rPr>
              <a:t>------- </a:t>
            </a:r>
            <a:r>
              <a:rPr lang="en-US" sz="1800" dirty="0">
                <a:latin typeface="Calibri" panose="020F0502020204030204" pitchFamily="34" charset="0"/>
                <a:cs typeface="Calibri" panose="020F0502020204030204" pitchFamily="34" charset="0"/>
              </a:rPr>
              <a:t>BREAK -------</a:t>
            </a:r>
            <a:endParaRPr lang="en-US" dirty="0">
              <a:latin typeface="Calibri" panose="020F0502020204030204" pitchFamily="34" charset="0"/>
              <a:cs typeface="Calibri" panose="020F0502020204030204" pitchFamily="34" charset="0"/>
            </a:endParaRPr>
          </a:p>
          <a:p>
            <a:pPr marL="0" indent="0" algn="ctr">
              <a:lnSpc>
                <a:spcPct val="90000"/>
              </a:lnSpc>
              <a:buNone/>
            </a:pPr>
            <a:r>
              <a:rPr lang="en-US" dirty="0">
                <a:latin typeface="Calibri" panose="020F0502020204030204" pitchFamily="34" charset="0"/>
                <a:cs typeface="Calibri" panose="020F0502020204030204" pitchFamily="34" charset="0"/>
              </a:rPr>
              <a:t>Prioritization </a:t>
            </a:r>
          </a:p>
          <a:p>
            <a:pPr marL="0" indent="0" algn="ctr">
              <a:lnSpc>
                <a:spcPct val="90000"/>
              </a:lnSpc>
              <a:buNone/>
            </a:pPr>
            <a:r>
              <a:rPr lang="en-US" dirty="0">
                <a:latin typeface="Calibri" panose="020F0502020204030204" pitchFamily="34" charset="0"/>
                <a:cs typeface="Calibri" panose="020F0502020204030204" pitchFamily="34" charset="0"/>
              </a:rPr>
              <a:t>The CE List</a:t>
            </a:r>
          </a:p>
          <a:p>
            <a:pPr marL="0" indent="0" algn="ctr">
              <a:lnSpc>
                <a:spcPct val="90000"/>
              </a:lnSpc>
              <a:buNone/>
            </a:pPr>
            <a:r>
              <a:rPr lang="en-US" dirty="0">
                <a:latin typeface="Calibri" panose="020F0502020204030204" pitchFamily="34" charset="0"/>
                <a:cs typeface="Calibri" panose="020F0502020204030204" pitchFamily="34" charset="0"/>
              </a:rPr>
              <a:t>Entering Assessments in HMIS </a:t>
            </a:r>
          </a:p>
          <a:p>
            <a:pPr marL="0" indent="0" algn="ctr">
              <a:lnSpc>
                <a:spcPct val="90000"/>
              </a:lnSpc>
              <a:buNone/>
            </a:pPr>
            <a:r>
              <a:rPr lang="en-US" dirty="0">
                <a:latin typeface="Calibri" panose="020F0502020204030204" pitchFamily="34" charset="0"/>
                <a:cs typeface="Calibri" panose="020F0502020204030204" pitchFamily="34" charset="0"/>
              </a:rPr>
              <a:t>Recording Contacts in HMIS</a:t>
            </a:r>
          </a:p>
        </p:txBody>
      </p:sp>
    </p:spTree>
    <p:extLst>
      <p:ext uri="{BB962C8B-B14F-4D97-AF65-F5344CB8AC3E}">
        <p14:creationId xmlns:p14="http://schemas.microsoft.com/office/powerpoint/2010/main" val="5528031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ACDF4-3B7F-4A60-A555-4BFDA033DC67}"/>
              </a:ext>
            </a:extLst>
          </p:cNvPr>
          <p:cNvSpPr>
            <a:spLocks noGrp="1"/>
          </p:cNvSpPr>
          <p:nvPr>
            <p:ph type="title"/>
          </p:nvPr>
        </p:nvSpPr>
        <p:spPr>
          <a:xfrm>
            <a:off x="841007" y="1444753"/>
            <a:ext cx="3284579" cy="3968496"/>
          </a:xfrm>
          <a:prstGeom prst="rect">
            <a:avLst/>
          </a:prstGeom>
          <a:solidFill>
            <a:schemeClr val="accent2"/>
          </a:solidFill>
          <a:ln w="190500" cap="sq" cmpd="thinThick">
            <a:solidFill>
              <a:schemeClr val="accent2"/>
            </a:solidFill>
            <a:miter lim="800000"/>
          </a:ln>
        </p:spPr>
        <p:txBody>
          <a:bodyPr wrap="square" anchor="ctr">
            <a:normAutofit/>
          </a:bodyPr>
          <a:lstStyle/>
          <a:p>
            <a:r>
              <a:rPr lang="en-US" sz="2800" dirty="0">
                <a:solidFill>
                  <a:srgbClr val="FFFFFF"/>
                </a:solidFill>
              </a:rPr>
              <a:t>How matching works:</a:t>
            </a:r>
            <a:br>
              <a:rPr lang="en-US" sz="2800" dirty="0">
                <a:solidFill>
                  <a:srgbClr val="FFFFFF"/>
                </a:solidFill>
              </a:rPr>
            </a:br>
            <a:r>
              <a:rPr lang="en-US" sz="2800" dirty="0">
                <a:solidFill>
                  <a:srgbClr val="FFFFFF"/>
                </a:solidFill>
              </a:rPr>
              <a:t>Step 1</a:t>
            </a:r>
          </a:p>
        </p:txBody>
      </p:sp>
      <p:sp>
        <p:nvSpPr>
          <p:cNvPr id="3" name="Content Placeholder 2">
            <a:extLst>
              <a:ext uri="{FF2B5EF4-FFF2-40B4-BE49-F238E27FC236}">
                <a16:creationId xmlns:a16="http://schemas.microsoft.com/office/drawing/2014/main" id="{9B7E5667-2399-428E-AD17-C41E34A53E8C}"/>
              </a:ext>
            </a:extLst>
          </p:cNvPr>
          <p:cNvSpPr>
            <a:spLocks noGrp="1"/>
          </p:cNvSpPr>
          <p:nvPr>
            <p:ph idx="1"/>
          </p:nvPr>
        </p:nvSpPr>
        <p:spPr>
          <a:xfrm>
            <a:off x="4571999" y="1444752"/>
            <a:ext cx="3612294" cy="3968496"/>
          </a:xfrm>
        </p:spPr>
        <p:txBody>
          <a:bodyPr anchor="ctr">
            <a:normAutofit/>
          </a:bodyPr>
          <a:lstStyle/>
          <a:p>
            <a:r>
              <a:rPr lang="en-US" dirty="0">
                <a:solidFill>
                  <a:schemeClr val="tx1">
                    <a:lumMod val="75000"/>
                    <a:lumOff val="25000"/>
                  </a:schemeClr>
                </a:solidFill>
                <a:latin typeface="Calibri" panose="020F0502020204030204" pitchFamily="34" charset="0"/>
                <a:cs typeface="Calibri" panose="020F0502020204030204" pitchFamily="34" charset="0"/>
              </a:rPr>
              <a:t>Step 1: Housing providers contact CE staff when they have program openings via E-mail</a:t>
            </a:r>
          </a:p>
        </p:txBody>
      </p:sp>
    </p:spTree>
    <p:extLst>
      <p:ext uri="{BB962C8B-B14F-4D97-AF65-F5344CB8AC3E}">
        <p14:creationId xmlns:p14="http://schemas.microsoft.com/office/powerpoint/2010/main" val="15540373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33AA7-D0EE-4D9A-A6B3-FCC54A627003}"/>
              </a:ext>
            </a:extLst>
          </p:cNvPr>
          <p:cNvSpPr>
            <a:spLocks noGrp="1"/>
          </p:cNvSpPr>
          <p:nvPr>
            <p:ph type="title"/>
          </p:nvPr>
        </p:nvSpPr>
        <p:spPr>
          <a:xfrm>
            <a:off x="841007" y="1444753"/>
            <a:ext cx="3284579" cy="3968496"/>
          </a:xfrm>
          <a:prstGeom prst="rect">
            <a:avLst/>
          </a:prstGeom>
          <a:solidFill>
            <a:schemeClr val="accent2"/>
          </a:solidFill>
          <a:ln w="190500" cap="sq" cmpd="thinThick">
            <a:solidFill>
              <a:schemeClr val="accent2"/>
            </a:solidFill>
            <a:miter lim="800000"/>
          </a:ln>
        </p:spPr>
        <p:txBody>
          <a:bodyPr wrap="square" anchor="ctr">
            <a:normAutofit/>
          </a:bodyPr>
          <a:lstStyle/>
          <a:p>
            <a:r>
              <a:rPr lang="en-US" sz="2800" dirty="0">
                <a:solidFill>
                  <a:srgbClr val="FFFFFF"/>
                </a:solidFill>
              </a:rPr>
              <a:t>How matching works</a:t>
            </a:r>
            <a:br>
              <a:rPr lang="en-US" sz="2800" dirty="0">
                <a:solidFill>
                  <a:srgbClr val="FFFFFF"/>
                </a:solidFill>
              </a:rPr>
            </a:br>
            <a:r>
              <a:rPr lang="en-US" sz="2800" dirty="0">
                <a:solidFill>
                  <a:srgbClr val="FFFFFF"/>
                </a:solidFill>
              </a:rPr>
              <a:t>Step 2:</a:t>
            </a:r>
          </a:p>
        </p:txBody>
      </p:sp>
      <p:sp>
        <p:nvSpPr>
          <p:cNvPr id="3" name="Content Placeholder 2">
            <a:extLst>
              <a:ext uri="{FF2B5EF4-FFF2-40B4-BE49-F238E27FC236}">
                <a16:creationId xmlns:a16="http://schemas.microsoft.com/office/drawing/2014/main" id="{678E4A37-D06A-4758-B9B9-710068E7D5B7}"/>
              </a:ext>
            </a:extLst>
          </p:cNvPr>
          <p:cNvSpPr>
            <a:spLocks noGrp="1"/>
          </p:cNvSpPr>
          <p:nvPr>
            <p:ph idx="1"/>
          </p:nvPr>
        </p:nvSpPr>
        <p:spPr>
          <a:xfrm>
            <a:off x="4571999" y="1444752"/>
            <a:ext cx="3730994" cy="4117848"/>
          </a:xfrm>
        </p:spPr>
        <p:txBody>
          <a:bodyPr anchor="ctr">
            <a:normAutofit/>
          </a:bodyPr>
          <a:lstStyle/>
          <a:p>
            <a:r>
              <a:rPr lang="en-US" sz="2000" dirty="0">
                <a:solidFill>
                  <a:schemeClr val="tx1">
                    <a:lumMod val="75000"/>
                    <a:lumOff val="25000"/>
                  </a:schemeClr>
                </a:solidFill>
                <a:latin typeface="Calibri" panose="020F0502020204030204" pitchFamily="34" charset="0"/>
                <a:cs typeface="Calibri" panose="020F0502020204030204" pitchFamily="34" charset="0"/>
              </a:rPr>
              <a:t>Step 2: HHC Staff match the next person on the appropriate list that</a:t>
            </a:r>
          </a:p>
          <a:p>
            <a:pPr lvl="1"/>
            <a:r>
              <a:rPr lang="en-US" sz="1800" dirty="0">
                <a:solidFill>
                  <a:schemeClr val="tx1">
                    <a:lumMod val="75000"/>
                    <a:lumOff val="25000"/>
                  </a:schemeClr>
                </a:solidFill>
                <a:latin typeface="Calibri" panose="020F0502020204030204" pitchFamily="34" charset="0"/>
                <a:cs typeface="Calibri" panose="020F0502020204030204" pitchFamily="34" charset="0"/>
              </a:rPr>
              <a:t>Has had recent contact with emergency shelter or street outreach staff</a:t>
            </a:r>
          </a:p>
          <a:p>
            <a:pPr lvl="1"/>
            <a:r>
              <a:rPr lang="en-US" sz="1800" dirty="0">
                <a:solidFill>
                  <a:schemeClr val="tx1">
                    <a:lumMod val="75000"/>
                    <a:lumOff val="25000"/>
                  </a:schemeClr>
                </a:solidFill>
                <a:latin typeface="Calibri" panose="020F0502020204030204" pitchFamily="34" charset="0"/>
                <a:cs typeface="Calibri" panose="020F0502020204030204" pitchFamily="34" charset="0"/>
              </a:rPr>
              <a:t>Has not recently been matched or exited from that program</a:t>
            </a:r>
          </a:p>
          <a:p>
            <a:pPr lvl="1"/>
            <a:r>
              <a:rPr lang="en-US" sz="1800" dirty="0">
                <a:solidFill>
                  <a:schemeClr val="tx1">
                    <a:lumMod val="75000"/>
                    <a:lumOff val="25000"/>
                  </a:schemeClr>
                </a:solidFill>
                <a:latin typeface="Calibri" panose="020F0502020204030204" pitchFamily="34" charset="0"/>
                <a:cs typeface="Calibri" panose="020F0502020204030204" pitchFamily="34" charset="0"/>
              </a:rPr>
              <a:t>Fits the program’s targeting criteria</a:t>
            </a:r>
          </a:p>
        </p:txBody>
      </p:sp>
    </p:spTree>
    <p:extLst>
      <p:ext uri="{BB962C8B-B14F-4D97-AF65-F5344CB8AC3E}">
        <p14:creationId xmlns:p14="http://schemas.microsoft.com/office/powerpoint/2010/main" val="22231975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FD1C86-DB7B-4872-910B-0219F1FB5875}"/>
              </a:ext>
            </a:extLst>
          </p:cNvPr>
          <p:cNvSpPr>
            <a:spLocks noGrp="1"/>
          </p:cNvSpPr>
          <p:nvPr>
            <p:ph type="title"/>
          </p:nvPr>
        </p:nvSpPr>
        <p:spPr>
          <a:xfrm>
            <a:off x="841007" y="1444753"/>
            <a:ext cx="3284579" cy="3968496"/>
          </a:xfrm>
          <a:prstGeom prst="rect">
            <a:avLst/>
          </a:prstGeom>
          <a:solidFill>
            <a:schemeClr val="accent2"/>
          </a:solidFill>
          <a:ln w="190500" cap="sq" cmpd="thinThick">
            <a:solidFill>
              <a:schemeClr val="accent2"/>
            </a:solidFill>
            <a:miter lim="800000"/>
          </a:ln>
        </p:spPr>
        <p:txBody>
          <a:bodyPr wrap="square" anchor="ctr">
            <a:normAutofit/>
          </a:bodyPr>
          <a:lstStyle/>
          <a:p>
            <a:r>
              <a:rPr lang="en-US" sz="2800" dirty="0">
                <a:solidFill>
                  <a:srgbClr val="FFFFFF"/>
                </a:solidFill>
              </a:rPr>
              <a:t>How matching works</a:t>
            </a:r>
            <a:br>
              <a:rPr lang="en-US" sz="2800" dirty="0">
                <a:solidFill>
                  <a:srgbClr val="FFFFFF"/>
                </a:solidFill>
              </a:rPr>
            </a:br>
            <a:r>
              <a:rPr lang="en-US" sz="2800" dirty="0">
                <a:solidFill>
                  <a:srgbClr val="FFFFFF"/>
                </a:solidFill>
              </a:rPr>
              <a:t>STEP 3:</a:t>
            </a:r>
          </a:p>
        </p:txBody>
      </p:sp>
      <p:sp>
        <p:nvSpPr>
          <p:cNvPr id="3" name="Content Placeholder 2">
            <a:extLst>
              <a:ext uri="{FF2B5EF4-FFF2-40B4-BE49-F238E27FC236}">
                <a16:creationId xmlns:a16="http://schemas.microsoft.com/office/drawing/2014/main" id="{A2AA8A20-0834-49E0-8D6F-0E4030422463}"/>
              </a:ext>
            </a:extLst>
          </p:cNvPr>
          <p:cNvSpPr>
            <a:spLocks noGrp="1"/>
          </p:cNvSpPr>
          <p:nvPr>
            <p:ph idx="1"/>
          </p:nvPr>
        </p:nvSpPr>
        <p:spPr>
          <a:xfrm>
            <a:off x="4571999" y="1444752"/>
            <a:ext cx="3612294" cy="3968496"/>
          </a:xfrm>
        </p:spPr>
        <p:txBody>
          <a:bodyPr anchor="ctr">
            <a:normAutofit/>
          </a:bodyPr>
          <a:lstStyle/>
          <a:p>
            <a:r>
              <a:rPr lang="en-US" sz="2000" dirty="0">
                <a:solidFill>
                  <a:schemeClr val="tx1">
                    <a:lumMod val="75000"/>
                    <a:lumOff val="25000"/>
                  </a:schemeClr>
                </a:solidFill>
                <a:latin typeface="Calibri" panose="020F0502020204030204" pitchFamily="34" charset="0"/>
                <a:cs typeface="Calibri" panose="020F0502020204030204" pitchFamily="34" charset="0"/>
              </a:rPr>
              <a:t>Step 3: Matches are communicated through the weekly CE email list. </a:t>
            </a:r>
          </a:p>
          <a:p>
            <a:pPr lvl="1"/>
            <a:r>
              <a:rPr lang="en-US" sz="1800" dirty="0">
                <a:solidFill>
                  <a:schemeClr val="tx1">
                    <a:lumMod val="75000"/>
                    <a:lumOff val="25000"/>
                  </a:schemeClr>
                </a:solidFill>
                <a:latin typeface="Calibri" panose="020F0502020204030204" pitchFamily="34" charset="0"/>
                <a:cs typeface="Calibri" panose="020F0502020204030204" pitchFamily="34" charset="0"/>
              </a:rPr>
              <a:t>“Matched housing provider” column on lists</a:t>
            </a:r>
          </a:p>
          <a:p>
            <a:pPr lvl="1"/>
            <a:r>
              <a:rPr lang="en-US" sz="1800" dirty="0">
                <a:solidFill>
                  <a:schemeClr val="tx1">
                    <a:lumMod val="75000"/>
                    <a:lumOff val="25000"/>
                  </a:schemeClr>
                </a:solidFill>
                <a:latin typeface="Calibri" panose="020F0502020204030204" pitchFamily="34" charset="0"/>
                <a:cs typeface="Calibri" panose="020F0502020204030204" pitchFamily="34" charset="0"/>
              </a:rPr>
              <a:t>“RRH Matches” or “PSH Matches” tab on list</a:t>
            </a:r>
          </a:p>
          <a:p>
            <a:pPr lvl="1"/>
            <a:r>
              <a:rPr lang="en-US" sz="1800" dirty="0">
                <a:solidFill>
                  <a:schemeClr val="tx1">
                    <a:lumMod val="75000"/>
                    <a:lumOff val="25000"/>
                  </a:schemeClr>
                </a:solidFill>
                <a:latin typeface="Calibri" panose="020F0502020204030204" pitchFamily="34" charset="0"/>
                <a:cs typeface="Calibri" panose="020F0502020204030204" pitchFamily="34" charset="0"/>
              </a:rPr>
              <a:t>Matches may not always appear in order</a:t>
            </a:r>
          </a:p>
        </p:txBody>
      </p:sp>
    </p:spTree>
    <p:extLst>
      <p:ext uri="{BB962C8B-B14F-4D97-AF65-F5344CB8AC3E}">
        <p14:creationId xmlns:p14="http://schemas.microsoft.com/office/powerpoint/2010/main" val="18810835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05BF04-2FCB-4EB5-B650-AA2EAA966E53}"/>
              </a:ext>
            </a:extLst>
          </p:cNvPr>
          <p:cNvSpPr>
            <a:spLocks noGrp="1"/>
          </p:cNvSpPr>
          <p:nvPr>
            <p:ph type="title"/>
          </p:nvPr>
        </p:nvSpPr>
        <p:spPr>
          <a:xfrm>
            <a:off x="841007" y="1444753"/>
            <a:ext cx="3284579" cy="3968496"/>
          </a:xfrm>
          <a:prstGeom prst="rect">
            <a:avLst/>
          </a:prstGeom>
          <a:solidFill>
            <a:schemeClr val="accent2"/>
          </a:solidFill>
          <a:ln w="190500" cap="sq" cmpd="thinThick">
            <a:solidFill>
              <a:schemeClr val="accent2"/>
            </a:solidFill>
            <a:miter lim="800000"/>
          </a:ln>
        </p:spPr>
        <p:txBody>
          <a:bodyPr wrap="square" anchor="ctr">
            <a:normAutofit/>
          </a:bodyPr>
          <a:lstStyle/>
          <a:p>
            <a:r>
              <a:rPr lang="en-US" sz="2800" dirty="0">
                <a:solidFill>
                  <a:srgbClr val="FFFFFF"/>
                </a:solidFill>
              </a:rPr>
              <a:t>How matching works</a:t>
            </a:r>
            <a:br>
              <a:rPr lang="en-US" sz="2800" dirty="0">
                <a:solidFill>
                  <a:srgbClr val="FFFFFF"/>
                </a:solidFill>
              </a:rPr>
            </a:br>
            <a:r>
              <a:rPr lang="en-US" sz="2800" dirty="0">
                <a:solidFill>
                  <a:srgbClr val="FFFFFF"/>
                </a:solidFill>
              </a:rPr>
              <a:t>STEP 4:</a:t>
            </a:r>
          </a:p>
        </p:txBody>
      </p:sp>
      <p:sp>
        <p:nvSpPr>
          <p:cNvPr id="3" name="Content Placeholder 2">
            <a:extLst>
              <a:ext uri="{FF2B5EF4-FFF2-40B4-BE49-F238E27FC236}">
                <a16:creationId xmlns:a16="http://schemas.microsoft.com/office/drawing/2014/main" id="{31A0908A-A985-4FFF-A769-856A8B3872CA}"/>
              </a:ext>
            </a:extLst>
          </p:cNvPr>
          <p:cNvSpPr>
            <a:spLocks noGrp="1"/>
          </p:cNvSpPr>
          <p:nvPr>
            <p:ph idx="1"/>
          </p:nvPr>
        </p:nvSpPr>
        <p:spPr>
          <a:xfrm>
            <a:off x="4571999" y="1444752"/>
            <a:ext cx="3612294" cy="3968496"/>
          </a:xfrm>
        </p:spPr>
        <p:txBody>
          <a:bodyPr anchor="ctr">
            <a:normAutofit/>
          </a:bodyPr>
          <a:lstStyle/>
          <a:p>
            <a:r>
              <a:rPr lang="en-US" sz="2000" dirty="0">
                <a:solidFill>
                  <a:schemeClr val="tx1">
                    <a:lumMod val="75000"/>
                    <a:lumOff val="25000"/>
                  </a:schemeClr>
                </a:solidFill>
                <a:latin typeface="Calibri" panose="020F0502020204030204" pitchFamily="34" charset="0"/>
                <a:cs typeface="Calibri" panose="020F0502020204030204" pitchFamily="34" charset="0"/>
              </a:rPr>
              <a:t>Step 4: Providers contact clients directly or shelter case managers to set up appointments</a:t>
            </a:r>
          </a:p>
          <a:p>
            <a:pPr lvl="1"/>
            <a:r>
              <a:rPr lang="en-US" sz="1800" dirty="0">
                <a:solidFill>
                  <a:schemeClr val="tx1">
                    <a:lumMod val="75000"/>
                    <a:lumOff val="25000"/>
                  </a:schemeClr>
                </a:solidFill>
                <a:latin typeface="Calibri" panose="020F0502020204030204" pitchFamily="34" charset="0"/>
                <a:cs typeface="Calibri" panose="020F0502020204030204" pitchFamily="34" charset="0"/>
              </a:rPr>
              <a:t>Matches are taken off the list when clients are opened in an RRH, TH, or PSH program</a:t>
            </a:r>
          </a:p>
        </p:txBody>
      </p:sp>
    </p:spTree>
    <p:extLst>
      <p:ext uri="{BB962C8B-B14F-4D97-AF65-F5344CB8AC3E}">
        <p14:creationId xmlns:p14="http://schemas.microsoft.com/office/powerpoint/2010/main" val="7200633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A8C5E3-021E-4C47-B075-799A28D6C7FF}"/>
              </a:ext>
            </a:extLst>
          </p:cNvPr>
          <p:cNvSpPr>
            <a:spLocks noGrp="1"/>
          </p:cNvSpPr>
          <p:nvPr>
            <p:ph type="title"/>
          </p:nvPr>
        </p:nvSpPr>
        <p:spPr>
          <a:xfrm>
            <a:off x="841007" y="1444753"/>
            <a:ext cx="3284579" cy="3968496"/>
          </a:xfrm>
          <a:prstGeom prst="rect">
            <a:avLst/>
          </a:prstGeom>
          <a:solidFill>
            <a:schemeClr val="accent2"/>
          </a:solidFill>
          <a:ln w="190500" cap="sq" cmpd="thinThick">
            <a:solidFill>
              <a:schemeClr val="accent2"/>
            </a:solidFill>
            <a:miter lim="800000"/>
          </a:ln>
        </p:spPr>
        <p:txBody>
          <a:bodyPr wrap="square" anchor="ctr">
            <a:normAutofit/>
          </a:bodyPr>
          <a:lstStyle/>
          <a:p>
            <a:r>
              <a:rPr lang="en-US" sz="2800" dirty="0">
                <a:solidFill>
                  <a:srgbClr val="FFFFFF"/>
                </a:solidFill>
              </a:rPr>
              <a:t>How matching works</a:t>
            </a:r>
            <a:br>
              <a:rPr lang="en-US" sz="2800" dirty="0">
                <a:solidFill>
                  <a:srgbClr val="FFFFFF"/>
                </a:solidFill>
              </a:rPr>
            </a:br>
            <a:r>
              <a:rPr lang="en-US" sz="2800" dirty="0">
                <a:solidFill>
                  <a:srgbClr val="FFFFFF"/>
                </a:solidFill>
              </a:rPr>
              <a:t>STEP 5:</a:t>
            </a:r>
          </a:p>
        </p:txBody>
      </p:sp>
      <p:sp>
        <p:nvSpPr>
          <p:cNvPr id="3" name="Content Placeholder 2">
            <a:extLst>
              <a:ext uri="{FF2B5EF4-FFF2-40B4-BE49-F238E27FC236}">
                <a16:creationId xmlns:a16="http://schemas.microsoft.com/office/drawing/2014/main" id="{293E1CDE-F3D3-4E2C-8301-FFA1D891A9C8}"/>
              </a:ext>
            </a:extLst>
          </p:cNvPr>
          <p:cNvSpPr>
            <a:spLocks noGrp="1"/>
          </p:cNvSpPr>
          <p:nvPr>
            <p:ph idx="1"/>
          </p:nvPr>
        </p:nvSpPr>
        <p:spPr>
          <a:xfrm>
            <a:off x="4571999" y="1444752"/>
            <a:ext cx="3612294" cy="3968496"/>
          </a:xfrm>
        </p:spPr>
        <p:txBody>
          <a:bodyPr anchor="ctr">
            <a:normAutofit/>
          </a:bodyPr>
          <a:lstStyle/>
          <a:p>
            <a:r>
              <a:rPr lang="en-US" sz="2000" dirty="0">
                <a:solidFill>
                  <a:schemeClr val="tx1">
                    <a:lumMod val="75000"/>
                    <a:lumOff val="25000"/>
                  </a:schemeClr>
                </a:solidFill>
                <a:latin typeface="Calibri" panose="020F0502020204030204" pitchFamily="34" charset="0"/>
                <a:cs typeface="Calibri" panose="020F0502020204030204" pitchFamily="34" charset="0"/>
              </a:rPr>
              <a:t>Step 5: Matches are removed when:</a:t>
            </a:r>
          </a:p>
          <a:p>
            <a:pPr lvl="1"/>
            <a:r>
              <a:rPr lang="en-US" sz="1800" dirty="0">
                <a:solidFill>
                  <a:schemeClr val="tx1">
                    <a:lumMod val="75000"/>
                    <a:lumOff val="25000"/>
                  </a:schemeClr>
                </a:solidFill>
                <a:latin typeface="Calibri" panose="020F0502020204030204" pitchFamily="34" charset="0"/>
                <a:cs typeface="Calibri" panose="020F0502020204030204" pitchFamily="34" charset="0"/>
              </a:rPr>
              <a:t>Providers no longer have openings</a:t>
            </a:r>
          </a:p>
          <a:p>
            <a:pPr lvl="1"/>
            <a:r>
              <a:rPr lang="en-US" sz="1800" dirty="0">
                <a:solidFill>
                  <a:schemeClr val="tx1">
                    <a:lumMod val="75000"/>
                    <a:lumOff val="25000"/>
                  </a:schemeClr>
                </a:solidFill>
                <a:latin typeface="Calibri" panose="020F0502020204030204" pitchFamily="34" charset="0"/>
                <a:cs typeface="Calibri" panose="020F0502020204030204" pitchFamily="34" charset="0"/>
              </a:rPr>
              <a:t>Clients have completed intake</a:t>
            </a:r>
          </a:p>
          <a:p>
            <a:pPr lvl="1"/>
            <a:r>
              <a:rPr lang="en-US" sz="1800" dirty="0">
                <a:solidFill>
                  <a:schemeClr val="tx1">
                    <a:lumMod val="75000"/>
                    <a:lumOff val="25000"/>
                  </a:schemeClr>
                </a:solidFill>
                <a:latin typeface="Calibri" panose="020F0502020204030204" pitchFamily="34" charset="0"/>
                <a:cs typeface="Calibri" panose="020F0502020204030204" pitchFamily="34" charset="0"/>
              </a:rPr>
              <a:t>Clients have been contacted and choose not to participate in services</a:t>
            </a:r>
          </a:p>
          <a:p>
            <a:pPr lvl="1"/>
            <a:r>
              <a:rPr lang="en-US" sz="1800" dirty="0">
                <a:solidFill>
                  <a:schemeClr val="tx1">
                    <a:lumMod val="75000"/>
                    <a:lumOff val="25000"/>
                  </a:schemeClr>
                </a:solidFill>
                <a:latin typeface="Calibri" panose="020F0502020204030204" pitchFamily="34" charset="0"/>
                <a:cs typeface="Calibri" panose="020F0502020204030204" pitchFamily="34" charset="0"/>
              </a:rPr>
              <a:t> Providers deny clients</a:t>
            </a:r>
          </a:p>
        </p:txBody>
      </p:sp>
    </p:spTree>
    <p:extLst>
      <p:ext uri="{BB962C8B-B14F-4D97-AF65-F5344CB8AC3E}">
        <p14:creationId xmlns:p14="http://schemas.microsoft.com/office/powerpoint/2010/main" val="16853033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9368D-3615-44AE-B4E4-6D8B4E4BD972}"/>
              </a:ext>
            </a:extLst>
          </p:cNvPr>
          <p:cNvSpPr>
            <a:spLocks noGrp="1"/>
          </p:cNvSpPr>
          <p:nvPr>
            <p:ph type="title"/>
          </p:nvPr>
        </p:nvSpPr>
        <p:spPr>
          <a:xfrm>
            <a:off x="841007" y="1444753"/>
            <a:ext cx="3284579" cy="3968496"/>
          </a:xfrm>
          <a:prstGeom prst="rect">
            <a:avLst/>
          </a:prstGeom>
          <a:solidFill>
            <a:schemeClr val="accent2"/>
          </a:solidFill>
          <a:ln w="190500" cap="sq" cmpd="thinThick">
            <a:solidFill>
              <a:schemeClr val="accent2"/>
            </a:solidFill>
            <a:miter lim="800000"/>
          </a:ln>
        </p:spPr>
        <p:txBody>
          <a:bodyPr wrap="square" anchor="ctr">
            <a:normAutofit/>
          </a:bodyPr>
          <a:lstStyle/>
          <a:p>
            <a:r>
              <a:rPr lang="en-US" sz="2800">
                <a:solidFill>
                  <a:srgbClr val="FFFFFF"/>
                </a:solidFill>
              </a:rPr>
              <a:t>Have questions or concerns with your matches? </a:t>
            </a:r>
          </a:p>
        </p:txBody>
      </p:sp>
      <p:sp>
        <p:nvSpPr>
          <p:cNvPr id="3" name="Content Placeholder 2">
            <a:extLst>
              <a:ext uri="{FF2B5EF4-FFF2-40B4-BE49-F238E27FC236}">
                <a16:creationId xmlns:a16="http://schemas.microsoft.com/office/drawing/2014/main" id="{B1063358-68DB-4311-9590-F44A18CC215F}"/>
              </a:ext>
            </a:extLst>
          </p:cNvPr>
          <p:cNvSpPr>
            <a:spLocks noGrp="1"/>
          </p:cNvSpPr>
          <p:nvPr>
            <p:ph idx="1"/>
          </p:nvPr>
        </p:nvSpPr>
        <p:spPr>
          <a:xfrm>
            <a:off x="4571998" y="1444752"/>
            <a:ext cx="3810001" cy="3968496"/>
          </a:xfrm>
        </p:spPr>
        <p:txBody>
          <a:bodyPr anchor="ctr">
            <a:normAutofit/>
          </a:bodyPr>
          <a:lstStyle/>
          <a:p>
            <a:r>
              <a:rPr lang="en-US" sz="2000" dirty="0">
                <a:solidFill>
                  <a:schemeClr val="tx1">
                    <a:lumMod val="75000"/>
                    <a:lumOff val="25000"/>
                  </a:schemeClr>
                </a:solidFill>
                <a:latin typeface="Calibri" panose="020F0502020204030204" pitchFamily="34" charset="0"/>
                <a:cs typeface="Calibri" panose="020F0502020204030204" pitchFamily="34" charset="0"/>
              </a:rPr>
              <a:t>Issues/Grievances/Inappropriate Matches</a:t>
            </a:r>
          </a:p>
          <a:p>
            <a:pPr lvl="1"/>
            <a:r>
              <a:rPr lang="en-US" sz="1800" dirty="0">
                <a:solidFill>
                  <a:schemeClr val="tx1">
                    <a:lumMod val="75000"/>
                    <a:lumOff val="25000"/>
                  </a:schemeClr>
                </a:solidFill>
                <a:latin typeface="Calibri" panose="020F0502020204030204" pitchFamily="34" charset="0"/>
                <a:cs typeface="Calibri" panose="020F0502020204030204" pitchFamily="34" charset="0"/>
              </a:rPr>
              <a:t>Contact CE staff </a:t>
            </a:r>
          </a:p>
          <a:p>
            <a:pPr lvl="2"/>
            <a:r>
              <a:rPr lang="en-US" sz="1800" dirty="0">
                <a:solidFill>
                  <a:schemeClr val="tx1">
                    <a:lumMod val="75000"/>
                    <a:lumOff val="25000"/>
                  </a:schemeClr>
                </a:solidFill>
                <a:latin typeface="Calibri" panose="020F0502020204030204" pitchFamily="34" charset="0"/>
                <a:cs typeface="Calibri" panose="020F0502020204030204" pitchFamily="34" charset="0"/>
              </a:rPr>
              <a:t>Cassandra Montressor, or Sherrain Clark</a:t>
            </a:r>
          </a:p>
          <a:p>
            <a:pPr lvl="1"/>
            <a:r>
              <a:rPr lang="en-US" sz="1800" dirty="0">
                <a:solidFill>
                  <a:schemeClr val="tx1">
                    <a:lumMod val="75000"/>
                    <a:lumOff val="25000"/>
                  </a:schemeClr>
                </a:solidFill>
                <a:latin typeface="Calibri" panose="020F0502020204030204" pitchFamily="34" charset="0"/>
                <a:cs typeface="Calibri" panose="020F0502020204030204" pitchFamily="34" charset="0"/>
              </a:rPr>
              <a:t>Document reasons match is inappropriate in HMIS</a:t>
            </a:r>
          </a:p>
        </p:txBody>
      </p:sp>
    </p:spTree>
    <p:extLst>
      <p:ext uri="{BB962C8B-B14F-4D97-AF65-F5344CB8AC3E}">
        <p14:creationId xmlns:p14="http://schemas.microsoft.com/office/powerpoint/2010/main" val="3052571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99D693-4D5E-0033-0894-BB21ADC367DE}"/>
              </a:ext>
            </a:extLst>
          </p:cNvPr>
          <p:cNvSpPr>
            <a:spLocks noGrp="1"/>
          </p:cNvSpPr>
          <p:nvPr>
            <p:ph type="title"/>
          </p:nvPr>
        </p:nvSpPr>
        <p:spPr>
          <a:xfrm>
            <a:off x="1200150" y="2286000"/>
            <a:ext cx="6743700" cy="1828800"/>
          </a:xfrm>
          <a:noFill/>
          <a:ln>
            <a:solidFill>
              <a:schemeClr val="tx1"/>
            </a:solidFill>
          </a:ln>
        </p:spPr>
        <p:txBody>
          <a:bodyPr vert="horz" lIns="274320" tIns="182880" rIns="274320" bIns="182880" rtlCol="0" anchor="ctr" anchorCtr="1">
            <a:normAutofit/>
          </a:bodyPr>
          <a:lstStyle/>
          <a:p>
            <a:r>
              <a:rPr lang="en-US" sz="2800" kern="1200" cap="all" spc="200" baseline="0" dirty="0">
                <a:solidFill>
                  <a:schemeClr val="tx1"/>
                </a:solidFill>
                <a:latin typeface="+mj-lt"/>
                <a:ea typeface="+mj-ea"/>
                <a:cs typeface="+mj-cs"/>
              </a:rPr>
              <a:t>Assessment</a:t>
            </a:r>
          </a:p>
        </p:txBody>
      </p:sp>
      <p:sp>
        <p:nvSpPr>
          <p:cNvPr id="3" name="Text Placeholder 2">
            <a:extLst>
              <a:ext uri="{FF2B5EF4-FFF2-40B4-BE49-F238E27FC236}">
                <a16:creationId xmlns:a16="http://schemas.microsoft.com/office/drawing/2014/main" id="{730DBDC3-D408-3C32-936D-ED4738B325C0}"/>
              </a:ext>
            </a:extLst>
          </p:cNvPr>
          <p:cNvSpPr>
            <a:spLocks noGrp="1"/>
          </p:cNvSpPr>
          <p:nvPr>
            <p:ph type="body" idx="1"/>
          </p:nvPr>
        </p:nvSpPr>
        <p:spPr>
          <a:xfrm>
            <a:off x="2021395" y="4483290"/>
            <a:ext cx="5101209" cy="1329208"/>
          </a:xfrm>
        </p:spPr>
        <p:txBody>
          <a:bodyPr vert="horz" lIns="91440" tIns="45720" rIns="91440" bIns="45720" rtlCol="0">
            <a:normAutofit/>
          </a:bodyPr>
          <a:lstStyle/>
          <a:p>
            <a:pPr algn="ctr"/>
            <a:endParaRPr lang="en-US" sz="2000">
              <a:solidFill>
                <a:schemeClr val="tx1">
                  <a:lumMod val="75000"/>
                  <a:lumOff val="25000"/>
                </a:schemeClr>
              </a:solidFill>
            </a:endParaRPr>
          </a:p>
        </p:txBody>
      </p:sp>
    </p:spTree>
    <p:extLst>
      <p:ext uri="{BB962C8B-B14F-4D97-AF65-F5344CB8AC3E}">
        <p14:creationId xmlns:p14="http://schemas.microsoft.com/office/powerpoint/2010/main" val="12856398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DF197-CAC6-4D6A-AD4A-BF7315315072}"/>
              </a:ext>
            </a:extLst>
          </p:cNvPr>
          <p:cNvSpPr>
            <a:spLocks noGrp="1"/>
          </p:cNvSpPr>
          <p:nvPr>
            <p:ph type="title"/>
          </p:nvPr>
        </p:nvSpPr>
        <p:spPr>
          <a:xfrm>
            <a:off x="1673352" y="964692"/>
            <a:ext cx="5797296" cy="1188720"/>
          </a:xfrm>
        </p:spPr>
        <p:txBody>
          <a:bodyPr>
            <a:normAutofit/>
          </a:bodyPr>
          <a:lstStyle/>
          <a:p>
            <a:r>
              <a:rPr lang="en-US" dirty="0"/>
              <a:t>What is the purpose of CE assessment?</a:t>
            </a:r>
          </a:p>
        </p:txBody>
      </p:sp>
      <p:graphicFrame>
        <p:nvGraphicFramePr>
          <p:cNvPr id="5" name="Content Placeholder 2">
            <a:extLst>
              <a:ext uri="{FF2B5EF4-FFF2-40B4-BE49-F238E27FC236}">
                <a16:creationId xmlns:a16="http://schemas.microsoft.com/office/drawing/2014/main" id="{699287FB-AA62-9A43-A3C9-A39C5FE73023}"/>
              </a:ext>
            </a:extLst>
          </p:cNvPr>
          <p:cNvGraphicFramePr>
            <a:graphicFrameLocks noGrp="1"/>
          </p:cNvGraphicFramePr>
          <p:nvPr>
            <p:ph idx="1"/>
            <p:extLst>
              <p:ext uri="{D42A27DB-BD31-4B8C-83A1-F6EECF244321}">
                <p14:modId xmlns:p14="http://schemas.microsoft.com/office/powerpoint/2010/main" val="3846353896"/>
              </p:ext>
            </p:extLst>
          </p:nvPr>
        </p:nvGraphicFramePr>
        <p:xfrm>
          <a:off x="723900" y="2638425"/>
          <a:ext cx="7696200" cy="31077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210876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3F0ADB5-A0B4-4B01-A8C4-FDC34CE22B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A6D0FDE-0241-4C21-A720-A694753582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0722"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795853F-56BE-469D-83DE-34B93B08C327}"/>
              </a:ext>
            </a:extLst>
          </p:cNvPr>
          <p:cNvSpPr>
            <a:spLocks noGrp="1"/>
          </p:cNvSpPr>
          <p:nvPr>
            <p:ph type="title"/>
          </p:nvPr>
        </p:nvSpPr>
        <p:spPr>
          <a:xfrm>
            <a:off x="482600" y="2681103"/>
            <a:ext cx="2522980" cy="1495794"/>
          </a:xfrm>
          <a:noFill/>
          <a:ln>
            <a:solidFill>
              <a:schemeClr val="bg1"/>
            </a:solidFill>
          </a:ln>
        </p:spPr>
        <p:txBody>
          <a:bodyPr wrap="square">
            <a:normAutofit/>
          </a:bodyPr>
          <a:lstStyle/>
          <a:p>
            <a:r>
              <a:rPr lang="en-US" sz="2000">
                <a:solidFill>
                  <a:schemeClr val="bg1"/>
                </a:solidFill>
              </a:rPr>
              <a:t>What the vulnerability index </a:t>
            </a:r>
            <a:r>
              <a:rPr lang="en-US" sz="2000" i="1">
                <a:solidFill>
                  <a:schemeClr val="bg1"/>
                </a:solidFill>
              </a:rPr>
              <a:t>doesn’t do:</a:t>
            </a:r>
            <a:r>
              <a:rPr lang="en-US" sz="2000">
                <a:solidFill>
                  <a:schemeClr val="bg1"/>
                </a:solidFill>
              </a:rPr>
              <a:t>	</a:t>
            </a:r>
          </a:p>
        </p:txBody>
      </p:sp>
      <p:graphicFrame>
        <p:nvGraphicFramePr>
          <p:cNvPr id="5" name="Content Placeholder 2">
            <a:extLst>
              <a:ext uri="{FF2B5EF4-FFF2-40B4-BE49-F238E27FC236}">
                <a16:creationId xmlns:a16="http://schemas.microsoft.com/office/drawing/2014/main" id="{2B36DFE6-EFB6-D4E0-4C9F-20BB930762E8}"/>
              </a:ext>
            </a:extLst>
          </p:cNvPr>
          <p:cNvGraphicFramePr>
            <a:graphicFrameLocks noGrp="1"/>
          </p:cNvGraphicFramePr>
          <p:nvPr>
            <p:ph idx="1"/>
            <p:extLst>
              <p:ext uri="{D42A27DB-BD31-4B8C-83A1-F6EECF244321}">
                <p14:modId xmlns:p14="http://schemas.microsoft.com/office/powerpoint/2010/main" val="828526480"/>
              </p:ext>
            </p:extLst>
          </p:nvPr>
        </p:nvGraphicFramePr>
        <p:xfrm>
          <a:off x="4214812" y="965200"/>
          <a:ext cx="4205288" cy="4927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028117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F27F2-120B-4EDA-97C2-2ED9EA5CC550}"/>
              </a:ext>
            </a:extLst>
          </p:cNvPr>
          <p:cNvSpPr>
            <a:spLocks noGrp="1"/>
          </p:cNvSpPr>
          <p:nvPr>
            <p:ph type="title"/>
          </p:nvPr>
        </p:nvSpPr>
        <p:spPr>
          <a:xfrm>
            <a:off x="841007" y="1444753"/>
            <a:ext cx="3284579" cy="3968496"/>
          </a:xfrm>
          <a:prstGeom prst="rect">
            <a:avLst/>
          </a:prstGeom>
          <a:solidFill>
            <a:schemeClr val="accent2"/>
          </a:solidFill>
          <a:ln w="190500" cap="sq" cmpd="thinThick">
            <a:solidFill>
              <a:schemeClr val="accent2"/>
            </a:solidFill>
            <a:miter lim="800000"/>
          </a:ln>
        </p:spPr>
        <p:txBody>
          <a:bodyPr wrap="square" anchor="ctr">
            <a:normAutofit/>
          </a:bodyPr>
          <a:lstStyle/>
          <a:p>
            <a:r>
              <a:rPr lang="en-US" sz="2800" dirty="0">
                <a:solidFill>
                  <a:srgbClr val="FFFFFF"/>
                </a:solidFill>
              </a:rPr>
              <a:t>The assessment score is Not a prediction of Success</a:t>
            </a:r>
          </a:p>
        </p:txBody>
      </p:sp>
      <p:sp>
        <p:nvSpPr>
          <p:cNvPr id="3" name="Content Placeholder 2">
            <a:extLst>
              <a:ext uri="{FF2B5EF4-FFF2-40B4-BE49-F238E27FC236}">
                <a16:creationId xmlns:a16="http://schemas.microsoft.com/office/drawing/2014/main" id="{D07F178E-F644-46C1-AEE3-9ABA907B4B1D}"/>
              </a:ext>
            </a:extLst>
          </p:cNvPr>
          <p:cNvSpPr>
            <a:spLocks noGrp="1"/>
          </p:cNvSpPr>
          <p:nvPr>
            <p:ph idx="1"/>
          </p:nvPr>
        </p:nvSpPr>
        <p:spPr>
          <a:xfrm>
            <a:off x="4571998" y="1444752"/>
            <a:ext cx="4114801" cy="4575048"/>
          </a:xfrm>
        </p:spPr>
        <p:txBody>
          <a:bodyPr anchor="ctr">
            <a:normAutofit/>
          </a:bodyPr>
          <a:lstStyle/>
          <a:p>
            <a:pPr marL="0" indent="0">
              <a:buNone/>
            </a:pPr>
            <a:r>
              <a:rPr lang="en-US" sz="2000" dirty="0">
                <a:solidFill>
                  <a:schemeClr val="tx1">
                    <a:lumMod val="75000"/>
                    <a:lumOff val="25000"/>
                  </a:schemeClr>
                </a:solidFill>
                <a:latin typeface="Calibri" panose="020F0502020204030204" pitchFamily="34" charset="0"/>
                <a:cs typeface="Calibri" panose="020F0502020204030204" pitchFamily="34" charset="0"/>
              </a:rPr>
              <a:t>“Everyone’s very focused on  - ‘let’s predict who </a:t>
            </a:r>
            <a:r>
              <a:rPr lang="en-US" sz="2000" i="1" dirty="0">
                <a:solidFill>
                  <a:schemeClr val="tx1">
                    <a:lumMod val="75000"/>
                    <a:lumOff val="25000"/>
                  </a:schemeClr>
                </a:solidFill>
                <a:latin typeface="Calibri" panose="020F0502020204030204" pitchFamily="34" charset="0"/>
                <a:cs typeface="Calibri" panose="020F0502020204030204" pitchFamily="34" charset="0"/>
              </a:rPr>
              <a:t>can’t</a:t>
            </a:r>
            <a:r>
              <a:rPr lang="en-US" sz="2000" dirty="0">
                <a:solidFill>
                  <a:schemeClr val="tx1">
                    <a:lumMod val="75000"/>
                    <a:lumOff val="25000"/>
                  </a:schemeClr>
                </a:solidFill>
                <a:latin typeface="Calibri" panose="020F0502020204030204" pitchFamily="34" charset="0"/>
                <a:cs typeface="Calibri" panose="020F0502020204030204" pitchFamily="34" charset="0"/>
              </a:rPr>
              <a:t> make it’, but in fact, we can’t predict who </a:t>
            </a:r>
            <a:r>
              <a:rPr lang="en-US" sz="2000" i="1" dirty="0">
                <a:solidFill>
                  <a:schemeClr val="tx1">
                    <a:lumMod val="75000"/>
                    <a:lumOff val="25000"/>
                  </a:schemeClr>
                </a:solidFill>
                <a:latin typeface="Calibri" panose="020F0502020204030204" pitchFamily="34" charset="0"/>
                <a:cs typeface="Calibri" panose="020F0502020204030204" pitchFamily="34" charset="0"/>
              </a:rPr>
              <a:t>can </a:t>
            </a:r>
            <a:r>
              <a:rPr lang="en-US" sz="2000" dirty="0">
                <a:solidFill>
                  <a:schemeClr val="tx1">
                    <a:lumMod val="75000"/>
                    <a:lumOff val="25000"/>
                  </a:schemeClr>
                </a:solidFill>
                <a:latin typeface="Calibri" panose="020F0502020204030204" pitchFamily="34" charset="0"/>
                <a:cs typeface="Calibri" panose="020F0502020204030204" pitchFamily="34" charset="0"/>
              </a:rPr>
              <a:t>make it. We really don’t know. </a:t>
            </a:r>
          </a:p>
          <a:p>
            <a:pPr marL="0" indent="0">
              <a:buNone/>
            </a:pPr>
            <a:r>
              <a:rPr lang="en-US" sz="2000" dirty="0">
                <a:solidFill>
                  <a:schemeClr val="tx1">
                    <a:lumMod val="75000"/>
                    <a:lumOff val="25000"/>
                  </a:schemeClr>
                </a:solidFill>
                <a:latin typeface="Calibri" panose="020F0502020204030204" pitchFamily="34" charset="0"/>
                <a:cs typeface="Calibri" panose="020F0502020204030204" pitchFamily="34" charset="0"/>
              </a:rPr>
              <a:t>So, we have to give every single person a chance to demonstrate what they can do in that new environment.”</a:t>
            </a:r>
          </a:p>
          <a:p>
            <a:pPr marL="0" indent="0">
              <a:buNone/>
            </a:pPr>
            <a:r>
              <a:rPr lang="en-US" sz="2000" dirty="0">
                <a:solidFill>
                  <a:schemeClr val="tx1">
                    <a:lumMod val="75000"/>
                    <a:lumOff val="25000"/>
                  </a:schemeClr>
                </a:solidFill>
                <a:latin typeface="Calibri" panose="020F0502020204030204" pitchFamily="34" charset="0"/>
                <a:cs typeface="Calibri" panose="020F0502020204030204" pitchFamily="34" charset="0"/>
              </a:rPr>
              <a:t>- Dr. Sam Tsemberis, creator of the first Housing First program in the US</a:t>
            </a:r>
          </a:p>
        </p:txBody>
      </p:sp>
    </p:spTree>
    <p:extLst>
      <p:ext uri="{BB962C8B-B14F-4D97-AF65-F5344CB8AC3E}">
        <p14:creationId xmlns:p14="http://schemas.microsoft.com/office/powerpoint/2010/main" val="9418170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535F7-70C2-08DC-F9A2-1F7624D10633}"/>
              </a:ext>
            </a:extLst>
          </p:cNvPr>
          <p:cNvSpPr>
            <a:spLocks noGrp="1"/>
          </p:cNvSpPr>
          <p:nvPr>
            <p:ph type="title"/>
          </p:nvPr>
        </p:nvSpPr>
        <p:spPr>
          <a:xfrm>
            <a:off x="1200150" y="2286000"/>
            <a:ext cx="6743700" cy="1828800"/>
          </a:xfrm>
          <a:noFill/>
          <a:ln>
            <a:solidFill>
              <a:schemeClr val="tx1"/>
            </a:solidFill>
          </a:ln>
        </p:spPr>
        <p:txBody>
          <a:bodyPr vert="horz" lIns="274320" tIns="182880" rIns="274320" bIns="182880" rtlCol="0" anchor="ctr" anchorCtr="1">
            <a:normAutofit/>
          </a:bodyPr>
          <a:lstStyle/>
          <a:p>
            <a:r>
              <a:rPr lang="en-US" sz="2800" kern="1200" cap="all" spc="200" baseline="0">
                <a:solidFill>
                  <a:schemeClr val="tx1"/>
                </a:solidFill>
                <a:latin typeface="+mj-lt"/>
                <a:ea typeface="+mj-ea"/>
                <a:cs typeface="+mj-cs"/>
              </a:rPr>
              <a:t>Key Terms</a:t>
            </a:r>
          </a:p>
        </p:txBody>
      </p:sp>
      <p:sp>
        <p:nvSpPr>
          <p:cNvPr id="3" name="Text Placeholder 2">
            <a:extLst>
              <a:ext uri="{FF2B5EF4-FFF2-40B4-BE49-F238E27FC236}">
                <a16:creationId xmlns:a16="http://schemas.microsoft.com/office/drawing/2014/main" id="{67BC9DFF-B726-1D20-4B84-E745C9666E6B}"/>
              </a:ext>
            </a:extLst>
          </p:cNvPr>
          <p:cNvSpPr>
            <a:spLocks noGrp="1"/>
          </p:cNvSpPr>
          <p:nvPr>
            <p:ph type="body" idx="1"/>
          </p:nvPr>
        </p:nvSpPr>
        <p:spPr>
          <a:xfrm>
            <a:off x="2021395" y="4483290"/>
            <a:ext cx="5101209" cy="1329208"/>
          </a:xfrm>
        </p:spPr>
        <p:txBody>
          <a:bodyPr vert="horz" lIns="91440" tIns="45720" rIns="91440" bIns="45720" rtlCol="0">
            <a:normAutofit/>
          </a:bodyPr>
          <a:lstStyle/>
          <a:p>
            <a:pPr algn="ctr"/>
            <a:endParaRPr lang="en-US" sz="2000">
              <a:solidFill>
                <a:schemeClr val="tx1">
                  <a:lumMod val="75000"/>
                  <a:lumOff val="25000"/>
                </a:schemeClr>
              </a:solidFill>
            </a:endParaRPr>
          </a:p>
        </p:txBody>
      </p:sp>
    </p:spTree>
    <p:extLst>
      <p:ext uri="{BB962C8B-B14F-4D97-AF65-F5344CB8AC3E}">
        <p14:creationId xmlns:p14="http://schemas.microsoft.com/office/powerpoint/2010/main" val="6334454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DC64A-F8E9-4C3E-85A3-229A94014393}"/>
              </a:ext>
            </a:extLst>
          </p:cNvPr>
          <p:cNvSpPr>
            <a:spLocks noGrp="1"/>
          </p:cNvSpPr>
          <p:nvPr>
            <p:ph type="title"/>
          </p:nvPr>
        </p:nvSpPr>
        <p:spPr/>
        <p:txBody>
          <a:bodyPr/>
          <a:lstStyle/>
          <a:p>
            <a:r>
              <a:rPr lang="en-US" dirty="0"/>
              <a:t>3 components of assessment</a:t>
            </a:r>
          </a:p>
        </p:txBody>
      </p:sp>
      <p:graphicFrame>
        <p:nvGraphicFramePr>
          <p:cNvPr id="5" name="Content Placeholder 2">
            <a:extLst>
              <a:ext uri="{FF2B5EF4-FFF2-40B4-BE49-F238E27FC236}">
                <a16:creationId xmlns:a16="http://schemas.microsoft.com/office/drawing/2014/main" id="{440625E6-E995-90EB-0F4C-D9B87F5A4FA0}"/>
              </a:ext>
            </a:extLst>
          </p:cNvPr>
          <p:cNvGraphicFramePr>
            <a:graphicFrameLocks noGrp="1"/>
          </p:cNvGraphicFramePr>
          <p:nvPr>
            <p:ph idx="1"/>
            <p:extLst>
              <p:ext uri="{D42A27DB-BD31-4B8C-83A1-F6EECF244321}">
                <p14:modId xmlns:p14="http://schemas.microsoft.com/office/powerpoint/2010/main" val="1522588774"/>
              </p:ext>
            </p:extLst>
          </p:nvPr>
        </p:nvGraphicFramePr>
        <p:xfrm>
          <a:off x="1606550" y="2638425"/>
          <a:ext cx="5937250" cy="31019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343115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1444753"/>
            <a:ext cx="4038600" cy="4117848"/>
          </a:xfrm>
          <a:prstGeom prst="rect">
            <a:avLst/>
          </a:prstGeom>
          <a:solidFill>
            <a:schemeClr val="accent2"/>
          </a:solidFill>
          <a:ln w="190500" cap="sq" cmpd="thinThick">
            <a:solidFill>
              <a:schemeClr val="accent2"/>
            </a:solidFill>
            <a:miter lim="800000"/>
          </a:ln>
        </p:spPr>
        <p:txBody>
          <a:bodyPr wrap="square" anchor="ctr">
            <a:normAutofit/>
          </a:bodyPr>
          <a:lstStyle/>
          <a:p>
            <a:r>
              <a:rPr lang="en-US" sz="3200" dirty="0">
                <a:solidFill>
                  <a:srgbClr val="FFFFFF"/>
                </a:solidFill>
              </a:rPr>
              <a:t>CNY-VI</a:t>
            </a:r>
            <a:r>
              <a:rPr lang="en-US" sz="2800" dirty="0">
                <a:solidFill>
                  <a:srgbClr val="FFFFFF"/>
                </a:solidFill>
              </a:rPr>
              <a:t> </a:t>
            </a:r>
            <a:br>
              <a:rPr lang="en-US" dirty="0">
                <a:solidFill>
                  <a:srgbClr val="FFFFFF"/>
                </a:solidFill>
              </a:rPr>
            </a:br>
            <a:br>
              <a:rPr lang="en-US" dirty="0">
                <a:solidFill>
                  <a:srgbClr val="FFFFFF"/>
                </a:solidFill>
              </a:rPr>
            </a:br>
            <a:r>
              <a:rPr lang="en-US" dirty="0">
                <a:solidFill>
                  <a:srgbClr val="FFFFFF"/>
                </a:solidFill>
              </a:rPr>
              <a:t>Central New York-Vulnerability Index</a:t>
            </a:r>
          </a:p>
        </p:txBody>
      </p:sp>
      <p:sp>
        <p:nvSpPr>
          <p:cNvPr id="3" name="Content Placeholder 2"/>
          <p:cNvSpPr>
            <a:spLocks noGrp="1"/>
          </p:cNvSpPr>
          <p:nvPr>
            <p:ph idx="1"/>
          </p:nvPr>
        </p:nvSpPr>
        <p:spPr>
          <a:xfrm>
            <a:off x="4571999" y="1444752"/>
            <a:ext cx="3612294" cy="3968496"/>
          </a:xfrm>
        </p:spPr>
        <p:txBody>
          <a:bodyPr anchor="ctr">
            <a:normAutofit/>
          </a:bodyPr>
          <a:lstStyle/>
          <a:p>
            <a:pPr>
              <a:lnSpc>
                <a:spcPct val="90000"/>
              </a:lnSpc>
            </a:pPr>
            <a:r>
              <a:rPr lang="en-US" sz="2400" dirty="0">
                <a:solidFill>
                  <a:schemeClr val="tx1">
                    <a:lumMod val="75000"/>
                    <a:lumOff val="25000"/>
                  </a:schemeClr>
                </a:solidFill>
                <a:latin typeface="Calibri" panose="020F0502020204030204" pitchFamily="34" charset="0"/>
                <a:cs typeface="Calibri" panose="020F0502020204030204" pitchFamily="34" charset="0"/>
              </a:rPr>
              <a:t>Standardized Interview </a:t>
            </a:r>
          </a:p>
          <a:p>
            <a:pPr lvl="1">
              <a:lnSpc>
                <a:spcPct val="90000"/>
              </a:lnSpc>
            </a:pPr>
            <a:r>
              <a:rPr lang="en-US" sz="2200" dirty="0">
                <a:solidFill>
                  <a:schemeClr val="tx1">
                    <a:lumMod val="75000"/>
                    <a:lumOff val="25000"/>
                  </a:schemeClr>
                </a:solidFill>
                <a:latin typeface="Calibri" panose="020F0502020204030204" pitchFamily="34" charset="0"/>
                <a:cs typeface="Calibri" panose="020F0502020204030204" pitchFamily="34" charset="0"/>
              </a:rPr>
              <a:t>Based on client self-report</a:t>
            </a:r>
          </a:p>
          <a:p>
            <a:pPr>
              <a:lnSpc>
                <a:spcPct val="90000"/>
              </a:lnSpc>
            </a:pPr>
            <a:r>
              <a:rPr lang="en-US" sz="2400" dirty="0">
                <a:solidFill>
                  <a:schemeClr val="tx1">
                    <a:lumMod val="75000"/>
                    <a:lumOff val="25000"/>
                  </a:schemeClr>
                </a:solidFill>
                <a:latin typeface="Calibri" panose="020F0502020204030204" pitchFamily="34" charset="0"/>
                <a:cs typeface="Calibri" panose="020F0502020204030204" pitchFamily="34" charset="0"/>
              </a:rPr>
              <a:t>Numerical rating of vulnerability</a:t>
            </a:r>
          </a:p>
          <a:p>
            <a:pPr lvl="1">
              <a:lnSpc>
                <a:spcPct val="90000"/>
              </a:lnSpc>
            </a:pPr>
            <a:r>
              <a:rPr lang="en-US" sz="2200" dirty="0">
                <a:solidFill>
                  <a:schemeClr val="tx1">
                    <a:lumMod val="75000"/>
                    <a:lumOff val="25000"/>
                  </a:schemeClr>
                </a:solidFill>
                <a:latin typeface="Calibri" panose="020F0502020204030204" pitchFamily="34" charset="0"/>
                <a:cs typeface="Calibri" panose="020F0502020204030204" pitchFamily="34" charset="0"/>
              </a:rPr>
              <a:t>Score is out of 25</a:t>
            </a:r>
          </a:p>
        </p:txBody>
      </p:sp>
    </p:spTree>
    <p:extLst>
      <p:ext uri="{BB962C8B-B14F-4D97-AF65-F5344CB8AC3E}">
        <p14:creationId xmlns:p14="http://schemas.microsoft.com/office/powerpoint/2010/main" val="17084307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93F0ADB5-A0B4-4B01-A8C4-FDC34CE22B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AA6D0FDE-0241-4C21-A720-A694753582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0722"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2FFA02E-5F13-4702-A729-9432DEB561E2}"/>
              </a:ext>
            </a:extLst>
          </p:cNvPr>
          <p:cNvSpPr>
            <a:spLocks noGrp="1"/>
          </p:cNvSpPr>
          <p:nvPr>
            <p:ph type="title"/>
          </p:nvPr>
        </p:nvSpPr>
        <p:spPr>
          <a:xfrm>
            <a:off x="483871" y="2407351"/>
            <a:ext cx="2522980" cy="2043297"/>
          </a:xfrm>
          <a:noFill/>
          <a:ln>
            <a:solidFill>
              <a:schemeClr val="bg1"/>
            </a:solidFill>
          </a:ln>
        </p:spPr>
        <p:txBody>
          <a:bodyPr wrap="square">
            <a:normAutofit/>
          </a:bodyPr>
          <a:lstStyle/>
          <a:p>
            <a:r>
              <a:rPr lang="en-US" sz="3600" dirty="0">
                <a:solidFill>
                  <a:schemeClr val="bg1"/>
                </a:solidFill>
              </a:rPr>
              <a:t>CNY-VI Musts</a:t>
            </a:r>
          </a:p>
        </p:txBody>
      </p:sp>
      <p:sp>
        <p:nvSpPr>
          <p:cNvPr id="3" name="TextBox 2">
            <a:extLst>
              <a:ext uri="{FF2B5EF4-FFF2-40B4-BE49-F238E27FC236}">
                <a16:creationId xmlns:a16="http://schemas.microsoft.com/office/drawing/2014/main" id="{1F9793AB-EF62-F972-247E-4C2FC18A43C9}"/>
              </a:ext>
            </a:extLst>
          </p:cNvPr>
          <p:cNvSpPr txBox="1"/>
          <p:nvPr/>
        </p:nvSpPr>
        <p:spPr>
          <a:xfrm>
            <a:off x="4044696" y="920620"/>
            <a:ext cx="4545329" cy="5016758"/>
          </a:xfrm>
          <a:prstGeom prst="rect">
            <a:avLst/>
          </a:prstGeom>
          <a:noFill/>
        </p:spPr>
        <p:txBody>
          <a:bodyPr wrap="square" rtlCol="0">
            <a:spAutoFit/>
          </a:bodyPr>
          <a:lstStyle/>
          <a:p>
            <a:pPr marL="285750" indent="-285750">
              <a:buFont typeface="Arial" panose="020B0604020202020204" pitchFamily="34" charset="0"/>
              <a:buChar char="•"/>
            </a:pPr>
            <a:endParaRPr lang="en-US" sz="20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2000" dirty="0">
                <a:latin typeface="Calibri" panose="020F0502020204030204" pitchFamily="34" charset="0"/>
                <a:cs typeface="Calibri" panose="020F0502020204030204" pitchFamily="34" charset="0"/>
              </a:rPr>
              <a:t>Conduct the interview in a private room or confidential setting</a:t>
            </a:r>
          </a:p>
          <a:p>
            <a:endParaRPr lang="en-US" sz="20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2000" dirty="0">
                <a:latin typeface="Calibri" panose="020F0502020204030204" pitchFamily="34" charset="0"/>
                <a:cs typeface="Calibri" panose="020F0502020204030204" pitchFamily="34" charset="0"/>
              </a:rPr>
              <a:t>Store data securely. </a:t>
            </a:r>
          </a:p>
          <a:p>
            <a:pPr marL="742950" lvl="1" indent="-285750">
              <a:buFont typeface="Arial" panose="020B0604020202020204" pitchFamily="34" charset="0"/>
              <a:buChar char="•"/>
            </a:pPr>
            <a:r>
              <a:rPr lang="en-US" dirty="0">
                <a:latin typeface="Calibri" panose="020F0502020204030204" pitchFamily="34" charset="0"/>
                <a:cs typeface="Calibri" panose="020F0502020204030204" pitchFamily="34" charset="0"/>
              </a:rPr>
              <a:t>Paper copies should be locked in a cabinet. Files should only be saved in password-protected accounts or folders. </a:t>
            </a:r>
          </a:p>
          <a:p>
            <a:pPr lvl="1"/>
            <a:endParaRPr lang="en-US" sz="20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2000" dirty="0">
                <a:latin typeface="Calibri" panose="020F0502020204030204" pitchFamily="34" charset="0"/>
                <a:cs typeface="Calibri" panose="020F0502020204030204" pitchFamily="34" charset="0"/>
              </a:rPr>
              <a:t>Maintain confidentiality</a:t>
            </a:r>
          </a:p>
          <a:p>
            <a:pPr marL="742950" lvl="1" indent="-285750">
              <a:buFont typeface="Arial" panose="020B0604020202020204" pitchFamily="34" charset="0"/>
              <a:buChar char="•"/>
            </a:pPr>
            <a:r>
              <a:rPr lang="en-US" dirty="0">
                <a:latin typeface="Calibri" panose="020F0502020204030204" pitchFamily="34" charset="0"/>
                <a:cs typeface="Calibri" panose="020F0502020204030204" pitchFamily="34" charset="0"/>
              </a:rPr>
              <a:t>Information about CNY-VI scores or what was learned through to course of the interview should only be shared while coordinating or providing services to the client.</a:t>
            </a:r>
          </a:p>
          <a:p>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988825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7">
            <a:extLst>
              <a:ext uri="{FF2B5EF4-FFF2-40B4-BE49-F238E27FC236}">
                <a16:creationId xmlns:a16="http://schemas.microsoft.com/office/drawing/2014/main" id="{C33976D1-3430-450C-A978-87A9A6E8E7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9">
            <a:extLst>
              <a:ext uri="{FF2B5EF4-FFF2-40B4-BE49-F238E27FC236}">
                <a16:creationId xmlns:a16="http://schemas.microsoft.com/office/drawing/2014/main" id="{7D6AAC78-7D86-415A-ADC1-2B4748079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7260" y="1248156"/>
            <a:ext cx="7269480" cy="43616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1">
            <a:extLst>
              <a:ext uri="{FF2B5EF4-FFF2-40B4-BE49-F238E27FC236}">
                <a16:creationId xmlns:a16="http://schemas.microsoft.com/office/drawing/2014/main" id="{F2A658D9-F185-44F1-BA33-D50320D1D0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6671" y="1060704"/>
            <a:ext cx="7550658" cy="4736592"/>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673352" y="467418"/>
            <a:ext cx="5797296" cy="1188720"/>
          </a:xfrm>
          <a:solidFill>
            <a:srgbClr val="FFFFFF"/>
          </a:solidFill>
        </p:spPr>
        <p:txBody>
          <a:bodyPr>
            <a:normAutofit/>
          </a:bodyPr>
          <a:lstStyle/>
          <a:p>
            <a:r>
              <a:rPr lang="en-US" sz="2000" dirty="0"/>
              <a:t>Rules of thumb for administering </a:t>
            </a:r>
            <a:br>
              <a:rPr lang="en-US" sz="2000" dirty="0"/>
            </a:br>
            <a:r>
              <a:rPr lang="en-US" sz="2000" dirty="0"/>
              <a:t>the CNY-VI</a:t>
            </a:r>
          </a:p>
        </p:txBody>
      </p:sp>
      <p:sp>
        <p:nvSpPr>
          <p:cNvPr id="3" name="Content Placeholder 2"/>
          <p:cNvSpPr>
            <a:spLocks noGrp="1"/>
          </p:cNvSpPr>
          <p:nvPr>
            <p:ph idx="1"/>
          </p:nvPr>
        </p:nvSpPr>
        <p:spPr>
          <a:xfrm>
            <a:off x="1279546" y="2291262"/>
            <a:ext cx="6584634" cy="2879256"/>
          </a:xfrm>
        </p:spPr>
        <p:txBody>
          <a:bodyPr>
            <a:normAutofit/>
          </a:bodyPr>
          <a:lstStyle/>
          <a:p>
            <a:r>
              <a:rPr lang="en-US" sz="2000" dirty="0">
                <a:solidFill>
                  <a:srgbClr val="404040"/>
                </a:solidFill>
                <a:latin typeface="Calibri" panose="020F0502020204030204" pitchFamily="34" charset="0"/>
                <a:cs typeface="Calibri" panose="020F0502020204030204" pitchFamily="34" charset="0"/>
              </a:rPr>
              <a:t>Allow clients to stop or not answer when they choose</a:t>
            </a:r>
          </a:p>
          <a:p>
            <a:r>
              <a:rPr lang="en-US" sz="2000" dirty="0">
                <a:solidFill>
                  <a:srgbClr val="404040"/>
                </a:solidFill>
                <a:latin typeface="Calibri" panose="020F0502020204030204" pitchFamily="34" charset="0"/>
                <a:cs typeface="Calibri" panose="020F0502020204030204" pitchFamily="34" charset="0"/>
              </a:rPr>
              <a:t>The CNY-VI does not provide a suggestion for a housing project. Do not make housing referral decisions based on this score.</a:t>
            </a:r>
          </a:p>
          <a:p>
            <a:r>
              <a:rPr lang="en-US" sz="2000" dirty="0">
                <a:solidFill>
                  <a:srgbClr val="404040"/>
                </a:solidFill>
                <a:latin typeface="Calibri" panose="020F0502020204030204" pitchFamily="34" charset="0"/>
                <a:cs typeface="Calibri" panose="020F0502020204030204" pitchFamily="34" charset="0"/>
              </a:rPr>
              <a:t>Be attentive to power dynamics – Workers who administer beds, food, etc. should not also conduct the CNY-VI if possible. </a:t>
            </a:r>
          </a:p>
        </p:txBody>
      </p:sp>
    </p:spTree>
    <p:extLst>
      <p:ext uri="{BB962C8B-B14F-4D97-AF65-F5344CB8AC3E}">
        <p14:creationId xmlns:p14="http://schemas.microsoft.com/office/powerpoint/2010/main" val="27212146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2">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DDBFB-A22A-2CB5-9564-8CD3C0B40520}"/>
              </a:ext>
            </a:extLst>
          </p:cNvPr>
          <p:cNvSpPr>
            <a:spLocks noGrp="1"/>
          </p:cNvSpPr>
          <p:nvPr>
            <p:ph type="title"/>
          </p:nvPr>
        </p:nvSpPr>
        <p:spPr>
          <a:xfrm>
            <a:off x="1200150" y="2286000"/>
            <a:ext cx="6743700" cy="1828800"/>
          </a:xfrm>
          <a:noFill/>
          <a:ln>
            <a:solidFill>
              <a:schemeClr val="tx1"/>
            </a:solidFill>
          </a:ln>
        </p:spPr>
        <p:txBody>
          <a:bodyPr vert="horz" lIns="274320" tIns="182880" rIns="274320" bIns="182880" rtlCol="0" anchor="ctr" anchorCtr="1">
            <a:normAutofit/>
          </a:bodyPr>
          <a:lstStyle/>
          <a:p>
            <a:r>
              <a:rPr lang="en-US" sz="2800" kern="1200" cap="all" spc="200" baseline="0" dirty="0">
                <a:solidFill>
                  <a:schemeClr val="tx1"/>
                </a:solidFill>
                <a:latin typeface="+mj-lt"/>
                <a:ea typeface="+mj-ea"/>
                <a:cs typeface="+mj-cs"/>
              </a:rPr>
              <a:t>CNY-VI Review</a:t>
            </a:r>
          </a:p>
        </p:txBody>
      </p:sp>
      <p:sp>
        <p:nvSpPr>
          <p:cNvPr id="3" name="Text Placeholder 2">
            <a:extLst>
              <a:ext uri="{FF2B5EF4-FFF2-40B4-BE49-F238E27FC236}">
                <a16:creationId xmlns:a16="http://schemas.microsoft.com/office/drawing/2014/main" id="{6178C2FE-36A6-6D1B-C802-45C894216456}"/>
              </a:ext>
            </a:extLst>
          </p:cNvPr>
          <p:cNvSpPr>
            <a:spLocks noGrp="1"/>
          </p:cNvSpPr>
          <p:nvPr>
            <p:ph type="body" idx="1"/>
          </p:nvPr>
        </p:nvSpPr>
        <p:spPr>
          <a:xfrm>
            <a:off x="2021395" y="4483290"/>
            <a:ext cx="5101209" cy="1329208"/>
          </a:xfrm>
        </p:spPr>
        <p:txBody>
          <a:bodyPr vert="horz" lIns="91440" tIns="45720" rIns="91440" bIns="45720" rtlCol="0">
            <a:normAutofit/>
          </a:bodyPr>
          <a:lstStyle/>
          <a:p>
            <a:pPr algn="ctr"/>
            <a:endParaRPr lang="en-US" sz="2000" dirty="0">
              <a:solidFill>
                <a:schemeClr val="tx1">
                  <a:lumMod val="75000"/>
                  <a:lumOff val="25000"/>
                </a:schemeClr>
              </a:solidFill>
            </a:endParaRPr>
          </a:p>
        </p:txBody>
      </p:sp>
    </p:spTree>
    <p:extLst>
      <p:ext uri="{BB962C8B-B14F-4D97-AF65-F5344CB8AC3E}">
        <p14:creationId xmlns:p14="http://schemas.microsoft.com/office/powerpoint/2010/main" val="30862908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AEFFFF2-9EB4-4B6C-B9F8-2BA3EF89A2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30262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D65299F-028F-4AFC-B46A-8DB33E20FE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02629" y="0"/>
            <a:ext cx="68413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BAC87F6E-526A-49B5-995D-42DB65659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067" y="1443035"/>
            <a:ext cx="2978949" cy="3971930"/>
          </a:xfrm>
          <a:prstGeom prst="ellipse">
            <a:avLst/>
          </a:prstGeom>
          <a:solidFill>
            <a:srgbClr val="FFFFFF"/>
          </a:solid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8E14FDE-9803-44D3-B4DA-CA310F151092}"/>
              </a:ext>
            </a:extLst>
          </p:cNvPr>
          <p:cNvSpPr>
            <a:spLocks noGrp="1"/>
          </p:cNvSpPr>
          <p:nvPr>
            <p:ph type="title"/>
          </p:nvPr>
        </p:nvSpPr>
        <p:spPr>
          <a:xfrm>
            <a:off x="945654" y="1586484"/>
            <a:ext cx="2763774" cy="3685032"/>
          </a:xfrm>
          <a:prstGeom prst="ellipse">
            <a:avLst/>
          </a:prstGeom>
          <a:solidFill>
            <a:schemeClr val="accent2">
              <a:lumMod val="75000"/>
            </a:schemeClr>
          </a:solidFill>
          <a:ln>
            <a:noFill/>
          </a:ln>
        </p:spPr>
        <p:txBody>
          <a:bodyPr>
            <a:normAutofit/>
          </a:bodyPr>
          <a:lstStyle/>
          <a:p>
            <a:r>
              <a:rPr lang="en-US">
                <a:solidFill>
                  <a:srgbClr val="FFFFFF"/>
                </a:solidFill>
              </a:rPr>
              <a:t>Safety</a:t>
            </a:r>
          </a:p>
        </p:txBody>
      </p:sp>
      <p:sp>
        <p:nvSpPr>
          <p:cNvPr id="3" name="Content Placeholder 2">
            <a:extLst>
              <a:ext uri="{FF2B5EF4-FFF2-40B4-BE49-F238E27FC236}">
                <a16:creationId xmlns:a16="http://schemas.microsoft.com/office/drawing/2014/main" id="{17BBF59C-6BDE-4B41-9E7E-A039E2061CA7}"/>
              </a:ext>
            </a:extLst>
          </p:cNvPr>
          <p:cNvSpPr>
            <a:spLocks noGrp="1"/>
          </p:cNvSpPr>
          <p:nvPr>
            <p:ph idx="1"/>
          </p:nvPr>
        </p:nvSpPr>
        <p:spPr>
          <a:xfrm>
            <a:off x="4193771" y="1402080"/>
            <a:ext cx="3990522" cy="4053840"/>
          </a:xfrm>
        </p:spPr>
        <p:txBody>
          <a:bodyPr anchor="ctr">
            <a:normAutofit/>
          </a:bodyPr>
          <a:lstStyle/>
          <a:p>
            <a:r>
              <a:rPr lang="en-US" sz="2000" dirty="0">
                <a:latin typeface="Calibri" panose="020F0502020204030204" pitchFamily="34" charset="0"/>
                <a:cs typeface="Calibri" panose="020F0502020204030204" pitchFamily="34" charset="0"/>
              </a:rPr>
              <a:t>If a client’s safety is in danger, talk to them about how or if they would like to proceed.</a:t>
            </a:r>
          </a:p>
          <a:p>
            <a:r>
              <a:rPr lang="en-US" sz="2000" dirty="0">
                <a:latin typeface="Calibri" panose="020F0502020204030204" pitchFamily="34" charset="0"/>
                <a:cs typeface="Calibri" panose="020F0502020204030204" pitchFamily="34" charset="0"/>
              </a:rPr>
              <a:t>Ask about what supports they would need in order to feel safer, and what strategies they could use to keep themselves safe.</a:t>
            </a:r>
          </a:p>
          <a:p>
            <a:r>
              <a:rPr lang="en-US" sz="2000" dirty="0">
                <a:latin typeface="Calibri" panose="020F0502020204030204" pitchFamily="34" charset="0"/>
                <a:cs typeface="Calibri" panose="020F0502020204030204" pitchFamily="34" charset="0"/>
              </a:rPr>
              <a:t>Attempt to do a “warm handoff” to services like DV shelter, EMS, or other services. </a:t>
            </a:r>
          </a:p>
        </p:txBody>
      </p:sp>
    </p:spTree>
    <p:extLst>
      <p:ext uri="{BB962C8B-B14F-4D97-AF65-F5344CB8AC3E}">
        <p14:creationId xmlns:p14="http://schemas.microsoft.com/office/powerpoint/2010/main" val="7267770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93F0ADB5-A0B4-4B01-A8C4-FDC34CE22B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AA6D0FDE-0241-4C21-A720-A694753582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0722"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DCA59D0-D04F-4709-846F-279E0E7B26F8}"/>
              </a:ext>
            </a:extLst>
          </p:cNvPr>
          <p:cNvSpPr>
            <a:spLocks noGrp="1"/>
          </p:cNvSpPr>
          <p:nvPr>
            <p:ph type="title"/>
          </p:nvPr>
        </p:nvSpPr>
        <p:spPr>
          <a:xfrm>
            <a:off x="482600" y="2681103"/>
            <a:ext cx="2522980" cy="1495794"/>
          </a:xfrm>
          <a:noFill/>
          <a:ln>
            <a:solidFill>
              <a:schemeClr val="bg1"/>
            </a:solidFill>
          </a:ln>
        </p:spPr>
        <p:txBody>
          <a:bodyPr wrap="square">
            <a:normAutofit/>
          </a:bodyPr>
          <a:lstStyle/>
          <a:p>
            <a:r>
              <a:rPr lang="en-US">
                <a:solidFill>
                  <a:schemeClr val="bg1"/>
                </a:solidFill>
              </a:rPr>
              <a:t>What DOES the tool do:</a:t>
            </a:r>
          </a:p>
        </p:txBody>
      </p:sp>
      <p:graphicFrame>
        <p:nvGraphicFramePr>
          <p:cNvPr id="5" name="Content Placeholder 2">
            <a:extLst>
              <a:ext uri="{FF2B5EF4-FFF2-40B4-BE49-F238E27FC236}">
                <a16:creationId xmlns:a16="http://schemas.microsoft.com/office/drawing/2014/main" id="{140ACC57-9DBA-3671-34B4-42C679DBA965}"/>
              </a:ext>
            </a:extLst>
          </p:cNvPr>
          <p:cNvGraphicFramePr>
            <a:graphicFrameLocks noGrp="1"/>
          </p:cNvGraphicFramePr>
          <p:nvPr>
            <p:ph idx="1"/>
            <p:extLst>
              <p:ext uri="{D42A27DB-BD31-4B8C-83A1-F6EECF244321}">
                <p14:modId xmlns:p14="http://schemas.microsoft.com/office/powerpoint/2010/main" val="3899026114"/>
              </p:ext>
            </p:extLst>
          </p:nvPr>
        </p:nvGraphicFramePr>
        <p:xfrm>
          <a:off x="4214812" y="965200"/>
          <a:ext cx="4205288" cy="4927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692186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When to enter a new CNY-VI</a:t>
            </a:r>
          </a:p>
        </p:txBody>
      </p:sp>
      <p:sp>
        <p:nvSpPr>
          <p:cNvPr id="3" name="Content Placeholder 2"/>
          <p:cNvSpPr>
            <a:spLocks noGrp="1"/>
          </p:cNvSpPr>
          <p:nvPr>
            <p:ph idx="1"/>
          </p:nvPr>
        </p:nvSpPr>
        <p:spPr>
          <a:xfrm>
            <a:off x="497081" y="2446585"/>
            <a:ext cx="8229600" cy="2514600"/>
          </a:xfrm>
        </p:spPr>
        <p:txBody>
          <a:bodyPr>
            <a:normAutofit/>
          </a:bodyPr>
          <a:lstStyle/>
          <a:p>
            <a:r>
              <a:rPr lang="en-US" sz="2400" dirty="0">
                <a:latin typeface="Calibri" panose="020F0502020204030204" pitchFamily="34" charset="0"/>
                <a:cs typeface="Calibri" panose="020F0502020204030204" pitchFamily="34" charset="0"/>
              </a:rPr>
              <a:t>Enter a new CNY-VI if significant changes have occurred that would affect the client’s vulnerability.</a:t>
            </a:r>
          </a:p>
          <a:p>
            <a:pPr lvl="1"/>
            <a:r>
              <a:rPr lang="en-US" sz="2000" dirty="0">
                <a:latin typeface="Calibri" panose="020F0502020204030204" pitchFamily="34" charset="0"/>
                <a:cs typeface="Calibri" panose="020F0502020204030204" pitchFamily="34" charset="0"/>
              </a:rPr>
              <a:t>Examples: substantially increased history of homelessness, new medical issues, loss of income, etc.</a:t>
            </a:r>
          </a:p>
          <a:p>
            <a:r>
              <a:rPr lang="en-US" sz="2400" dirty="0">
                <a:latin typeface="Calibri" panose="020F0502020204030204" pitchFamily="34" charset="0"/>
                <a:cs typeface="Calibri" panose="020F0502020204030204" pitchFamily="34" charset="0"/>
              </a:rPr>
              <a:t>If it appears that the client did not fully disclose all of the accurate information on the original survey. </a:t>
            </a:r>
          </a:p>
          <a:p>
            <a:pPr marL="228600" lvl="1" indent="0">
              <a:buNone/>
            </a:pPr>
            <a:endParaRPr lang="en-US" sz="1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081800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2">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DC5C5-64DA-60DD-0368-6D40D9D7EAEC}"/>
              </a:ext>
            </a:extLst>
          </p:cNvPr>
          <p:cNvSpPr>
            <a:spLocks noGrp="1"/>
          </p:cNvSpPr>
          <p:nvPr>
            <p:ph type="title"/>
          </p:nvPr>
        </p:nvSpPr>
        <p:spPr>
          <a:xfrm>
            <a:off x="1200150" y="2286000"/>
            <a:ext cx="6743700" cy="1828800"/>
          </a:xfrm>
          <a:noFill/>
          <a:ln>
            <a:solidFill>
              <a:schemeClr val="tx1"/>
            </a:solidFill>
          </a:ln>
        </p:spPr>
        <p:txBody>
          <a:bodyPr vert="horz" lIns="274320" tIns="182880" rIns="274320" bIns="182880" rtlCol="0" anchor="ctr" anchorCtr="1">
            <a:normAutofit/>
          </a:bodyPr>
          <a:lstStyle/>
          <a:p>
            <a:r>
              <a:rPr lang="en-US" sz="2800" kern="1200" cap="all" spc="200" baseline="0">
                <a:solidFill>
                  <a:schemeClr val="tx1"/>
                </a:solidFill>
                <a:latin typeface="+mj-lt"/>
                <a:ea typeface="+mj-ea"/>
                <a:cs typeface="+mj-cs"/>
              </a:rPr>
              <a:t>Assessing chronic homelessness</a:t>
            </a:r>
          </a:p>
        </p:txBody>
      </p:sp>
      <p:sp>
        <p:nvSpPr>
          <p:cNvPr id="3" name="Text Placeholder 2">
            <a:extLst>
              <a:ext uri="{FF2B5EF4-FFF2-40B4-BE49-F238E27FC236}">
                <a16:creationId xmlns:a16="http://schemas.microsoft.com/office/drawing/2014/main" id="{F45D7B03-901C-5E67-9FED-05E64F38CE67}"/>
              </a:ext>
            </a:extLst>
          </p:cNvPr>
          <p:cNvSpPr>
            <a:spLocks noGrp="1"/>
          </p:cNvSpPr>
          <p:nvPr>
            <p:ph type="body" idx="1"/>
          </p:nvPr>
        </p:nvSpPr>
        <p:spPr>
          <a:xfrm>
            <a:off x="2021395" y="4483290"/>
            <a:ext cx="5101209" cy="1329208"/>
          </a:xfrm>
        </p:spPr>
        <p:txBody>
          <a:bodyPr vert="horz" lIns="91440" tIns="45720" rIns="91440" bIns="45720" rtlCol="0">
            <a:normAutofit/>
          </a:bodyPr>
          <a:lstStyle/>
          <a:p>
            <a:pPr algn="ctr"/>
            <a:endParaRPr lang="en-US" sz="2000">
              <a:solidFill>
                <a:schemeClr val="tx1">
                  <a:lumMod val="75000"/>
                  <a:lumOff val="25000"/>
                </a:schemeClr>
              </a:solidFill>
            </a:endParaRPr>
          </a:p>
        </p:txBody>
      </p:sp>
    </p:spTree>
    <p:extLst>
      <p:ext uri="{BB962C8B-B14F-4D97-AF65-F5344CB8AC3E}">
        <p14:creationId xmlns:p14="http://schemas.microsoft.com/office/powerpoint/2010/main" val="8212923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33976D1-3430-450C-A978-87A9A6E8E7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D6AAC78-7D86-415A-ADC1-2B4748079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7260" y="1248156"/>
            <a:ext cx="7269480" cy="43616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2A658D9-F185-44F1-BA33-D50320D1D0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6671" y="1060704"/>
            <a:ext cx="7550658" cy="4736592"/>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673352" y="467418"/>
            <a:ext cx="5797296" cy="1188720"/>
          </a:xfrm>
          <a:solidFill>
            <a:srgbClr val="FFFFFF"/>
          </a:solidFill>
        </p:spPr>
        <p:txBody>
          <a:bodyPr>
            <a:normAutofit/>
          </a:bodyPr>
          <a:lstStyle/>
          <a:p>
            <a:r>
              <a:rPr lang="en-US" dirty="0"/>
              <a:t>Chronic Homelessness</a:t>
            </a:r>
          </a:p>
        </p:txBody>
      </p:sp>
      <p:sp>
        <p:nvSpPr>
          <p:cNvPr id="3" name="Content Placeholder 2"/>
          <p:cNvSpPr>
            <a:spLocks noGrp="1"/>
          </p:cNvSpPr>
          <p:nvPr>
            <p:ph idx="1"/>
          </p:nvPr>
        </p:nvSpPr>
        <p:spPr>
          <a:xfrm>
            <a:off x="1279546" y="1905000"/>
            <a:ext cx="6584634" cy="3581400"/>
          </a:xfrm>
        </p:spPr>
        <p:txBody>
          <a:bodyPr>
            <a:normAutofit/>
          </a:bodyPr>
          <a:lstStyle/>
          <a:p>
            <a:pPr marL="0" indent="0" algn="ctr">
              <a:lnSpc>
                <a:spcPct val="90000"/>
              </a:lnSpc>
              <a:buNone/>
            </a:pPr>
            <a:r>
              <a:rPr lang="en-US" sz="2000" dirty="0">
                <a:solidFill>
                  <a:srgbClr val="404040"/>
                </a:solidFill>
                <a:latin typeface="Calibri" panose="020F0502020204030204" pitchFamily="34" charset="0"/>
                <a:cs typeface="Calibri" panose="020F0502020204030204" pitchFamily="34" charset="0"/>
              </a:rPr>
              <a:t>An individual who has a disabling condition</a:t>
            </a:r>
            <a:endParaRPr lang="en-US" sz="1000" dirty="0">
              <a:solidFill>
                <a:srgbClr val="404040"/>
              </a:solidFill>
              <a:latin typeface="Calibri" panose="020F0502020204030204" pitchFamily="34" charset="0"/>
              <a:cs typeface="Calibri" panose="020F0502020204030204" pitchFamily="34" charset="0"/>
            </a:endParaRPr>
          </a:p>
          <a:p>
            <a:pPr marL="0" indent="0" algn="ctr">
              <a:lnSpc>
                <a:spcPct val="90000"/>
              </a:lnSpc>
              <a:buNone/>
            </a:pPr>
            <a:r>
              <a:rPr lang="en-US" b="1" dirty="0">
                <a:solidFill>
                  <a:srgbClr val="404040"/>
                </a:solidFill>
                <a:latin typeface="Calibri" panose="020F0502020204030204" pitchFamily="34" charset="0"/>
                <a:cs typeface="Calibri" panose="020F0502020204030204" pitchFamily="34" charset="0"/>
              </a:rPr>
              <a:t>AND</a:t>
            </a:r>
            <a:endParaRPr lang="en-US" sz="800" b="1" dirty="0">
              <a:solidFill>
                <a:srgbClr val="404040"/>
              </a:solidFill>
              <a:latin typeface="Calibri" panose="020F0502020204030204" pitchFamily="34" charset="0"/>
              <a:cs typeface="Calibri" panose="020F0502020204030204" pitchFamily="34" charset="0"/>
            </a:endParaRPr>
          </a:p>
          <a:p>
            <a:pPr marL="0" indent="0" algn="ctr">
              <a:lnSpc>
                <a:spcPct val="90000"/>
              </a:lnSpc>
              <a:buNone/>
            </a:pPr>
            <a:r>
              <a:rPr lang="en-US" sz="2000" dirty="0">
                <a:solidFill>
                  <a:srgbClr val="404040"/>
                </a:solidFill>
                <a:latin typeface="Calibri" panose="020F0502020204030204" pitchFamily="34" charset="0"/>
                <a:cs typeface="Calibri" panose="020F0502020204030204" pitchFamily="34" charset="0"/>
              </a:rPr>
              <a:t>Has been continuously homeless for a year or more</a:t>
            </a:r>
            <a:endParaRPr lang="en-US" sz="1000" dirty="0">
              <a:solidFill>
                <a:srgbClr val="404040"/>
              </a:solidFill>
              <a:latin typeface="Calibri" panose="020F0502020204030204" pitchFamily="34" charset="0"/>
              <a:cs typeface="Calibri" panose="020F0502020204030204" pitchFamily="34" charset="0"/>
            </a:endParaRPr>
          </a:p>
          <a:p>
            <a:pPr marL="0" indent="0" algn="ctr">
              <a:lnSpc>
                <a:spcPct val="90000"/>
              </a:lnSpc>
              <a:buNone/>
            </a:pPr>
            <a:r>
              <a:rPr lang="en-US" b="1" dirty="0">
                <a:solidFill>
                  <a:srgbClr val="404040"/>
                </a:solidFill>
                <a:latin typeface="Calibri" panose="020F0502020204030204" pitchFamily="34" charset="0"/>
                <a:cs typeface="Calibri" panose="020F0502020204030204" pitchFamily="34" charset="0"/>
              </a:rPr>
              <a:t>OR</a:t>
            </a:r>
            <a:endParaRPr lang="en-US" sz="800" b="1" dirty="0">
              <a:solidFill>
                <a:srgbClr val="404040"/>
              </a:solidFill>
              <a:latin typeface="Calibri" panose="020F0502020204030204" pitchFamily="34" charset="0"/>
              <a:cs typeface="Calibri" panose="020F0502020204030204" pitchFamily="34" charset="0"/>
            </a:endParaRPr>
          </a:p>
          <a:p>
            <a:pPr marL="0" indent="0" algn="ctr">
              <a:lnSpc>
                <a:spcPct val="90000"/>
              </a:lnSpc>
              <a:buNone/>
            </a:pPr>
            <a:r>
              <a:rPr lang="en-US" sz="2000" dirty="0">
                <a:solidFill>
                  <a:srgbClr val="404040"/>
                </a:solidFill>
                <a:latin typeface="Calibri" panose="020F0502020204030204" pitchFamily="34" charset="0"/>
                <a:cs typeface="Calibri" panose="020F0502020204030204" pitchFamily="34" charset="0"/>
              </a:rPr>
              <a:t>Has had 4 or more episodes of homelessness in the last 3 years, adding up to 12 months. </a:t>
            </a:r>
          </a:p>
          <a:p>
            <a:pPr>
              <a:lnSpc>
                <a:spcPct val="90000"/>
              </a:lnSpc>
            </a:pPr>
            <a:endParaRPr lang="en-US" sz="1400" dirty="0">
              <a:solidFill>
                <a:srgbClr val="404040"/>
              </a:solidFill>
              <a:latin typeface="Calibri" panose="020F0502020204030204" pitchFamily="34" charset="0"/>
              <a:cs typeface="Calibri" panose="020F0502020204030204" pitchFamily="34" charset="0"/>
            </a:endParaRPr>
          </a:p>
          <a:p>
            <a:pPr>
              <a:lnSpc>
                <a:spcPct val="90000"/>
              </a:lnSpc>
            </a:pPr>
            <a:r>
              <a:rPr lang="en-US" sz="1400" dirty="0">
                <a:solidFill>
                  <a:srgbClr val="404040"/>
                </a:solidFill>
                <a:latin typeface="Calibri" panose="020F0502020204030204" pitchFamily="34" charset="0"/>
                <a:cs typeface="Calibri" panose="020F0502020204030204" pitchFamily="34" charset="0"/>
              </a:rPr>
              <a:t>Source: https://www.hudexchange.info/resources/documents/DefiningChronicHomeless.pdf</a:t>
            </a:r>
          </a:p>
        </p:txBody>
      </p:sp>
    </p:spTree>
    <p:extLst>
      <p:ext uri="{BB962C8B-B14F-4D97-AF65-F5344CB8AC3E}">
        <p14:creationId xmlns:p14="http://schemas.microsoft.com/office/powerpoint/2010/main" val="28695218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C5A0C-8359-4798-BD73-DF172CC71835}"/>
              </a:ext>
            </a:extLst>
          </p:cNvPr>
          <p:cNvSpPr>
            <a:spLocks noGrp="1"/>
          </p:cNvSpPr>
          <p:nvPr>
            <p:ph type="title"/>
          </p:nvPr>
        </p:nvSpPr>
        <p:spPr/>
        <p:txBody>
          <a:bodyPr/>
          <a:lstStyle/>
          <a:p>
            <a:r>
              <a:rPr lang="en-US" dirty="0"/>
              <a:t>What is Coordinated Entry?</a:t>
            </a:r>
          </a:p>
        </p:txBody>
      </p:sp>
      <p:sp>
        <p:nvSpPr>
          <p:cNvPr id="3" name="Content Placeholder 2">
            <a:extLst>
              <a:ext uri="{FF2B5EF4-FFF2-40B4-BE49-F238E27FC236}">
                <a16:creationId xmlns:a16="http://schemas.microsoft.com/office/drawing/2014/main" id="{E1B6EBAB-6B28-4D72-9414-C7561FDD7DE3}"/>
              </a:ext>
            </a:extLst>
          </p:cNvPr>
          <p:cNvSpPr>
            <a:spLocks noGrp="1"/>
          </p:cNvSpPr>
          <p:nvPr>
            <p:ph idx="1"/>
          </p:nvPr>
        </p:nvSpPr>
        <p:spPr>
          <a:xfrm>
            <a:off x="1615440" y="2153412"/>
            <a:ext cx="5937755" cy="4094987"/>
          </a:xfrm>
        </p:spPr>
        <p:txBody>
          <a:bodyPr>
            <a:normAutofit lnSpcReduction="10000"/>
          </a:bodyPr>
          <a:lstStyle/>
          <a:p>
            <a:pPr marL="0" indent="0">
              <a:buNone/>
            </a:pPr>
            <a:endParaRPr lang="en-US" dirty="0">
              <a:latin typeface="Calibri" panose="020F0502020204030204" pitchFamily="34" charset="0"/>
              <a:cs typeface="Calibri" panose="020F0502020204030204" pitchFamily="34" charset="0"/>
            </a:endParaRPr>
          </a:p>
          <a:p>
            <a:pPr marL="0" indent="0">
              <a:buNone/>
            </a:pPr>
            <a:r>
              <a:rPr lang="en-US" sz="2000" dirty="0">
                <a:latin typeface="Calibri" panose="020F0502020204030204" pitchFamily="34" charset="0"/>
                <a:cs typeface="Calibri" panose="020F0502020204030204" pitchFamily="34" charset="0"/>
              </a:rPr>
              <a:t>Coordinated Entry describes how our community: </a:t>
            </a:r>
          </a:p>
          <a:p>
            <a:endParaRPr lang="en-US" dirty="0">
              <a:latin typeface="Calibri" panose="020F0502020204030204" pitchFamily="34" charset="0"/>
              <a:cs typeface="Calibri" panose="020F0502020204030204" pitchFamily="34" charset="0"/>
            </a:endParaRPr>
          </a:p>
          <a:p>
            <a:pPr lvl="2"/>
            <a:r>
              <a:rPr lang="en-US" sz="1800" dirty="0">
                <a:latin typeface="Calibri" panose="020F0502020204030204" pitchFamily="34" charset="0"/>
                <a:cs typeface="Calibri" panose="020F0502020204030204" pitchFamily="34" charset="0"/>
              </a:rPr>
              <a:t>Assesses</a:t>
            </a:r>
          </a:p>
          <a:p>
            <a:pPr marL="457200" lvl="1" indent="0">
              <a:buNone/>
            </a:pPr>
            <a:endParaRPr lang="en-US" dirty="0">
              <a:latin typeface="Calibri" panose="020F0502020204030204" pitchFamily="34" charset="0"/>
              <a:cs typeface="Calibri" panose="020F0502020204030204" pitchFamily="34" charset="0"/>
            </a:endParaRPr>
          </a:p>
          <a:p>
            <a:pPr lvl="2"/>
            <a:r>
              <a:rPr lang="en-US" sz="1800" dirty="0">
                <a:latin typeface="Calibri" panose="020F0502020204030204" pitchFamily="34" charset="0"/>
                <a:cs typeface="Calibri" panose="020F0502020204030204" pitchFamily="34" charset="0"/>
              </a:rPr>
              <a:t>Prioritizes</a:t>
            </a:r>
          </a:p>
          <a:p>
            <a:pPr marL="457200" lvl="1" indent="0">
              <a:buNone/>
            </a:pPr>
            <a:endParaRPr lang="en-US" dirty="0">
              <a:latin typeface="Calibri" panose="020F0502020204030204" pitchFamily="34" charset="0"/>
              <a:cs typeface="Calibri" panose="020F0502020204030204" pitchFamily="34" charset="0"/>
            </a:endParaRPr>
          </a:p>
          <a:p>
            <a:pPr lvl="2"/>
            <a:r>
              <a:rPr lang="en-US" sz="1800" dirty="0">
                <a:latin typeface="Calibri" panose="020F0502020204030204" pitchFamily="34" charset="0"/>
                <a:cs typeface="Calibri" panose="020F0502020204030204" pitchFamily="34" charset="0"/>
              </a:rPr>
              <a:t>and Refers </a:t>
            </a:r>
          </a:p>
          <a:p>
            <a:pPr marL="457200" lvl="2" indent="0">
              <a:buNone/>
            </a:pPr>
            <a:endParaRPr lang="en-US" dirty="0">
              <a:latin typeface="Calibri" panose="020F0502020204030204" pitchFamily="34" charset="0"/>
              <a:cs typeface="Calibri" panose="020F0502020204030204" pitchFamily="34" charset="0"/>
            </a:endParaRPr>
          </a:p>
          <a:p>
            <a:pPr marL="457200" lvl="2" indent="0">
              <a:buNone/>
            </a:pPr>
            <a:r>
              <a:rPr lang="en-US" sz="2000" dirty="0">
                <a:latin typeface="Calibri" panose="020F0502020204030204" pitchFamily="34" charset="0"/>
                <a:cs typeface="Calibri" panose="020F0502020204030204" pitchFamily="34" charset="0"/>
              </a:rPr>
              <a:t>People experiencing homelessness to HUD CoC Housing assistance resources. </a:t>
            </a:r>
          </a:p>
        </p:txBody>
      </p:sp>
      <p:pic>
        <p:nvPicPr>
          <p:cNvPr id="5" name="Graphic 4" descr="Magnifying glass with solid fill">
            <a:extLst>
              <a:ext uri="{FF2B5EF4-FFF2-40B4-BE49-F238E27FC236}">
                <a16:creationId xmlns:a16="http://schemas.microsoft.com/office/drawing/2014/main" id="{F7F52515-47A9-4893-952E-DFF989D855B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16921" y="3257358"/>
            <a:ext cx="435830" cy="435830"/>
          </a:xfrm>
          <a:prstGeom prst="rect">
            <a:avLst/>
          </a:prstGeom>
        </p:spPr>
      </p:pic>
      <p:pic>
        <p:nvPicPr>
          <p:cNvPr id="7" name="Graphic 6" descr="Priorities with solid fill">
            <a:extLst>
              <a:ext uri="{FF2B5EF4-FFF2-40B4-BE49-F238E27FC236}">
                <a16:creationId xmlns:a16="http://schemas.microsoft.com/office/drawing/2014/main" id="{B183F824-C624-45E7-B028-27AD9D61EB1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416921" y="4030373"/>
            <a:ext cx="435830" cy="435830"/>
          </a:xfrm>
          <a:prstGeom prst="rect">
            <a:avLst/>
          </a:prstGeom>
        </p:spPr>
      </p:pic>
      <p:pic>
        <p:nvPicPr>
          <p:cNvPr id="9" name="Graphic 8" descr="Priorities with solid fill">
            <a:extLst>
              <a:ext uri="{FF2B5EF4-FFF2-40B4-BE49-F238E27FC236}">
                <a16:creationId xmlns:a16="http://schemas.microsoft.com/office/drawing/2014/main" id="{07399EF5-57DE-479A-8158-FABFBFF4ADE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flipH="1">
            <a:off x="3852751" y="4041848"/>
            <a:ext cx="435831" cy="435831"/>
          </a:xfrm>
          <a:prstGeom prst="rect">
            <a:avLst/>
          </a:prstGeom>
        </p:spPr>
      </p:pic>
      <p:pic>
        <p:nvPicPr>
          <p:cNvPr id="11" name="Graphic 10" descr="Email with solid fill">
            <a:extLst>
              <a:ext uri="{FF2B5EF4-FFF2-40B4-BE49-F238E27FC236}">
                <a16:creationId xmlns:a16="http://schemas.microsoft.com/office/drawing/2014/main" id="{170E5434-0B3A-458D-B5CA-7C61DF48751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416921" y="4717794"/>
            <a:ext cx="435830" cy="435830"/>
          </a:xfrm>
          <a:prstGeom prst="rect">
            <a:avLst/>
          </a:prstGeom>
        </p:spPr>
      </p:pic>
    </p:spTree>
    <p:extLst>
      <p:ext uri="{BB962C8B-B14F-4D97-AF65-F5344CB8AC3E}">
        <p14:creationId xmlns:p14="http://schemas.microsoft.com/office/powerpoint/2010/main" val="307383230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33976D1-3430-450C-A978-87A9A6E8E7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D6AAC78-7D86-415A-ADC1-2B4748079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7260" y="1248156"/>
            <a:ext cx="7269480" cy="43616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2A658D9-F185-44F1-BA33-D50320D1D0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6671" y="1060704"/>
            <a:ext cx="7550658" cy="4736592"/>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0132966-1987-7893-0E7A-C3A0BD8C8ED6}"/>
              </a:ext>
            </a:extLst>
          </p:cNvPr>
          <p:cNvSpPr>
            <a:spLocks noGrp="1"/>
          </p:cNvSpPr>
          <p:nvPr>
            <p:ph type="title"/>
          </p:nvPr>
        </p:nvSpPr>
        <p:spPr>
          <a:xfrm>
            <a:off x="1673352" y="467418"/>
            <a:ext cx="5797296" cy="1188720"/>
          </a:xfrm>
          <a:solidFill>
            <a:srgbClr val="FFFFFF"/>
          </a:solidFill>
        </p:spPr>
        <p:txBody>
          <a:bodyPr>
            <a:normAutofit/>
          </a:bodyPr>
          <a:lstStyle/>
          <a:p>
            <a:r>
              <a:rPr lang="en-US" dirty="0"/>
              <a:t>Documenting time homeless</a:t>
            </a:r>
          </a:p>
        </p:txBody>
      </p:sp>
      <p:sp>
        <p:nvSpPr>
          <p:cNvPr id="3" name="Content Placeholder 2">
            <a:extLst>
              <a:ext uri="{FF2B5EF4-FFF2-40B4-BE49-F238E27FC236}">
                <a16:creationId xmlns:a16="http://schemas.microsoft.com/office/drawing/2014/main" id="{2C12CDCE-DB92-BC53-5385-C4710888739B}"/>
              </a:ext>
            </a:extLst>
          </p:cNvPr>
          <p:cNvSpPr>
            <a:spLocks noGrp="1"/>
          </p:cNvSpPr>
          <p:nvPr>
            <p:ph idx="1"/>
          </p:nvPr>
        </p:nvSpPr>
        <p:spPr>
          <a:xfrm>
            <a:off x="1279546" y="2291262"/>
            <a:ext cx="6584634" cy="2879256"/>
          </a:xfrm>
        </p:spPr>
        <p:txBody>
          <a:bodyPr>
            <a:normAutofit/>
          </a:bodyPr>
          <a:lstStyle/>
          <a:p>
            <a:r>
              <a:rPr lang="en-US" sz="2000" dirty="0">
                <a:solidFill>
                  <a:srgbClr val="404040"/>
                </a:solidFill>
                <a:latin typeface="Calibri" panose="020F0502020204030204" pitchFamily="34" charset="0"/>
                <a:cs typeface="Calibri" panose="020F0502020204030204" pitchFamily="34" charset="0"/>
              </a:rPr>
              <a:t>Episodes of homelessness must be separated by 7 days or more in a “non-homeless” housing situation (transitional housing, RRH, PSH, or living/ staying with friends or family). </a:t>
            </a:r>
          </a:p>
          <a:p>
            <a:r>
              <a:rPr lang="en-US" sz="2000" dirty="0">
                <a:solidFill>
                  <a:srgbClr val="404040"/>
                </a:solidFill>
                <a:latin typeface="Calibri" panose="020F0502020204030204" pitchFamily="34" charset="0"/>
                <a:cs typeface="Calibri" panose="020F0502020204030204" pitchFamily="34" charset="0"/>
              </a:rPr>
              <a:t>Documentation required for Chronic-dedicated Permanent Supportive Housing projects</a:t>
            </a:r>
          </a:p>
          <a:p>
            <a:r>
              <a:rPr lang="en-US" sz="2000" dirty="0">
                <a:solidFill>
                  <a:srgbClr val="404040"/>
                </a:solidFill>
                <a:latin typeface="Calibri" panose="020F0502020204030204" pitchFamily="34" charset="0"/>
                <a:cs typeface="Calibri" panose="020F0502020204030204" pitchFamily="34" charset="0"/>
              </a:rPr>
              <a:t>A small percentage of time can be self-reported.</a:t>
            </a:r>
          </a:p>
          <a:p>
            <a:endParaRPr lang="en-US" dirty="0">
              <a:solidFill>
                <a:srgbClr val="404040"/>
              </a:solidFill>
            </a:endParaRPr>
          </a:p>
        </p:txBody>
      </p:sp>
    </p:spTree>
    <p:extLst>
      <p:ext uri="{BB962C8B-B14F-4D97-AF65-F5344CB8AC3E}">
        <p14:creationId xmlns:p14="http://schemas.microsoft.com/office/powerpoint/2010/main" val="13091973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33976D1-3430-450C-A978-87A9A6E8E7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D6AAC78-7D86-415A-ADC1-2B4748079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7260" y="1248156"/>
            <a:ext cx="7269480" cy="43616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2A658D9-F185-44F1-BA33-D50320D1D0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6671" y="1060704"/>
            <a:ext cx="7550658" cy="4736592"/>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242DC96-7B96-46A5-810F-7B593AFA44FF}"/>
              </a:ext>
            </a:extLst>
          </p:cNvPr>
          <p:cNvSpPr>
            <a:spLocks noGrp="1"/>
          </p:cNvSpPr>
          <p:nvPr>
            <p:ph type="title"/>
          </p:nvPr>
        </p:nvSpPr>
        <p:spPr>
          <a:xfrm>
            <a:off x="1673352" y="467418"/>
            <a:ext cx="5797296" cy="1188720"/>
          </a:xfrm>
          <a:solidFill>
            <a:srgbClr val="FFFFFF"/>
          </a:solidFill>
        </p:spPr>
        <p:txBody>
          <a:bodyPr>
            <a:normAutofit/>
          </a:bodyPr>
          <a:lstStyle/>
          <a:p>
            <a:r>
              <a:rPr lang="en-US"/>
              <a:t>Assessing Chronic Homelessness</a:t>
            </a:r>
            <a:endParaRPr lang="en-US" dirty="0"/>
          </a:p>
        </p:txBody>
      </p:sp>
      <p:sp>
        <p:nvSpPr>
          <p:cNvPr id="3" name="Content Placeholder 2">
            <a:extLst>
              <a:ext uri="{FF2B5EF4-FFF2-40B4-BE49-F238E27FC236}">
                <a16:creationId xmlns:a16="http://schemas.microsoft.com/office/drawing/2014/main" id="{C9E7F900-D41A-4A68-BA8E-7DE59F05E31E}"/>
              </a:ext>
            </a:extLst>
          </p:cNvPr>
          <p:cNvSpPr>
            <a:spLocks noGrp="1"/>
          </p:cNvSpPr>
          <p:nvPr>
            <p:ph idx="1"/>
          </p:nvPr>
        </p:nvSpPr>
        <p:spPr>
          <a:xfrm>
            <a:off x="1279683" y="1973700"/>
            <a:ext cx="6584634" cy="3318582"/>
          </a:xfrm>
        </p:spPr>
        <p:txBody>
          <a:bodyPr>
            <a:normAutofit/>
          </a:bodyPr>
          <a:lstStyle/>
          <a:p>
            <a:pPr>
              <a:lnSpc>
                <a:spcPct val="90000"/>
              </a:lnSpc>
            </a:pPr>
            <a:r>
              <a:rPr lang="en-US" dirty="0">
                <a:solidFill>
                  <a:srgbClr val="404040"/>
                </a:solidFill>
                <a:latin typeface="Calibri" panose="020F0502020204030204" pitchFamily="34" charset="0"/>
                <a:cs typeface="Calibri" panose="020F0502020204030204" pitchFamily="34" charset="0"/>
              </a:rPr>
              <a:t>Step 1: Do your homework. </a:t>
            </a:r>
          </a:p>
          <a:p>
            <a:pPr lvl="1">
              <a:lnSpc>
                <a:spcPct val="90000"/>
              </a:lnSpc>
            </a:pPr>
            <a:r>
              <a:rPr lang="en-US" sz="1800" dirty="0">
                <a:solidFill>
                  <a:srgbClr val="404040"/>
                </a:solidFill>
                <a:latin typeface="Calibri" panose="020F0502020204030204" pitchFamily="34" charset="0"/>
                <a:cs typeface="Calibri" panose="020F0502020204030204" pitchFamily="34" charset="0"/>
              </a:rPr>
              <a:t>Find all the client’s shelter stays and count the number of months and episodes of homelessness in the last three years </a:t>
            </a:r>
            <a:r>
              <a:rPr lang="en-US" sz="1800" i="1" dirty="0">
                <a:solidFill>
                  <a:srgbClr val="404040"/>
                </a:solidFill>
                <a:latin typeface="Calibri" panose="020F0502020204030204" pitchFamily="34" charset="0"/>
                <a:cs typeface="Calibri" panose="020F0502020204030204" pitchFamily="34" charset="0"/>
              </a:rPr>
              <a:t>before</a:t>
            </a:r>
            <a:r>
              <a:rPr lang="en-US" sz="1800" dirty="0">
                <a:solidFill>
                  <a:srgbClr val="404040"/>
                </a:solidFill>
                <a:latin typeface="Calibri" panose="020F0502020204030204" pitchFamily="34" charset="0"/>
                <a:cs typeface="Calibri" panose="020F0502020204030204" pitchFamily="34" charset="0"/>
              </a:rPr>
              <a:t> meeting with the client, if possible. </a:t>
            </a:r>
          </a:p>
          <a:p>
            <a:pPr>
              <a:lnSpc>
                <a:spcPct val="90000"/>
              </a:lnSpc>
            </a:pPr>
            <a:r>
              <a:rPr lang="en-US" dirty="0">
                <a:solidFill>
                  <a:srgbClr val="404040"/>
                </a:solidFill>
                <a:latin typeface="Calibri" panose="020F0502020204030204" pitchFamily="34" charset="0"/>
                <a:cs typeface="Calibri" panose="020F0502020204030204" pitchFamily="34" charset="0"/>
              </a:rPr>
              <a:t>Step 2: Meet with your client and ask where they were during their gaps in shelter stays.</a:t>
            </a:r>
          </a:p>
          <a:p>
            <a:pPr>
              <a:lnSpc>
                <a:spcPct val="90000"/>
              </a:lnSpc>
            </a:pPr>
            <a:r>
              <a:rPr lang="en-US" dirty="0">
                <a:solidFill>
                  <a:srgbClr val="404040"/>
                </a:solidFill>
                <a:latin typeface="Calibri" panose="020F0502020204030204" pitchFamily="34" charset="0"/>
                <a:cs typeface="Calibri" panose="020F0502020204030204" pitchFamily="34" charset="0"/>
              </a:rPr>
              <a:t>Step 3: Document this information using the standardized PSH packet forms. </a:t>
            </a:r>
          </a:p>
          <a:p>
            <a:pPr>
              <a:lnSpc>
                <a:spcPct val="90000"/>
              </a:lnSpc>
            </a:pPr>
            <a:r>
              <a:rPr lang="en-US" dirty="0">
                <a:solidFill>
                  <a:srgbClr val="404040"/>
                </a:solidFill>
                <a:latin typeface="Calibri" panose="020F0502020204030204" pitchFamily="34" charset="0"/>
                <a:cs typeface="Calibri" panose="020F0502020204030204" pitchFamily="34" charset="0"/>
              </a:rPr>
              <a:t>Step 4: Collect disability documentation, self-certification, and third-party verification forms if necessary. </a:t>
            </a:r>
          </a:p>
        </p:txBody>
      </p:sp>
    </p:spTree>
    <p:extLst>
      <p:ext uri="{BB962C8B-B14F-4D97-AF65-F5344CB8AC3E}">
        <p14:creationId xmlns:p14="http://schemas.microsoft.com/office/powerpoint/2010/main" val="305680391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F0858-68E9-46DB-ACBB-45DE413B67BB}"/>
              </a:ext>
            </a:extLst>
          </p:cNvPr>
          <p:cNvSpPr>
            <a:spLocks noGrp="1"/>
          </p:cNvSpPr>
          <p:nvPr>
            <p:ph type="title"/>
          </p:nvPr>
        </p:nvSpPr>
        <p:spPr/>
        <p:txBody>
          <a:bodyPr/>
          <a:lstStyle/>
          <a:p>
            <a:r>
              <a:rPr lang="en-US" dirty="0"/>
              <a:t>PSH Assessment Packet</a:t>
            </a:r>
          </a:p>
        </p:txBody>
      </p:sp>
      <p:graphicFrame>
        <p:nvGraphicFramePr>
          <p:cNvPr id="5" name="Content Placeholder 2">
            <a:extLst>
              <a:ext uri="{FF2B5EF4-FFF2-40B4-BE49-F238E27FC236}">
                <a16:creationId xmlns:a16="http://schemas.microsoft.com/office/drawing/2014/main" id="{C5930B11-28E9-816C-0F61-26C24B2B41CA}"/>
              </a:ext>
            </a:extLst>
          </p:cNvPr>
          <p:cNvGraphicFramePr>
            <a:graphicFrameLocks noGrp="1"/>
          </p:cNvGraphicFramePr>
          <p:nvPr>
            <p:ph idx="1"/>
            <p:extLst>
              <p:ext uri="{D42A27DB-BD31-4B8C-83A1-F6EECF244321}">
                <p14:modId xmlns:p14="http://schemas.microsoft.com/office/powerpoint/2010/main" val="4102783088"/>
              </p:ext>
            </p:extLst>
          </p:nvPr>
        </p:nvGraphicFramePr>
        <p:xfrm>
          <a:off x="1606045" y="2286000"/>
          <a:ext cx="5937755" cy="38861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0216018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3D95B-82F4-4B46-BA3E-2FD07F01DC37}"/>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53A8B627-1362-4CDA-AE29-F7682E62C90F}"/>
              </a:ext>
            </a:extLst>
          </p:cNvPr>
          <p:cNvSpPr>
            <a:spLocks noGrp="1"/>
          </p:cNvSpPr>
          <p:nvPr>
            <p:ph idx="1"/>
          </p:nvPr>
        </p:nvSpPr>
        <p:spPr/>
        <p:txBody>
          <a:bodyPr/>
          <a:lstStyle/>
          <a:p>
            <a:endParaRPr lang="en-US" dirty="0"/>
          </a:p>
        </p:txBody>
      </p:sp>
      <p:pic>
        <p:nvPicPr>
          <p:cNvPr id="5" name="Picture 4">
            <a:extLst>
              <a:ext uri="{FF2B5EF4-FFF2-40B4-BE49-F238E27FC236}">
                <a16:creationId xmlns:a16="http://schemas.microsoft.com/office/drawing/2014/main" id="{213B676A-7BEF-43BE-967F-70884F170659}"/>
              </a:ext>
            </a:extLst>
          </p:cNvPr>
          <p:cNvPicPr>
            <a:picLocks noChangeAspect="1"/>
          </p:cNvPicPr>
          <p:nvPr/>
        </p:nvPicPr>
        <p:blipFill>
          <a:blip r:embed="rId2"/>
          <a:stretch>
            <a:fillRect/>
          </a:stretch>
        </p:blipFill>
        <p:spPr>
          <a:xfrm>
            <a:off x="148188" y="1274619"/>
            <a:ext cx="8847623" cy="4851544"/>
          </a:xfrm>
          <a:prstGeom prst="rect">
            <a:avLst/>
          </a:prstGeom>
        </p:spPr>
      </p:pic>
      <p:cxnSp>
        <p:nvCxnSpPr>
          <p:cNvPr id="7" name="Straight Arrow Connector 6">
            <a:extLst>
              <a:ext uri="{FF2B5EF4-FFF2-40B4-BE49-F238E27FC236}">
                <a16:creationId xmlns:a16="http://schemas.microsoft.com/office/drawing/2014/main" id="{48BC8CFB-2DAC-4DD7-897C-3194242AF396}"/>
              </a:ext>
            </a:extLst>
          </p:cNvPr>
          <p:cNvCxnSpPr>
            <a:cxnSpLocks/>
          </p:cNvCxnSpPr>
          <p:nvPr/>
        </p:nvCxnSpPr>
        <p:spPr>
          <a:xfrm flipH="1">
            <a:off x="4038600" y="3276600"/>
            <a:ext cx="533400" cy="137160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4CE7DB3F-D32A-4E2E-8654-31FBD8234226}"/>
              </a:ext>
            </a:extLst>
          </p:cNvPr>
          <p:cNvSpPr txBox="1"/>
          <p:nvPr/>
        </p:nvSpPr>
        <p:spPr>
          <a:xfrm>
            <a:off x="4593770" y="2630269"/>
            <a:ext cx="2950030" cy="954107"/>
          </a:xfrm>
          <a:prstGeom prst="rect">
            <a:avLst/>
          </a:prstGeom>
          <a:solidFill>
            <a:schemeClr val="accent1">
              <a:lumMod val="40000"/>
              <a:lumOff val="60000"/>
            </a:schemeClr>
          </a:solidFill>
          <a:ln>
            <a:solidFill>
              <a:schemeClr val="tx1"/>
            </a:solidFill>
          </a:ln>
        </p:spPr>
        <p:txBody>
          <a:bodyPr wrap="square" rtlCol="0">
            <a:spAutoFit/>
          </a:bodyPr>
          <a:lstStyle/>
          <a:p>
            <a:pPr algn="ctr"/>
            <a:r>
              <a:rPr lang="en-US" sz="2800" dirty="0"/>
              <a:t>Your information goes here</a:t>
            </a:r>
          </a:p>
        </p:txBody>
      </p:sp>
    </p:spTree>
    <p:extLst>
      <p:ext uri="{BB962C8B-B14F-4D97-AF65-F5344CB8AC3E}">
        <p14:creationId xmlns:p14="http://schemas.microsoft.com/office/powerpoint/2010/main" val="239121246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510F2B9-E6C7-4758-9E20-77B8F037CE8F}"/>
              </a:ext>
            </a:extLst>
          </p:cNvPr>
          <p:cNvPicPr>
            <a:picLocks noChangeAspect="1"/>
          </p:cNvPicPr>
          <p:nvPr/>
        </p:nvPicPr>
        <p:blipFill>
          <a:blip r:embed="rId2"/>
          <a:stretch>
            <a:fillRect/>
          </a:stretch>
        </p:blipFill>
        <p:spPr>
          <a:xfrm>
            <a:off x="1981200" y="173733"/>
            <a:ext cx="6934200" cy="6402702"/>
          </a:xfrm>
          <a:prstGeom prst="rect">
            <a:avLst/>
          </a:prstGeom>
        </p:spPr>
      </p:pic>
      <p:sp>
        <p:nvSpPr>
          <p:cNvPr id="6" name="Left Brace 5">
            <a:extLst>
              <a:ext uri="{FF2B5EF4-FFF2-40B4-BE49-F238E27FC236}">
                <a16:creationId xmlns:a16="http://schemas.microsoft.com/office/drawing/2014/main" id="{EFF97D37-BCCF-4A25-AC47-61843A6A66F4}"/>
              </a:ext>
            </a:extLst>
          </p:cNvPr>
          <p:cNvSpPr/>
          <p:nvPr/>
        </p:nvSpPr>
        <p:spPr>
          <a:xfrm>
            <a:off x="1828800" y="609600"/>
            <a:ext cx="152400" cy="23622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Content Placeholder 2">
            <a:extLst>
              <a:ext uri="{FF2B5EF4-FFF2-40B4-BE49-F238E27FC236}">
                <a16:creationId xmlns:a16="http://schemas.microsoft.com/office/drawing/2014/main" id="{C4B874AA-2F7D-4B26-8583-E5A7C57B5354}"/>
              </a:ext>
            </a:extLst>
          </p:cNvPr>
          <p:cNvSpPr txBox="1">
            <a:spLocks/>
          </p:cNvSpPr>
          <p:nvPr/>
        </p:nvSpPr>
        <p:spPr>
          <a:xfrm>
            <a:off x="209550" y="3429000"/>
            <a:ext cx="1600200" cy="48840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400" dirty="0"/>
              <a:t>Ensure at least one is checked</a:t>
            </a:r>
          </a:p>
        </p:txBody>
      </p:sp>
      <p:sp>
        <p:nvSpPr>
          <p:cNvPr id="9" name="Left Brace 8">
            <a:extLst>
              <a:ext uri="{FF2B5EF4-FFF2-40B4-BE49-F238E27FC236}">
                <a16:creationId xmlns:a16="http://schemas.microsoft.com/office/drawing/2014/main" id="{B3D4A5C7-03E3-4E1C-8DE7-3717AF31BB4F}"/>
              </a:ext>
            </a:extLst>
          </p:cNvPr>
          <p:cNvSpPr/>
          <p:nvPr/>
        </p:nvSpPr>
        <p:spPr>
          <a:xfrm>
            <a:off x="1676400" y="3429000"/>
            <a:ext cx="342900" cy="13716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Left Brace 9">
            <a:extLst>
              <a:ext uri="{FF2B5EF4-FFF2-40B4-BE49-F238E27FC236}">
                <a16:creationId xmlns:a16="http://schemas.microsoft.com/office/drawing/2014/main" id="{AA5EC462-7AD0-4E26-B33A-70DB76CC47D3}"/>
              </a:ext>
            </a:extLst>
          </p:cNvPr>
          <p:cNvSpPr/>
          <p:nvPr/>
        </p:nvSpPr>
        <p:spPr>
          <a:xfrm>
            <a:off x="1638300" y="5004190"/>
            <a:ext cx="342900" cy="13716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Content Placeholder 2">
            <a:extLst>
              <a:ext uri="{FF2B5EF4-FFF2-40B4-BE49-F238E27FC236}">
                <a16:creationId xmlns:a16="http://schemas.microsoft.com/office/drawing/2014/main" id="{DA7E2DE8-D912-4D6D-838F-2BFAB626A881}"/>
              </a:ext>
            </a:extLst>
          </p:cNvPr>
          <p:cNvSpPr txBox="1">
            <a:spLocks/>
          </p:cNvSpPr>
          <p:nvPr/>
        </p:nvSpPr>
        <p:spPr>
          <a:xfrm>
            <a:off x="247650" y="1324066"/>
            <a:ext cx="1600200" cy="48840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400" dirty="0"/>
              <a:t>Ensure at least one is checked</a:t>
            </a:r>
          </a:p>
        </p:txBody>
      </p:sp>
      <p:sp>
        <p:nvSpPr>
          <p:cNvPr id="14" name="TextBox 13">
            <a:extLst>
              <a:ext uri="{FF2B5EF4-FFF2-40B4-BE49-F238E27FC236}">
                <a16:creationId xmlns:a16="http://schemas.microsoft.com/office/drawing/2014/main" id="{7D3825AA-5036-46A5-8314-3E05D62681BF}"/>
              </a:ext>
            </a:extLst>
          </p:cNvPr>
          <p:cNvSpPr txBox="1"/>
          <p:nvPr/>
        </p:nvSpPr>
        <p:spPr>
          <a:xfrm>
            <a:off x="209550" y="5105400"/>
            <a:ext cx="1466850" cy="1323439"/>
          </a:xfrm>
          <a:prstGeom prst="rect">
            <a:avLst/>
          </a:prstGeom>
          <a:noFill/>
        </p:spPr>
        <p:txBody>
          <a:bodyPr wrap="square" rtlCol="0">
            <a:spAutoFit/>
          </a:bodyPr>
          <a:lstStyle/>
          <a:p>
            <a:r>
              <a:rPr lang="en-US" sz="2000" dirty="0"/>
              <a:t>Health Care Provider Information Here</a:t>
            </a:r>
          </a:p>
        </p:txBody>
      </p:sp>
    </p:spTree>
    <p:extLst>
      <p:ext uri="{BB962C8B-B14F-4D97-AF65-F5344CB8AC3E}">
        <p14:creationId xmlns:p14="http://schemas.microsoft.com/office/powerpoint/2010/main" val="114391956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C33976D1-3430-450C-A978-87A9A6E8E7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D6AAC78-7D86-415A-ADC1-2B4748079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7260" y="1248156"/>
            <a:ext cx="7269480" cy="43616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2A658D9-F185-44F1-BA33-D50320D1D0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6671" y="1060704"/>
            <a:ext cx="7550658" cy="4736592"/>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EE4B6A5-6B5B-45C9-A6FD-E0F27F09ACB7}"/>
              </a:ext>
            </a:extLst>
          </p:cNvPr>
          <p:cNvSpPr>
            <a:spLocks noGrp="1"/>
          </p:cNvSpPr>
          <p:nvPr>
            <p:ph type="title"/>
          </p:nvPr>
        </p:nvSpPr>
        <p:spPr>
          <a:xfrm>
            <a:off x="1673352" y="467418"/>
            <a:ext cx="5797296" cy="1188720"/>
          </a:xfrm>
          <a:prstGeom prst="ellipse">
            <a:avLst/>
          </a:prstGeom>
          <a:solidFill>
            <a:srgbClr val="FFFFFF"/>
          </a:solidFill>
        </p:spPr>
        <p:txBody>
          <a:bodyPr>
            <a:normAutofit/>
          </a:bodyPr>
          <a:lstStyle/>
          <a:p>
            <a:r>
              <a:rPr lang="en-US" sz="1600"/>
              <a:t>Third-Party Verification Of Homelessness</a:t>
            </a:r>
          </a:p>
        </p:txBody>
      </p:sp>
      <p:sp>
        <p:nvSpPr>
          <p:cNvPr id="3" name="Content Placeholder 2">
            <a:extLst>
              <a:ext uri="{FF2B5EF4-FFF2-40B4-BE49-F238E27FC236}">
                <a16:creationId xmlns:a16="http://schemas.microsoft.com/office/drawing/2014/main" id="{4E48F6AA-3D40-4855-BA2D-43F22FB5F78D}"/>
              </a:ext>
            </a:extLst>
          </p:cNvPr>
          <p:cNvSpPr>
            <a:spLocks noGrp="1"/>
          </p:cNvSpPr>
          <p:nvPr>
            <p:ph idx="1"/>
          </p:nvPr>
        </p:nvSpPr>
        <p:spPr>
          <a:xfrm>
            <a:off x="1279683" y="2249424"/>
            <a:ext cx="6584634" cy="2855976"/>
          </a:xfrm>
        </p:spPr>
        <p:txBody>
          <a:bodyPr>
            <a:normAutofit/>
          </a:bodyPr>
          <a:lstStyle/>
          <a:p>
            <a:pPr>
              <a:lnSpc>
                <a:spcPct val="90000"/>
              </a:lnSpc>
            </a:pPr>
            <a:r>
              <a:rPr lang="en-US" sz="2000" dirty="0">
                <a:solidFill>
                  <a:srgbClr val="404040"/>
                </a:solidFill>
                <a:latin typeface="Calibri" panose="020F0502020204030204" pitchFamily="34" charset="0"/>
                <a:cs typeface="Calibri" panose="020F0502020204030204" pitchFamily="34" charset="0"/>
              </a:rPr>
              <a:t>“Third party” means not the client or the PSH project. </a:t>
            </a:r>
          </a:p>
          <a:p>
            <a:pPr lvl="1">
              <a:lnSpc>
                <a:spcPct val="90000"/>
              </a:lnSpc>
            </a:pPr>
            <a:r>
              <a:rPr lang="en-US" sz="1800" dirty="0">
                <a:solidFill>
                  <a:srgbClr val="404040"/>
                </a:solidFill>
                <a:latin typeface="Calibri" panose="020F0502020204030204" pitchFamily="34" charset="0"/>
                <a:cs typeface="Calibri" panose="020F0502020204030204" pitchFamily="34" charset="0"/>
              </a:rPr>
              <a:t>Should describe instances where the person was seen in a literally homeless situation at least once in each month verified. </a:t>
            </a:r>
          </a:p>
        </p:txBody>
      </p:sp>
    </p:spTree>
    <p:extLst>
      <p:ext uri="{BB962C8B-B14F-4D97-AF65-F5344CB8AC3E}">
        <p14:creationId xmlns:p14="http://schemas.microsoft.com/office/powerpoint/2010/main" val="279439340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F290290-ADA3-46C9-9D23-DA47B9812521}"/>
              </a:ext>
            </a:extLst>
          </p:cNvPr>
          <p:cNvPicPr>
            <a:picLocks noChangeAspect="1"/>
          </p:cNvPicPr>
          <p:nvPr/>
        </p:nvPicPr>
        <p:blipFill>
          <a:blip r:embed="rId2"/>
          <a:stretch>
            <a:fillRect/>
          </a:stretch>
        </p:blipFill>
        <p:spPr>
          <a:xfrm>
            <a:off x="2514600" y="76200"/>
            <a:ext cx="5921754" cy="6858000"/>
          </a:xfrm>
          <a:prstGeom prst="rect">
            <a:avLst/>
          </a:prstGeom>
        </p:spPr>
      </p:pic>
      <p:sp>
        <p:nvSpPr>
          <p:cNvPr id="8" name="TextBox 7">
            <a:extLst>
              <a:ext uri="{FF2B5EF4-FFF2-40B4-BE49-F238E27FC236}">
                <a16:creationId xmlns:a16="http://schemas.microsoft.com/office/drawing/2014/main" id="{BCA26426-8938-4316-840F-3B00004EF7F5}"/>
              </a:ext>
            </a:extLst>
          </p:cNvPr>
          <p:cNvSpPr txBox="1"/>
          <p:nvPr/>
        </p:nvSpPr>
        <p:spPr>
          <a:xfrm>
            <a:off x="152400" y="609600"/>
            <a:ext cx="1828800" cy="923330"/>
          </a:xfrm>
          <a:prstGeom prst="rect">
            <a:avLst/>
          </a:prstGeom>
          <a:noFill/>
        </p:spPr>
        <p:txBody>
          <a:bodyPr wrap="square" rtlCol="0">
            <a:spAutoFit/>
          </a:bodyPr>
          <a:lstStyle/>
          <a:p>
            <a:r>
              <a:rPr lang="en-US" dirty="0"/>
              <a:t>Time Periods Requested by case manager</a:t>
            </a:r>
          </a:p>
        </p:txBody>
      </p:sp>
      <p:sp>
        <p:nvSpPr>
          <p:cNvPr id="9" name="TextBox 8">
            <a:extLst>
              <a:ext uri="{FF2B5EF4-FFF2-40B4-BE49-F238E27FC236}">
                <a16:creationId xmlns:a16="http://schemas.microsoft.com/office/drawing/2014/main" id="{FB9061BD-9281-48AB-9708-15B595E8BAA3}"/>
              </a:ext>
            </a:extLst>
          </p:cNvPr>
          <p:cNvSpPr txBox="1"/>
          <p:nvPr/>
        </p:nvSpPr>
        <p:spPr>
          <a:xfrm>
            <a:off x="152400" y="3886200"/>
            <a:ext cx="1828800" cy="923330"/>
          </a:xfrm>
          <a:prstGeom prst="rect">
            <a:avLst/>
          </a:prstGeom>
          <a:noFill/>
        </p:spPr>
        <p:txBody>
          <a:bodyPr wrap="square" rtlCol="0">
            <a:spAutoFit/>
          </a:bodyPr>
          <a:lstStyle/>
          <a:p>
            <a:r>
              <a:rPr lang="en-US" dirty="0"/>
              <a:t>Living situations verified by Third Party</a:t>
            </a:r>
          </a:p>
        </p:txBody>
      </p:sp>
      <p:sp>
        <p:nvSpPr>
          <p:cNvPr id="10" name="Left Brace 9">
            <a:extLst>
              <a:ext uri="{FF2B5EF4-FFF2-40B4-BE49-F238E27FC236}">
                <a16:creationId xmlns:a16="http://schemas.microsoft.com/office/drawing/2014/main" id="{DB2551BC-FF37-46FF-AB0C-F723C802E6D3}"/>
              </a:ext>
            </a:extLst>
          </p:cNvPr>
          <p:cNvSpPr/>
          <p:nvPr/>
        </p:nvSpPr>
        <p:spPr>
          <a:xfrm>
            <a:off x="1981200" y="2667000"/>
            <a:ext cx="533400" cy="37338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Left Brace 10">
            <a:extLst>
              <a:ext uri="{FF2B5EF4-FFF2-40B4-BE49-F238E27FC236}">
                <a16:creationId xmlns:a16="http://schemas.microsoft.com/office/drawing/2014/main" id="{8C07C03D-86E2-44AD-A221-7D7A487477CC}"/>
              </a:ext>
            </a:extLst>
          </p:cNvPr>
          <p:cNvSpPr/>
          <p:nvPr/>
        </p:nvSpPr>
        <p:spPr>
          <a:xfrm>
            <a:off x="2062843" y="76200"/>
            <a:ext cx="533400" cy="21336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99372750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C0EDB-AE62-40D5-B86F-20CD66AD9F1C}"/>
              </a:ext>
            </a:extLst>
          </p:cNvPr>
          <p:cNvSpPr>
            <a:spLocks noGrp="1"/>
          </p:cNvSpPr>
          <p:nvPr>
            <p:ph type="title"/>
          </p:nvPr>
        </p:nvSpPr>
        <p:spPr>
          <a:xfrm>
            <a:off x="320587" y="274638"/>
            <a:ext cx="8229600" cy="1143000"/>
          </a:xfrm>
        </p:spPr>
        <p:txBody>
          <a:bodyPr/>
          <a:lstStyle/>
          <a:p>
            <a:r>
              <a:rPr lang="en-US" dirty="0"/>
              <a:t>Should be filled out completely</a:t>
            </a:r>
          </a:p>
        </p:txBody>
      </p:sp>
      <p:sp>
        <p:nvSpPr>
          <p:cNvPr id="3" name="Content Placeholder 2">
            <a:extLst>
              <a:ext uri="{FF2B5EF4-FFF2-40B4-BE49-F238E27FC236}">
                <a16:creationId xmlns:a16="http://schemas.microsoft.com/office/drawing/2014/main" id="{F0BB3C70-E06E-4D6D-91FA-7EFA9FF06CD0}"/>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12BD6753-CE55-480F-9932-FE81631B988F}"/>
              </a:ext>
            </a:extLst>
          </p:cNvPr>
          <p:cNvPicPr>
            <a:picLocks noChangeAspect="1"/>
          </p:cNvPicPr>
          <p:nvPr/>
        </p:nvPicPr>
        <p:blipFill>
          <a:blip r:embed="rId2"/>
          <a:stretch>
            <a:fillRect/>
          </a:stretch>
        </p:blipFill>
        <p:spPr>
          <a:xfrm>
            <a:off x="320587" y="1249362"/>
            <a:ext cx="8502825" cy="5334000"/>
          </a:xfrm>
          <a:prstGeom prst="rect">
            <a:avLst/>
          </a:prstGeom>
        </p:spPr>
      </p:pic>
    </p:spTree>
    <p:extLst>
      <p:ext uri="{BB962C8B-B14F-4D97-AF65-F5344CB8AC3E}">
        <p14:creationId xmlns:p14="http://schemas.microsoft.com/office/powerpoint/2010/main" val="66184937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A3CC36C-210F-452E-B0C6-CAE94609D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914900"/>
            <a:ext cx="9144000" cy="19431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FD77E017-7BFF-4018-BF75-AF8C6DDF08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491851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EF15EAC-560F-487D-95D0-E87FAB6C6C85}"/>
              </a:ext>
            </a:extLst>
          </p:cNvPr>
          <p:cNvSpPr>
            <a:spLocks noGrp="1"/>
          </p:cNvSpPr>
          <p:nvPr>
            <p:ph type="title"/>
          </p:nvPr>
        </p:nvSpPr>
        <p:spPr>
          <a:xfrm>
            <a:off x="1673352" y="4325791"/>
            <a:ext cx="5797296" cy="1188720"/>
          </a:xfrm>
        </p:spPr>
        <p:txBody>
          <a:bodyPr>
            <a:normAutofit/>
          </a:bodyPr>
          <a:lstStyle/>
          <a:p>
            <a:r>
              <a:rPr lang="en-US"/>
              <a:t>Self-Certification / Breaks</a:t>
            </a:r>
          </a:p>
        </p:txBody>
      </p:sp>
      <p:graphicFrame>
        <p:nvGraphicFramePr>
          <p:cNvPr id="5" name="Content Placeholder 2">
            <a:extLst>
              <a:ext uri="{FF2B5EF4-FFF2-40B4-BE49-F238E27FC236}">
                <a16:creationId xmlns:a16="http://schemas.microsoft.com/office/drawing/2014/main" id="{C77054B5-A553-46AC-AE7B-E69548AED7B0}"/>
              </a:ext>
            </a:extLst>
          </p:cNvPr>
          <p:cNvGraphicFramePr>
            <a:graphicFrameLocks noGrp="1"/>
          </p:cNvGraphicFramePr>
          <p:nvPr>
            <p:ph idx="1"/>
            <p:extLst>
              <p:ext uri="{D42A27DB-BD31-4B8C-83A1-F6EECF244321}">
                <p14:modId xmlns:p14="http://schemas.microsoft.com/office/powerpoint/2010/main" val="3537027119"/>
              </p:ext>
            </p:extLst>
          </p:nvPr>
        </p:nvGraphicFramePr>
        <p:xfrm>
          <a:off x="691194" y="941466"/>
          <a:ext cx="7755493" cy="27883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8672577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19501C6-F015-4273-AF88-E0F6C8538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A677DB7-5829-45BD-9754-5EC484CC42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349072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DD648F0-25C9-4A6D-AC4D-5C47A0993194}"/>
              </a:ext>
            </a:extLst>
          </p:cNvPr>
          <p:cNvSpPr>
            <a:spLocks noGrp="1"/>
          </p:cNvSpPr>
          <p:nvPr>
            <p:ph type="title"/>
          </p:nvPr>
        </p:nvSpPr>
        <p:spPr>
          <a:xfrm>
            <a:off x="603504" y="2404872"/>
            <a:ext cx="2283712" cy="1627792"/>
          </a:xfrm>
        </p:spPr>
        <p:txBody>
          <a:bodyPr vert="horz" lIns="274320" tIns="182880" rIns="274320" bIns="182880" rtlCol="0" anchor="ctr" anchorCtr="1">
            <a:normAutofit/>
          </a:bodyPr>
          <a:lstStyle/>
          <a:p>
            <a:r>
              <a:rPr lang="en-US" sz="1500"/>
              <a:t>Self-statement certification</a:t>
            </a:r>
          </a:p>
        </p:txBody>
      </p:sp>
      <p:pic>
        <p:nvPicPr>
          <p:cNvPr id="5" name="Content Placeholder 4">
            <a:extLst>
              <a:ext uri="{FF2B5EF4-FFF2-40B4-BE49-F238E27FC236}">
                <a16:creationId xmlns:a16="http://schemas.microsoft.com/office/drawing/2014/main" id="{40909AFB-440B-4E94-B343-9A7F4F316520}"/>
              </a:ext>
            </a:extLst>
          </p:cNvPr>
          <p:cNvPicPr>
            <a:picLocks noGrp="1" noChangeAspect="1"/>
          </p:cNvPicPr>
          <p:nvPr>
            <p:ph idx="1"/>
          </p:nvPr>
        </p:nvPicPr>
        <p:blipFill>
          <a:blip r:embed="rId2"/>
          <a:stretch>
            <a:fillRect/>
          </a:stretch>
        </p:blipFill>
        <p:spPr>
          <a:xfrm>
            <a:off x="4508159" y="640080"/>
            <a:ext cx="3618404" cy="5263134"/>
          </a:xfrm>
          <a:prstGeom prst="rect">
            <a:avLst/>
          </a:prstGeom>
        </p:spPr>
      </p:pic>
    </p:spTree>
    <p:extLst>
      <p:ext uri="{BB962C8B-B14F-4D97-AF65-F5344CB8AC3E}">
        <p14:creationId xmlns:p14="http://schemas.microsoft.com/office/powerpoint/2010/main" val="35005659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2EF1635-395C-430E-4D80-CA7A7E3D609C}"/>
              </a:ext>
            </a:extLst>
          </p:cNvPr>
          <p:cNvSpPr txBox="1"/>
          <p:nvPr/>
        </p:nvSpPr>
        <p:spPr>
          <a:xfrm>
            <a:off x="603504" y="964692"/>
            <a:ext cx="4421124" cy="1188720"/>
          </a:xfrm>
          <a:prstGeom prst="rect">
            <a:avLst/>
          </a:prstGeom>
        </p:spPr>
        <p:txBody>
          <a:bodyPr vert="horz" lIns="182880" tIns="182880" rIns="182880" bIns="182880" rtlCol="0" anchor="ctr">
            <a:normAutofit/>
          </a:bodyPr>
          <a:lstStyle/>
          <a:p>
            <a:pPr algn="ctr" defTabSz="914400">
              <a:lnSpc>
                <a:spcPct val="90000"/>
              </a:lnSpc>
              <a:spcBef>
                <a:spcPct val="0"/>
              </a:spcBef>
              <a:spcAft>
                <a:spcPts val="600"/>
              </a:spcAft>
            </a:pPr>
            <a:r>
              <a:rPr lang="en-US" sz="2800" cap="all" spc="200" dirty="0">
                <a:solidFill>
                  <a:srgbClr val="262626"/>
                </a:solidFill>
                <a:latin typeface="+mj-lt"/>
                <a:ea typeface="+mj-ea"/>
                <a:cs typeface="+mj-cs"/>
              </a:rPr>
              <a:t>Literally homeless</a:t>
            </a:r>
          </a:p>
        </p:txBody>
      </p:sp>
      <p:sp>
        <p:nvSpPr>
          <p:cNvPr id="3" name="Content Placeholder 2"/>
          <p:cNvSpPr>
            <a:spLocks noGrp="1"/>
          </p:cNvSpPr>
          <p:nvPr>
            <p:ph idx="1"/>
          </p:nvPr>
        </p:nvSpPr>
        <p:spPr>
          <a:xfrm>
            <a:off x="602432" y="2153412"/>
            <a:ext cx="4472488" cy="3747838"/>
          </a:xfrm>
        </p:spPr>
        <p:txBody>
          <a:bodyPr vert="horz" lIns="91440" tIns="45720" rIns="91440" bIns="45720" rtlCol="0">
            <a:normAutofit lnSpcReduction="10000"/>
          </a:bodyPr>
          <a:lstStyle/>
          <a:p>
            <a:endParaRPr lang="en-US" dirty="0"/>
          </a:p>
          <a:p>
            <a:pPr marL="0" indent="0">
              <a:buNone/>
            </a:pPr>
            <a:r>
              <a:rPr lang="en-US" sz="2000" dirty="0">
                <a:latin typeface="Calibri" panose="020F0502020204030204" pitchFamily="34" charset="0"/>
                <a:cs typeface="Calibri" panose="020F0502020204030204" pitchFamily="34" charset="0"/>
              </a:rPr>
              <a:t>Definition provided by HUD</a:t>
            </a:r>
          </a:p>
          <a:p>
            <a:pPr lvl="1"/>
            <a:r>
              <a:rPr lang="en-US" sz="1800" dirty="0">
                <a:latin typeface="Calibri" panose="020F0502020204030204" pitchFamily="34" charset="0"/>
                <a:cs typeface="Calibri" panose="020F0502020204030204" pitchFamily="34" charset="0"/>
              </a:rPr>
              <a:t>Individual or family who lacks a </a:t>
            </a:r>
            <a:r>
              <a:rPr lang="en-US" sz="1800" b="1" dirty="0">
                <a:latin typeface="Calibri" panose="020F0502020204030204" pitchFamily="34" charset="0"/>
                <a:cs typeface="Calibri" panose="020F0502020204030204" pitchFamily="34" charset="0"/>
              </a:rPr>
              <a:t>fixed, regular, and adequate</a:t>
            </a:r>
            <a:r>
              <a:rPr lang="en-US" sz="1800" dirty="0">
                <a:latin typeface="Calibri" panose="020F0502020204030204" pitchFamily="34" charset="0"/>
                <a:cs typeface="Calibri" panose="020F0502020204030204" pitchFamily="34" charset="0"/>
              </a:rPr>
              <a:t> nighttime residence</a:t>
            </a:r>
          </a:p>
          <a:p>
            <a:pPr lvl="1"/>
            <a:r>
              <a:rPr lang="en-US" sz="1800" dirty="0">
                <a:latin typeface="Calibri" panose="020F0502020204030204" pitchFamily="34" charset="0"/>
                <a:cs typeface="Calibri" panose="020F0502020204030204" pitchFamily="34" charset="0"/>
              </a:rPr>
              <a:t>CoC projects (PSH, TH, RRH, and ESG RRH) are for these households</a:t>
            </a:r>
          </a:p>
          <a:p>
            <a:pPr lvl="1"/>
            <a:r>
              <a:rPr lang="en-US" sz="1800" dirty="0">
                <a:latin typeface="Calibri" panose="020F0502020204030204" pitchFamily="34" charset="0"/>
                <a:cs typeface="Calibri" panose="020F0502020204030204" pitchFamily="34" charset="0"/>
              </a:rPr>
              <a:t>Does not include “couch-surfing”</a:t>
            </a:r>
          </a:p>
          <a:p>
            <a:pPr marL="457200" lvl="1" indent="0">
              <a:buNone/>
            </a:pPr>
            <a:endParaRPr lang="en-US" sz="1200" dirty="0">
              <a:latin typeface="Calibri" panose="020F0502020204030204" pitchFamily="34" charset="0"/>
              <a:cs typeface="Calibri" panose="020F0502020204030204" pitchFamily="34" charset="0"/>
            </a:endParaRPr>
          </a:p>
          <a:p>
            <a:pPr marL="457200" lvl="1" indent="0">
              <a:buNone/>
            </a:pPr>
            <a:r>
              <a:rPr lang="en-US" sz="1200" dirty="0">
                <a:latin typeface="Calibri" panose="020F0502020204030204" pitchFamily="34" charset="0"/>
                <a:cs typeface="Calibri" panose="020F0502020204030204" pitchFamily="34" charset="0"/>
              </a:rPr>
              <a:t>Source:</a:t>
            </a:r>
          </a:p>
          <a:p>
            <a:pPr marL="457200" lvl="1" indent="0">
              <a:buNone/>
            </a:pPr>
            <a:r>
              <a:rPr lang="en-US" sz="1200" dirty="0">
                <a:latin typeface="Calibri" panose="020F0502020204030204" pitchFamily="34" charset="0"/>
                <a:cs typeface="Calibri" panose="020F0502020204030204" pitchFamily="34" charset="0"/>
                <a:hlinkClick r:id="rId3"/>
              </a:rPr>
              <a:t>https://www.hudexchange.info/resources/documents/HomelessDefinition_RecordkeepingRequirementsandCriteria.pdf</a:t>
            </a:r>
            <a:endParaRPr lang="en-US" sz="1200" dirty="0">
              <a:latin typeface="Calibri" panose="020F0502020204030204" pitchFamily="34" charset="0"/>
              <a:cs typeface="Calibri" panose="020F0502020204030204" pitchFamily="34" charset="0"/>
            </a:endParaRPr>
          </a:p>
          <a:p>
            <a:pPr marL="228600" lvl="1" indent="0">
              <a:buNone/>
            </a:pPr>
            <a:endParaRPr lang="en-US" sz="1800" dirty="0">
              <a:latin typeface="Calibri" panose="020F0502020204030204" pitchFamily="34" charset="0"/>
              <a:cs typeface="Calibri" panose="020F0502020204030204" pitchFamily="34" charset="0"/>
            </a:endParaRPr>
          </a:p>
          <a:p>
            <a:pPr marL="457200" lvl="1"/>
            <a:endParaRPr lang="en-US" dirty="0"/>
          </a:p>
          <a:p>
            <a:endParaRPr lang="en-US" dirty="0"/>
          </a:p>
        </p:txBody>
      </p:sp>
      <p:sp>
        <p:nvSpPr>
          <p:cNvPr id="14" name="Rectangle 13">
            <a:extLst>
              <a:ext uri="{FF2B5EF4-FFF2-40B4-BE49-F238E27FC236}">
                <a16:creationId xmlns:a16="http://schemas.microsoft.com/office/drawing/2014/main" id="{879398A9-0D0D-4901-BDDF-B3D93CECA7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0029" y="964692"/>
            <a:ext cx="2990088" cy="4936558"/>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011FEC3B-E514-4E21-B2CB-7903A73569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3473" y="1128683"/>
            <a:ext cx="2743200" cy="460857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7" descr="House outline">
            <a:extLst>
              <a:ext uri="{FF2B5EF4-FFF2-40B4-BE49-F238E27FC236}">
                <a16:creationId xmlns:a16="http://schemas.microsoft.com/office/drawing/2014/main" id="{9C0652AA-719F-B9A0-BAC4-55AE0CA5314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786917" y="2184815"/>
            <a:ext cx="2496312" cy="2496312"/>
          </a:xfrm>
          <a:prstGeom prst="rect">
            <a:avLst/>
          </a:prstGeom>
        </p:spPr>
      </p:pic>
    </p:spTree>
    <p:extLst>
      <p:ext uri="{BB962C8B-B14F-4D97-AF65-F5344CB8AC3E}">
        <p14:creationId xmlns:p14="http://schemas.microsoft.com/office/powerpoint/2010/main" val="278331188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77F65-8900-41D8-B1F6-36B87CF17C3E}"/>
              </a:ext>
            </a:extLst>
          </p:cNvPr>
          <p:cNvSpPr>
            <a:spLocks noGrp="1"/>
          </p:cNvSpPr>
          <p:nvPr>
            <p:ph type="title"/>
          </p:nvPr>
        </p:nvSpPr>
        <p:spPr>
          <a:xfrm>
            <a:off x="381000" y="522027"/>
            <a:ext cx="2743199" cy="5650173"/>
          </a:xfrm>
          <a:noFill/>
        </p:spPr>
        <p:txBody>
          <a:bodyPr vert="horz" lIns="91440" tIns="45720" rIns="91440" bIns="45720" rtlCol="0" anchor="ctr">
            <a:normAutofit/>
          </a:bodyPr>
          <a:lstStyle/>
          <a:p>
            <a:pPr>
              <a:lnSpc>
                <a:spcPct val="90000"/>
              </a:lnSpc>
            </a:pPr>
            <a:r>
              <a:rPr lang="en-US" sz="2400" kern="1200" dirty="0">
                <a:solidFill>
                  <a:sysClr val="windowText" lastClr="000000"/>
                </a:solidFill>
                <a:latin typeface="+mj-lt"/>
                <a:ea typeface="+mj-ea"/>
                <a:cs typeface="+mj-cs"/>
              </a:rPr>
              <a:t>Breaks in homelessness certification</a:t>
            </a:r>
          </a:p>
        </p:txBody>
      </p:sp>
      <p:pic>
        <p:nvPicPr>
          <p:cNvPr id="5" name="Content Placeholder 4">
            <a:extLst>
              <a:ext uri="{FF2B5EF4-FFF2-40B4-BE49-F238E27FC236}">
                <a16:creationId xmlns:a16="http://schemas.microsoft.com/office/drawing/2014/main" id="{742DF5E1-04E9-4405-8F60-906901E2A549}"/>
              </a:ext>
            </a:extLst>
          </p:cNvPr>
          <p:cNvPicPr>
            <a:picLocks noGrp="1" noChangeAspect="1"/>
          </p:cNvPicPr>
          <p:nvPr>
            <p:ph idx="1"/>
          </p:nvPr>
        </p:nvPicPr>
        <p:blipFill>
          <a:blip r:embed="rId2"/>
          <a:stretch>
            <a:fillRect/>
          </a:stretch>
        </p:blipFill>
        <p:spPr>
          <a:xfrm>
            <a:off x="3729324" y="358253"/>
            <a:ext cx="4114800" cy="6141494"/>
          </a:xfrm>
          <a:prstGeom prst="rect">
            <a:avLst/>
          </a:prstGeom>
        </p:spPr>
      </p:pic>
      <p:sp>
        <p:nvSpPr>
          <p:cNvPr id="6" name="Oval 5">
            <a:extLst>
              <a:ext uri="{FF2B5EF4-FFF2-40B4-BE49-F238E27FC236}">
                <a16:creationId xmlns:a16="http://schemas.microsoft.com/office/drawing/2014/main" id="{6250933B-DBE0-4A93-A40F-8C10723941F6}"/>
              </a:ext>
            </a:extLst>
          </p:cNvPr>
          <p:cNvSpPr/>
          <p:nvPr/>
        </p:nvSpPr>
        <p:spPr>
          <a:xfrm>
            <a:off x="5029200" y="522027"/>
            <a:ext cx="1371600" cy="5334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B4EC5247-913D-4F08-B2D3-8D54DC663898}"/>
              </a:ext>
            </a:extLst>
          </p:cNvPr>
          <p:cNvSpPr/>
          <p:nvPr/>
        </p:nvSpPr>
        <p:spPr>
          <a:xfrm>
            <a:off x="3277472" y="1752600"/>
            <a:ext cx="4533805" cy="5334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194833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2">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E5FE4-1302-6CA9-2ED5-686E65AEA928}"/>
              </a:ext>
            </a:extLst>
          </p:cNvPr>
          <p:cNvSpPr>
            <a:spLocks noGrp="1"/>
          </p:cNvSpPr>
          <p:nvPr>
            <p:ph type="title"/>
          </p:nvPr>
        </p:nvSpPr>
        <p:spPr>
          <a:xfrm>
            <a:off x="1200150" y="2286000"/>
            <a:ext cx="6743700" cy="1828800"/>
          </a:xfrm>
          <a:noFill/>
          <a:ln>
            <a:solidFill>
              <a:schemeClr val="tx1"/>
            </a:solidFill>
          </a:ln>
        </p:spPr>
        <p:txBody>
          <a:bodyPr vert="horz" lIns="274320" tIns="182880" rIns="274320" bIns="182880" rtlCol="0" anchor="ctr" anchorCtr="1">
            <a:normAutofit/>
          </a:bodyPr>
          <a:lstStyle/>
          <a:p>
            <a:r>
              <a:rPr lang="en-US" sz="2800" dirty="0">
                <a:solidFill>
                  <a:schemeClr val="tx1"/>
                </a:solidFill>
              </a:rPr>
              <a:t>Client preference</a:t>
            </a:r>
            <a:endParaRPr lang="en-US" sz="2800" kern="1200" cap="all" spc="200" baseline="0" dirty="0">
              <a:solidFill>
                <a:schemeClr val="tx1"/>
              </a:solidFill>
              <a:latin typeface="+mj-lt"/>
              <a:ea typeface="+mj-ea"/>
              <a:cs typeface="+mj-cs"/>
            </a:endParaRPr>
          </a:p>
        </p:txBody>
      </p:sp>
      <p:sp>
        <p:nvSpPr>
          <p:cNvPr id="3" name="Text Placeholder 2">
            <a:extLst>
              <a:ext uri="{FF2B5EF4-FFF2-40B4-BE49-F238E27FC236}">
                <a16:creationId xmlns:a16="http://schemas.microsoft.com/office/drawing/2014/main" id="{B66E2569-4089-453A-DB75-CB1D8B0FE66D}"/>
              </a:ext>
            </a:extLst>
          </p:cNvPr>
          <p:cNvSpPr>
            <a:spLocks noGrp="1"/>
          </p:cNvSpPr>
          <p:nvPr>
            <p:ph type="body" idx="1"/>
          </p:nvPr>
        </p:nvSpPr>
        <p:spPr>
          <a:xfrm>
            <a:off x="2021395" y="4483290"/>
            <a:ext cx="5101209" cy="1329208"/>
          </a:xfrm>
        </p:spPr>
        <p:txBody>
          <a:bodyPr vert="horz" lIns="91440" tIns="45720" rIns="91440" bIns="45720" rtlCol="0">
            <a:normAutofit/>
          </a:bodyPr>
          <a:lstStyle/>
          <a:p>
            <a:pPr algn="ctr"/>
            <a:endParaRPr lang="en-US" sz="2000">
              <a:solidFill>
                <a:schemeClr val="tx1">
                  <a:lumMod val="75000"/>
                  <a:lumOff val="25000"/>
                </a:schemeClr>
              </a:solidFill>
            </a:endParaRPr>
          </a:p>
        </p:txBody>
      </p:sp>
    </p:spTree>
    <p:extLst>
      <p:ext uri="{BB962C8B-B14F-4D97-AF65-F5344CB8AC3E}">
        <p14:creationId xmlns:p14="http://schemas.microsoft.com/office/powerpoint/2010/main" val="20074232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33976D1-3430-450C-A978-87A9A6E8E7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D6AAC78-7D86-415A-ADC1-2B4748079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7260" y="1248156"/>
            <a:ext cx="7269480" cy="43616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2A658D9-F185-44F1-BA33-D50320D1D0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6671" y="1060704"/>
            <a:ext cx="7550658" cy="4736592"/>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739A0F0-3882-4E2C-9CB9-2E414884E535}"/>
              </a:ext>
            </a:extLst>
          </p:cNvPr>
          <p:cNvSpPr>
            <a:spLocks noGrp="1"/>
          </p:cNvSpPr>
          <p:nvPr>
            <p:ph type="title"/>
          </p:nvPr>
        </p:nvSpPr>
        <p:spPr>
          <a:xfrm>
            <a:off x="1673352" y="467418"/>
            <a:ext cx="5797296" cy="1188720"/>
          </a:xfrm>
          <a:solidFill>
            <a:srgbClr val="FFFFFF"/>
          </a:solidFill>
        </p:spPr>
        <p:txBody>
          <a:bodyPr>
            <a:normAutofit/>
          </a:bodyPr>
          <a:lstStyle/>
          <a:p>
            <a:r>
              <a:rPr lang="en-US" dirty="0"/>
              <a:t>When referring to a housing project</a:t>
            </a:r>
          </a:p>
        </p:txBody>
      </p:sp>
      <p:sp>
        <p:nvSpPr>
          <p:cNvPr id="3" name="Content Placeholder 2">
            <a:extLst>
              <a:ext uri="{FF2B5EF4-FFF2-40B4-BE49-F238E27FC236}">
                <a16:creationId xmlns:a16="http://schemas.microsoft.com/office/drawing/2014/main" id="{782D8799-F422-442E-8695-D78082A06F79}"/>
              </a:ext>
            </a:extLst>
          </p:cNvPr>
          <p:cNvSpPr>
            <a:spLocks noGrp="1"/>
          </p:cNvSpPr>
          <p:nvPr>
            <p:ph idx="1"/>
          </p:nvPr>
        </p:nvSpPr>
        <p:spPr>
          <a:xfrm>
            <a:off x="1279546" y="2291262"/>
            <a:ext cx="6584634" cy="2879256"/>
          </a:xfrm>
        </p:spPr>
        <p:txBody>
          <a:bodyPr>
            <a:normAutofit lnSpcReduction="10000"/>
          </a:bodyPr>
          <a:lstStyle/>
          <a:p>
            <a:pPr marL="0" indent="0">
              <a:buNone/>
            </a:pPr>
            <a:r>
              <a:rPr lang="en-US" sz="2000" dirty="0">
                <a:solidFill>
                  <a:srgbClr val="404040"/>
                </a:solidFill>
                <a:latin typeface="Calibri" panose="020F0502020204030204" pitchFamily="34" charset="0"/>
                <a:cs typeface="Calibri" panose="020F0502020204030204" pitchFamily="34" charset="0"/>
              </a:rPr>
              <a:t>Think of the following: </a:t>
            </a:r>
          </a:p>
          <a:p>
            <a:pPr lvl="1"/>
            <a:r>
              <a:rPr lang="en-US" sz="1800" dirty="0">
                <a:solidFill>
                  <a:srgbClr val="404040"/>
                </a:solidFill>
                <a:latin typeface="Calibri" panose="020F0502020204030204" pitchFamily="34" charset="0"/>
                <a:cs typeface="Calibri" panose="020F0502020204030204" pitchFamily="34" charset="0"/>
              </a:rPr>
              <a:t>Which project type is the client interested in? </a:t>
            </a:r>
          </a:p>
          <a:p>
            <a:pPr lvl="2"/>
            <a:r>
              <a:rPr lang="en-US" dirty="0">
                <a:solidFill>
                  <a:srgbClr val="404040"/>
                </a:solidFill>
                <a:latin typeface="Calibri" panose="020F0502020204030204" pitchFamily="34" charset="0"/>
                <a:cs typeface="Calibri" panose="020F0502020204030204" pitchFamily="34" charset="0"/>
              </a:rPr>
              <a:t>ESG RRH, CoC RRH, TH, or Permanent Supportive Housing</a:t>
            </a:r>
          </a:p>
          <a:p>
            <a:pPr lvl="1"/>
            <a:r>
              <a:rPr lang="en-US" sz="1800" dirty="0">
                <a:solidFill>
                  <a:srgbClr val="404040"/>
                </a:solidFill>
                <a:latin typeface="Calibri" panose="020F0502020204030204" pitchFamily="34" charset="0"/>
                <a:cs typeface="Calibri" panose="020F0502020204030204" pitchFamily="34" charset="0"/>
              </a:rPr>
              <a:t>Is the client eligible for the project? </a:t>
            </a:r>
          </a:p>
          <a:p>
            <a:pPr lvl="2"/>
            <a:r>
              <a:rPr lang="en-US" dirty="0">
                <a:solidFill>
                  <a:srgbClr val="404040"/>
                </a:solidFill>
                <a:latin typeface="Calibri" panose="020F0502020204030204" pitchFamily="34" charset="0"/>
                <a:cs typeface="Calibri" panose="020F0502020204030204" pitchFamily="34" charset="0"/>
              </a:rPr>
              <a:t>Do they meet criteria, for example having a disability for PSH</a:t>
            </a:r>
          </a:p>
          <a:p>
            <a:pPr lvl="1"/>
            <a:r>
              <a:rPr lang="en-US" sz="1800" dirty="0">
                <a:solidFill>
                  <a:srgbClr val="404040"/>
                </a:solidFill>
                <a:latin typeface="Calibri" panose="020F0502020204030204" pitchFamily="34" charset="0"/>
                <a:cs typeface="Calibri" panose="020F0502020204030204" pitchFamily="34" charset="0"/>
              </a:rPr>
              <a:t>Project selection is how households are categorized on the CE List, so please double-check your selections</a:t>
            </a:r>
          </a:p>
          <a:p>
            <a:pPr lvl="1"/>
            <a:r>
              <a:rPr lang="en-US" sz="1800" dirty="0">
                <a:solidFill>
                  <a:srgbClr val="404040"/>
                </a:solidFill>
                <a:latin typeface="Calibri" panose="020F0502020204030204" pitchFamily="34" charset="0"/>
                <a:cs typeface="Calibri" panose="020F0502020204030204" pitchFamily="34" charset="0"/>
              </a:rPr>
              <a:t>Clients can choose multiple project types. </a:t>
            </a:r>
          </a:p>
        </p:txBody>
      </p:sp>
    </p:spTree>
    <p:extLst>
      <p:ext uri="{BB962C8B-B14F-4D97-AF65-F5344CB8AC3E}">
        <p14:creationId xmlns:p14="http://schemas.microsoft.com/office/powerpoint/2010/main" val="114810129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AF33C27-9C85-4B30-9AD7-879D48AFE4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D5089DD-882D-4413-B8BF-4798BFD84A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3278" y="0"/>
            <a:ext cx="349072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B8B811D-3F88-4AC1-A67A-75C7A6DD0304}"/>
              </a:ext>
            </a:extLst>
          </p:cNvPr>
          <p:cNvSpPr>
            <a:spLocks noGrp="1"/>
          </p:cNvSpPr>
          <p:nvPr>
            <p:ph type="title"/>
          </p:nvPr>
        </p:nvSpPr>
        <p:spPr>
          <a:xfrm>
            <a:off x="5943600" y="1447800"/>
            <a:ext cx="2895600" cy="3505200"/>
          </a:xfrm>
          <a:noFill/>
          <a:ln>
            <a:solidFill>
              <a:srgbClr val="FFFFFF"/>
            </a:solidFill>
          </a:ln>
        </p:spPr>
        <p:txBody>
          <a:bodyPr wrap="square">
            <a:normAutofit/>
          </a:bodyPr>
          <a:lstStyle/>
          <a:p>
            <a:r>
              <a:rPr lang="en-US" sz="2400" dirty="0">
                <a:solidFill>
                  <a:srgbClr val="FFFFFF"/>
                </a:solidFill>
              </a:rPr>
              <a:t>Which housing assistance programs accept referrals through coordinated entry?</a:t>
            </a:r>
          </a:p>
        </p:txBody>
      </p:sp>
      <p:graphicFrame>
        <p:nvGraphicFramePr>
          <p:cNvPr id="6" name="Content Placeholder 2">
            <a:extLst>
              <a:ext uri="{FF2B5EF4-FFF2-40B4-BE49-F238E27FC236}">
                <a16:creationId xmlns:a16="http://schemas.microsoft.com/office/drawing/2014/main" id="{FFD28666-662B-EADF-4FA2-A69AEFDD38C8}"/>
              </a:ext>
            </a:extLst>
          </p:cNvPr>
          <p:cNvGraphicFramePr>
            <a:graphicFrameLocks noGrp="1"/>
          </p:cNvGraphicFramePr>
          <p:nvPr>
            <p:ph idx="1"/>
            <p:extLst>
              <p:ext uri="{D42A27DB-BD31-4B8C-83A1-F6EECF244321}">
                <p14:modId xmlns:p14="http://schemas.microsoft.com/office/powerpoint/2010/main" val="1446674567"/>
              </p:ext>
            </p:extLst>
          </p:nvPr>
        </p:nvGraphicFramePr>
        <p:xfrm>
          <a:off x="690562" y="965200"/>
          <a:ext cx="4238625" cy="49688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0894039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EFFFF2-9EB4-4B6C-B9F8-2BA3EF89A2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30262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useBgFill="1">
        <p:nvSpPr>
          <p:cNvPr id="11" name="Rectangle 10">
            <a:extLst>
              <a:ext uri="{FF2B5EF4-FFF2-40B4-BE49-F238E27FC236}">
                <a16:creationId xmlns:a16="http://schemas.microsoft.com/office/drawing/2014/main" id="{0D65299F-028F-4AFC-B46A-8DB33E20FE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02629" y="0"/>
            <a:ext cx="68413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13" name="Oval 12">
            <a:extLst>
              <a:ext uri="{FF2B5EF4-FFF2-40B4-BE49-F238E27FC236}">
                <a16:creationId xmlns:a16="http://schemas.microsoft.com/office/drawing/2014/main" id="{BAC87F6E-526A-49B5-995D-42DB65659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067" y="1443035"/>
            <a:ext cx="2978949" cy="3971930"/>
          </a:xfrm>
          <a:prstGeom prst="ellipse">
            <a:avLst/>
          </a:prstGeom>
          <a:solidFill>
            <a:srgbClr val="FFFFFF"/>
          </a:solid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2" name="Title 1"/>
          <p:cNvSpPr>
            <a:spLocks noGrp="1"/>
          </p:cNvSpPr>
          <p:nvPr>
            <p:ph type="title"/>
          </p:nvPr>
        </p:nvSpPr>
        <p:spPr>
          <a:xfrm>
            <a:off x="945654" y="1586484"/>
            <a:ext cx="2763774" cy="3685032"/>
          </a:xfrm>
          <a:prstGeom prst="ellipse">
            <a:avLst/>
          </a:prstGeom>
          <a:solidFill>
            <a:schemeClr val="accent2">
              <a:lumMod val="75000"/>
            </a:schemeClr>
          </a:solidFill>
          <a:ln>
            <a:noFill/>
          </a:ln>
        </p:spPr>
        <p:txBody>
          <a:bodyPr>
            <a:normAutofit/>
          </a:bodyPr>
          <a:lstStyle/>
          <a:p>
            <a:r>
              <a:rPr lang="en-US" sz="2400">
                <a:solidFill>
                  <a:srgbClr val="FFFFFF"/>
                </a:solidFill>
              </a:rPr>
              <a:t>Types of Projects</a:t>
            </a:r>
          </a:p>
        </p:txBody>
      </p:sp>
      <p:sp>
        <p:nvSpPr>
          <p:cNvPr id="3" name="Content Placeholder 2"/>
          <p:cNvSpPr>
            <a:spLocks noGrp="1"/>
          </p:cNvSpPr>
          <p:nvPr>
            <p:ph idx="1"/>
          </p:nvPr>
        </p:nvSpPr>
        <p:spPr>
          <a:xfrm>
            <a:off x="4193771" y="533400"/>
            <a:ext cx="3990522" cy="5943600"/>
          </a:xfrm>
        </p:spPr>
        <p:txBody>
          <a:bodyPr anchor="ctr">
            <a:normAutofit/>
          </a:bodyPr>
          <a:lstStyle/>
          <a:p>
            <a:r>
              <a:rPr lang="en-US" sz="2400" dirty="0">
                <a:latin typeface="Calibri" panose="020F0502020204030204" pitchFamily="34" charset="0"/>
                <a:cs typeface="Calibri" panose="020F0502020204030204" pitchFamily="34" charset="0"/>
              </a:rPr>
              <a:t>ESG/STEHP RRH</a:t>
            </a:r>
          </a:p>
          <a:p>
            <a:pPr lvl="1"/>
            <a:r>
              <a:rPr lang="en-US" sz="2000" dirty="0">
                <a:latin typeface="Calibri" panose="020F0502020204030204" pitchFamily="34" charset="0"/>
                <a:cs typeface="Calibri" panose="020F0502020204030204" pitchFamily="34" charset="0"/>
              </a:rPr>
              <a:t>Temporary rental assistance</a:t>
            </a:r>
          </a:p>
          <a:p>
            <a:pPr lvl="1"/>
            <a:r>
              <a:rPr lang="en-US" sz="2000" dirty="0">
                <a:latin typeface="Calibri" panose="020F0502020204030204" pitchFamily="34" charset="0"/>
                <a:cs typeface="Calibri" panose="020F0502020204030204" pitchFamily="34" charset="0"/>
              </a:rPr>
              <a:t>Minimal Case Management; 6 months maximum </a:t>
            </a:r>
          </a:p>
          <a:p>
            <a:pPr lvl="1"/>
            <a:r>
              <a:rPr lang="en-US" sz="2000" dirty="0">
                <a:latin typeface="Calibri" panose="020F0502020204030204" pitchFamily="34" charset="0"/>
                <a:cs typeface="Calibri" panose="020F0502020204030204" pitchFamily="34" charset="0"/>
              </a:rPr>
              <a:t>Targeted to clients that need the least amount of assistance to be independent</a:t>
            </a:r>
          </a:p>
        </p:txBody>
      </p:sp>
      <p:sp>
        <p:nvSpPr>
          <p:cNvPr id="4" name="AutoShape 2" descr="Image result for little"/>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100716696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AF33C27-9C85-4B30-9AD7-879D48AFE4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D5089DD-882D-4413-B8BF-4798BFD84A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3278" y="0"/>
            <a:ext cx="349072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7D00BE4-C752-498B-A9F1-4424DA977AAE}"/>
              </a:ext>
            </a:extLst>
          </p:cNvPr>
          <p:cNvSpPr>
            <a:spLocks noGrp="1"/>
          </p:cNvSpPr>
          <p:nvPr>
            <p:ph type="title"/>
          </p:nvPr>
        </p:nvSpPr>
        <p:spPr>
          <a:xfrm>
            <a:off x="6135878" y="2681103"/>
            <a:ext cx="2522980" cy="1495794"/>
          </a:xfrm>
          <a:noFill/>
          <a:ln>
            <a:solidFill>
              <a:srgbClr val="FFFFFF"/>
            </a:solidFill>
          </a:ln>
        </p:spPr>
        <p:txBody>
          <a:bodyPr wrap="square">
            <a:normAutofit/>
          </a:bodyPr>
          <a:lstStyle/>
          <a:p>
            <a:r>
              <a:rPr lang="en-US">
                <a:solidFill>
                  <a:srgbClr val="FFFFFF"/>
                </a:solidFill>
              </a:rPr>
              <a:t>Projects in each county</a:t>
            </a:r>
          </a:p>
        </p:txBody>
      </p:sp>
      <p:graphicFrame>
        <p:nvGraphicFramePr>
          <p:cNvPr id="5" name="Content Placeholder 2">
            <a:extLst>
              <a:ext uri="{FF2B5EF4-FFF2-40B4-BE49-F238E27FC236}">
                <a16:creationId xmlns:a16="http://schemas.microsoft.com/office/drawing/2014/main" id="{D5AF50AE-50B4-3F5A-9B6C-098B4588EF16}"/>
              </a:ext>
            </a:extLst>
          </p:cNvPr>
          <p:cNvGraphicFramePr>
            <a:graphicFrameLocks noGrp="1"/>
          </p:cNvGraphicFramePr>
          <p:nvPr>
            <p:ph idx="1"/>
            <p:extLst>
              <p:ext uri="{D42A27DB-BD31-4B8C-83A1-F6EECF244321}">
                <p14:modId xmlns:p14="http://schemas.microsoft.com/office/powerpoint/2010/main" val="563091372"/>
              </p:ext>
            </p:extLst>
          </p:nvPr>
        </p:nvGraphicFramePr>
        <p:xfrm>
          <a:off x="690562" y="965200"/>
          <a:ext cx="4238625" cy="49688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6255001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AEFFFF2-9EB4-4B6C-B9F8-2BA3EF89A2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30262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useBgFill="1">
        <p:nvSpPr>
          <p:cNvPr id="10" name="Rectangle 9">
            <a:extLst>
              <a:ext uri="{FF2B5EF4-FFF2-40B4-BE49-F238E27FC236}">
                <a16:creationId xmlns:a16="http://schemas.microsoft.com/office/drawing/2014/main" id="{0D65299F-028F-4AFC-B46A-8DB33E20FE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02629" y="0"/>
            <a:ext cx="68413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12" name="Oval 11">
            <a:extLst>
              <a:ext uri="{FF2B5EF4-FFF2-40B4-BE49-F238E27FC236}">
                <a16:creationId xmlns:a16="http://schemas.microsoft.com/office/drawing/2014/main" id="{BAC87F6E-526A-49B5-995D-42DB65659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067" y="1443035"/>
            <a:ext cx="2978949" cy="3971930"/>
          </a:xfrm>
          <a:prstGeom prst="ellipse">
            <a:avLst/>
          </a:prstGeom>
          <a:solidFill>
            <a:srgbClr val="FFFFFF"/>
          </a:solid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2" name="Title 1"/>
          <p:cNvSpPr>
            <a:spLocks noGrp="1"/>
          </p:cNvSpPr>
          <p:nvPr>
            <p:ph type="title"/>
          </p:nvPr>
        </p:nvSpPr>
        <p:spPr>
          <a:xfrm>
            <a:off x="945654" y="1586484"/>
            <a:ext cx="2763774" cy="3685032"/>
          </a:xfrm>
          <a:prstGeom prst="ellipse">
            <a:avLst/>
          </a:prstGeom>
          <a:solidFill>
            <a:schemeClr val="accent2">
              <a:lumMod val="75000"/>
            </a:schemeClr>
          </a:solidFill>
          <a:ln>
            <a:noFill/>
          </a:ln>
        </p:spPr>
        <p:txBody>
          <a:bodyPr>
            <a:normAutofit/>
          </a:bodyPr>
          <a:lstStyle/>
          <a:p>
            <a:r>
              <a:rPr lang="en-US" sz="2400">
                <a:solidFill>
                  <a:srgbClr val="FFFFFF"/>
                </a:solidFill>
              </a:rPr>
              <a:t>Types of Projects</a:t>
            </a:r>
          </a:p>
        </p:txBody>
      </p:sp>
      <p:sp>
        <p:nvSpPr>
          <p:cNvPr id="3" name="Content Placeholder 2"/>
          <p:cNvSpPr>
            <a:spLocks noGrp="1"/>
          </p:cNvSpPr>
          <p:nvPr>
            <p:ph idx="1"/>
          </p:nvPr>
        </p:nvSpPr>
        <p:spPr>
          <a:xfrm>
            <a:off x="4193771" y="609600"/>
            <a:ext cx="3990522" cy="5486400"/>
          </a:xfrm>
        </p:spPr>
        <p:txBody>
          <a:bodyPr anchor="ctr">
            <a:normAutofit/>
          </a:bodyPr>
          <a:lstStyle/>
          <a:p>
            <a:r>
              <a:rPr lang="en-US" sz="2400" dirty="0">
                <a:latin typeface="Calibri" panose="020F0502020204030204" pitchFamily="34" charset="0"/>
                <a:cs typeface="Calibri" panose="020F0502020204030204" pitchFamily="34" charset="0"/>
              </a:rPr>
              <a:t>Rapid Rehousing</a:t>
            </a:r>
          </a:p>
          <a:p>
            <a:pPr lvl="1"/>
            <a:r>
              <a:rPr lang="en-US" sz="2000" dirty="0">
                <a:latin typeface="Calibri" panose="020F0502020204030204" pitchFamily="34" charset="0"/>
                <a:cs typeface="Calibri" panose="020F0502020204030204" pitchFamily="34" charset="0"/>
              </a:rPr>
              <a:t>6-24 months in duration</a:t>
            </a:r>
          </a:p>
          <a:p>
            <a:pPr lvl="1"/>
            <a:r>
              <a:rPr lang="en-US" sz="2000" dirty="0">
                <a:latin typeface="Calibri" panose="020F0502020204030204" pitchFamily="34" charset="0"/>
                <a:cs typeface="Calibri" panose="020F0502020204030204" pitchFamily="34" charset="0"/>
              </a:rPr>
              <a:t>Rental assistance </a:t>
            </a:r>
          </a:p>
          <a:p>
            <a:pPr lvl="1"/>
            <a:r>
              <a:rPr lang="en-US" sz="2000" dirty="0">
                <a:latin typeface="Calibri" panose="020F0502020204030204" pitchFamily="34" charset="0"/>
                <a:cs typeface="Calibri" panose="020F0502020204030204" pitchFamily="34" charset="0"/>
              </a:rPr>
              <a:t>Case management to stabilize client and increase income</a:t>
            </a:r>
          </a:p>
          <a:p>
            <a:pPr lvl="1"/>
            <a:r>
              <a:rPr lang="en-US" sz="2000" dirty="0">
                <a:latin typeface="Calibri" panose="020F0502020204030204" pitchFamily="34" charset="0"/>
                <a:cs typeface="Calibri" panose="020F0502020204030204" pitchFamily="34" charset="0"/>
              </a:rPr>
              <a:t>Client starts in project in shelter, then moves to own apartment</a:t>
            </a:r>
          </a:p>
          <a:p>
            <a:pPr lvl="1"/>
            <a:r>
              <a:rPr lang="en-US" sz="2000" dirty="0">
                <a:latin typeface="Calibri" panose="020F0502020204030204" pitchFamily="34" charset="0"/>
                <a:cs typeface="Calibri" panose="020F0502020204030204" pitchFamily="34" charset="0"/>
              </a:rPr>
              <a:t>Lease is in client’s name</a:t>
            </a:r>
          </a:p>
        </p:txBody>
      </p:sp>
    </p:spTree>
    <p:extLst>
      <p:ext uri="{BB962C8B-B14F-4D97-AF65-F5344CB8AC3E}">
        <p14:creationId xmlns:p14="http://schemas.microsoft.com/office/powerpoint/2010/main" val="148002791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AF33C27-9C85-4B30-9AD7-879D48AFE4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D5089DD-882D-4413-B8BF-4798BFD84A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3278" y="0"/>
            <a:ext cx="349072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6F48D80-992B-47F5-84F7-3C4F45CBA2B2}"/>
              </a:ext>
            </a:extLst>
          </p:cNvPr>
          <p:cNvSpPr>
            <a:spLocks noGrp="1"/>
          </p:cNvSpPr>
          <p:nvPr>
            <p:ph type="title"/>
          </p:nvPr>
        </p:nvSpPr>
        <p:spPr>
          <a:xfrm>
            <a:off x="6135878" y="2681103"/>
            <a:ext cx="2522980" cy="1495794"/>
          </a:xfrm>
          <a:noFill/>
          <a:ln>
            <a:solidFill>
              <a:srgbClr val="FFFFFF"/>
            </a:solidFill>
          </a:ln>
        </p:spPr>
        <p:txBody>
          <a:bodyPr wrap="square">
            <a:normAutofit/>
          </a:bodyPr>
          <a:lstStyle/>
          <a:p>
            <a:r>
              <a:rPr lang="en-US">
                <a:solidFill>
                  <a:srgbClr val="FFFFFF"/>
                </a:solidFill>
              </a:rPr>
              <a:t>Projects in each county</a:t>
            </a:r>
          </a:p>
        </p:txBody>
      </p:sp>
      <p:graphicFrame>
        <p:nvGraphicFramePr>
          <p:cNvPr id="5" name="Content Placeholder 2">
            <a:extLst>
              <a:ext uri="{FF2B5EF4-FFF2-40B4-BE49-F238E27FC236}">
                <a16:creationId xmlns:a16="http://schemas.microsoft.com/office/drawing/2014/main" id="{BA4A3CC8-69AB-EB44-6A9A-9AF0D6E6C68D}"/>
              </a:ext>
            </a:extLst>
          </p:cNvPr>
          <p:cNvGraphicFramePr>
            <a:graphicFrameLocks noGrp="1"/>
          </p:cNvGraphicFramePr>
          <p:nvPr>
            <p:ph idx="1"/>
            <p:extLst>
              <p:ext uri="{D42A27DB-BD31-4B8C-83A1-F6EECF244321}">
                <p14:modId xmlns:p14="http://schemas.microsoft.com/office/powerpoint/2010/main" val="631248546"/>
              </p:ext>
            </p:extLst>
          </p:nvPr>
        </p:nvGraphicFramePr>
        <p:xfrm>
          <a:off x="690562" y="965200"/>
          <a:ext cx="4238625" cy="49688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2469656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3530FE0-C542-45A1-BCD8-935787009C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513" y="640080"/>
            <a:ext cx="6693018" cy="5200996"/>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Gill Sans MT" panose="020B0502020104020203"/>
              <a:ea typeface="+mn-ea"/>
              <a:cs typeface="+mn-cs"/>
            </a:endParaRPr>
          </a:p>
        </p:txBody>
      </p:sp>
      <p:sp>
        <p:nvSpPr>
          <p:cNvPr id="10" name="Rectangle 9">
            <a:extLst>
              <a:ext uri="{FF2B5EF4-FFF2-40B4-BE49-F238E27FC236}">
                <a16:creationId xmlns:a16="http://schemas.microsoft.com/office/drawing/2014/main" id="{F2A658D9-F185-44F1-BA33-D50320D1D0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2907" y="825096"/>
            <a:ext cx="6412230" cy="483096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3" name="Content Placeholder 2">
            <a:extLst>
              <a:ext uri="{FF2B5EF4-FFF2-40B4-BE49-F238E27FC236}">
                <a16:creationId xmlns:a16="http://schemas.microsoft.com/office/drawing/2014/main" id="{498E2ABC-908D-4F4A-9ABD-1A2085269E6D}"/>
              </a:ext>
            </a:extLst>
          </p:cNvPr>
          <p:cNvSpPr>
            <a:spLocks noGrp="1"/>
          </p:cNvSpPr>
          <p:nvPr>
            <p:ph idx="1"/>
          </p:nvPr>
        </p:nvSpPr>
        <p:spPr>
          <a:xfrm>
            <a:off x="987738" y="1283546"/>
            <a:ext cx="4286937" cy="3914063"/>
          </a:xfrm>
        </p:spPr>
        <p:txBody>
          <a:bodyPr anchor="ctr">
            <a:normAutofit/>
          </a:bodyPr>
          <a:lstStyle/>
          <a:p>
            <a:r>
              <a:rPr lang="en-US" sz="2400" dirty="0">
                <a:solidFill>
                  <a:srgbClr val="404040"/>
                </a:solidFill>
                <a:latin typeface="Calibri" panose="020F0502020204030204" pitchFamily="34" charset="0"/>
                <a:cs typeface="Calibri" panose="020F0502020204030204" pitchFamily="34" charset="0"/>
              </a:rPr>
              <a:t>Transitional Housing</a:t>
            </a:r>
          </a:p>
          <a:p>
            <a:pPr lvl="1"/>
            <a:r>
              <a:rPr lang="en-US" sz="2000" dirty="0">
                <a:solidFill>
                  <a:srgbClr val="404040"/>
                </a:solidFill>
                <a:latin typeface="Calibri" panose="020F0502020204030204" pitchFamily="34" charset="0"/>
                <a:cs typeface="Calibri" panose="020F0502020204030204" pitchFamily="34" charset="0"/>
              </a:rPr>
              <a:t>Stay is expected to be approximately 90 days</a:t>
            </a:r>
          </a:p>
          <a:p>
            <a:pPr lvl="1"/>
            <a:r>
              <a:rPr lang="en-US" sz="2000" dirty="0">
                <a:solidFill>
                  <a:srgbClr val="404040"/>
                </a:solidFill>
                <a:latin typeface="Calibri" panose="020F0502020204030204" pitchFamily="34" charset="0"/>
                <a:cs typeface="Calibri" panose="020F0502020204030204" pitchFamily="34" charset="0"/>
              </a:rPr>
              <a:t>Congregate living environment, with case management</a:t>
            </a:r>
          </a:p>
          <a:p>
            <a:pPr lvl="1"/>
            <a:r>
              <a:rPr lang="en-US" sz="2000" dirty="0">
                <a:solidFill>
                  <a:srgbClr val="404040"/>
                </a:solidFill>
                <a:latin typeface="Calibri" panose="020F0502020204030204" pitchFamily="34" charset="0"/>
                <a:cs typeface="Calibri" panose="020F0502020204030204" pitchFamily="34" charset="0"/>
              </a:rPr>
              <a:t>6 month follow up case management</a:t>
            </a:r>
          </a:p>
        </p:txBody>
      </p:sp>
      <p:sp>
        <p:nvSpPr>
          <p:cNvPr id="12" name="Oval 11">
            <a:extLst>
              <a:ext uri="{FF2B5EF4-FFF2-40B4-BE49-F238E27FC236}">
                <a16:creationId xmlns:a16="http://schemas.microsoft.com/office/drawing/2014/main" id="{BAC87F6E-526A-49B5-995D-42DB65659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2538" y="1443035"/>
            <a:ext cx="2978949" cy="3971930"/>
          </a:xfrm>
          <a:prstGeom prst="ellipse">
            <a:avLst/>
          </a:prstGeom>
          <a:solidFill>
            <a:srgbClr val="FFFFFF"/>
          </a:solidFill>
          <a:ln w="317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2" name="Title 1">
            <a:extLst>
              <a:ext uri="{FF2B5EF4-FFF2-40B4-BE49-F238E27FC236}">
                <a16:creationId xmlns:a16="http://schemas.microsoft.com/office/drawing/2014/main" id="{E3EEE52C-0A1A-4B39-9A53-16532AA948FD}"/>
              </a:ext>
            </a:extLst>
          </p:cNvPr>
          <p:cNvSpPr>
            <a:spLocks noGrp="1"/>
          </p:cNvSpPr>
          <p:nvPr>
            <p:ph type="title"/>
          </p:nvPr>
        </p:nvSpPr>
        <p:spPr>
          <a:xfrm>
            <a:off x="5790126" y="1586484"/>
            <a:ext cx="2763774" cy="3685032"/>
          </a:xfrm>
          <a:prstGeom prst="ellipse">
            <a:avLst/>
          </a:prstGeom>
          <a:solidFill>
            <a:schemeClr val="accent2"/>
          </a:solidFill>
          <a:ln>
            <a:noFill/>
          </a:ln>
        </p:spPr>
        <p:txBody>
          <a:bodyPr>
            <a:normAutofit/>
          </a:bodyPr>
          <a:lstStyle/>
          <a:p>
            <a:r>
              <a:rPr lang="en-US" sz="1400">
                <a:solidFill>
                  <a:srgbClr val="FFFFFF"/>
                </a:solidFill>
              </a:rPr>
              <a:t>Transitional Housing</a:t>
            </a:r>
          </a:p>
        </p:txBody>
      </p:sp>
    </p:spTree>
    <p:extLst>
      <p:ext uri="{BB962C8B-B14F-4D97-AF65-F5344CB8AC3E}">
        <p14:creationId xmlns:p14="http://schemas.microsoft.com/office/powerpoint/2010/main" val="76782200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BDDCB-0A87-48F5-81E3-E12F439C2BD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41BB2A3-1FA4-41BE-B1D5-ED07A1D3E138}"/>
              </a:ext>
            </a:extLst>
          </p:cNvPr>
          <p:cNvSpPr>
            <a:spLocks noGrp="1"/>
          </p:cNvSpPr>
          <p:nvPr>
            <p:ph idx="1"/>
          </p:nvPr>
        </p:nvSpPr>
        <p:spPr/>
        <p:txBody>
          <a:bodyPr/>
          <a:lstStyle/>
          <a:p>
            <a:endParaRPr lang="en-US" dirty="0"/>
          </a:p>
        </p:txBody>
      </p:sp>
      <p:sp useBgFill="1">
        <p:nvSpPr>
          <p:cNvPr id="4" name="Rectangle 3">
            <a:extLst>
              <a:ext uri="{FF2B5EF4-FFF2-40B4-BE49-F238E27FC236}">
                <a16:creationId xmlns:a16="http://schemas.microsoft.com/office/drawing/2014/main" id="{E72BACB0-316B-449F-9330-05F1488E93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9143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61C74ED4-29E0-439B-A650-6CC3B1C6B4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653278" y="0"/>
            <a:ext cx="349072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AC933A50-244B-480F-B26B-C2E8F3575A29}"/>
              </a:ext>
            </a:extLst>
          </p:cNvPr>
          <p:cNvSpPr txBox="1">
            <a:spLocks/>
          </p:cNvSpPr>
          <p:nvPr/>
        </p:nvSpPr>
        <p:spPr bwMode="black">
          <a:xfrm>
            <a:off x="6135878" y="2681103"/>
            <a:ext cx="2522980" cy="1495794"/>
          </a:xfrm>
          <a:prstGeom prst="rect">
            <a:avLst/>
          </a:prstGeom>
          <a:noFill/>
          <a:ln w="31750" cap="sq">
            <a:solidFill>
              <a:srgbClr val="FFFFFF"/>
            </a:solidFill>
            <a:miter lim="800000"/>
          </a:ln>
        </p:spPr>
        <p:txBody>
          <a:bodyPr vert="horz" wrap="square" lIns="182880" tIns="182880" rIns="182880" bIns="182880" rtlCol="0" anchor="ctr">
            <a:normAutofit/>
          </a:bodyPr>
          <a:lstStyle>
            <a:lvl1pPr algn="ctr" defTabSz="914400" rtl="0" eaLnBrk="1" latinLnBrk="0" hangingPunct="1">
              <a:lnSpc>
                <a:spcPct val="90000"/>
              </a:lnSpc>
              <a:spcBef>
                <a:spcPct val="0"/>
              </a:spcBef>
              <a:buNone/>
              <a:defRPr sz="2600" kern="1200" cap="all" spc="200" baseline="0">
                <a:solidFill>
                  <a:srgbClr val="262626"/>
                </a:solidFill>
                <a:latin typeface="+mj-lt"/>
                <a:ea typeface="+mj-ea"/>
                <a:cs typeface="+mj-cs"/>
              </a:defRPr>
            </a:lvl1pPr>
          </a:lstStyle>
          <a:p>
            <a:r>
              <a:rPr lang="en-US" dirty="0">
                <a:solidFill>
                  <a:srgbClr val="FFFFFF"/>
                </a:solidFill>
              </a:rPr>
              <a:t>Projects in each county</a:t>
            </a:r>
          </a:p>
        </p:txBody>
      </p:sp>
      <p:graphicFrame>
        <p:nvGraphicFramePr>
          <p:cNvPr id="7" name="Content Placeholder 2">
            <a:extLst>
              <a:ext uri="{FF2B5EF4-FFF2-40B4-BE49-F238E27FC236}">
                <a16:creationId xmlns:a16="http://schemas.microsoft.com/office/drawing/2014/main" id="{81FC0BFC-1439-4DE7-9918-72EBA0150A44}"/>
              </a:ext>
            </a:extLst>
          </p:cNvPr>
          <p:cNvGraphicFramePr>
            <a:graphicFrameLocks/>
          </p:cNvGraphicFramePr>
          <p:nvPr>
            <p:extLst>
              <p:ext uri="{D42A27DB-BD31-4B8C-83A1-F6EECF244321}">
                <p14:modId xmlns:p14="http://schemas.microsoft.com/office/powerpoint/2010/main" val="2469908970"/>
              </p:ext>
            </p:extLst>
          </p:nvPr>
        </p:nvGraphicFramePr>
        <p:xfrm>
          <a:off x="690562" y="965200"/>
          <a:ext cx="4238625" cy="49688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667596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7">
            <a:extLst>
              <a:ext uri="{FF2B5EF4-FFF2-40B4-BE49-F238E27FC236}">
                <a16:creationId xmlns:a16="http://schemas.microsoft.com/office/drawing/2014/main" id="{C33976D1-3430-450C-A978-87A9A6E8E7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D6AAC78-7D86-415A-ADC1-2B4748079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7260" y="1248156"/>
            <a:ext cx="7269480" cy="43616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2A658D9-F185-44F1-BA33-D50320D1D0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6671" y="1060704"/>
            <a:ext cx="7550658" cy="4736592"/>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673352" y="467418"/>
            <a:ext cx="5797296" cy="1188720"/>
          </a:xfrm>
          <a:solidFill>
            <a:srgbClr val="FFFFFF"/>
          </a:solidFill>
        </p:spPr>
        <p:txBody>
          <a:bodyPr>
            <a:normAutofit/>
          </a:bodyPr>
          <a:lstStyle/>
          <a:p>
            <a:r>
              <a:rPr lang="en-US"/>
              <a:t>Types of literal homelessness</a:t>
            </a:r>
          </a:p>
        </p:txBody>
      </p:sp>
      <p:sp>
        <p:nvSpPr>
          <p:cNvPr id="3" name="Content Placeholder 2"/>
          <p:cNvSpPr>
            <a:spLocks noGrp="1"/>
          </p:cNvSpPr>
          <p:nvPr>
            <p:ph idx="1"/>
          </p:nvPr>
        </p:nvSpPr>
        <p:spPr>
          <a:xfrm>
            <a:off x="1279546" y="1752600"/>
            <a:ext cx="6584634" cy="3733800"/>
          </a:xfrm>
        </p:spPr>
        <p:txBody>
          <a:bodyPr>
            <a:noAutofit/>
          </a:bodyPr>
          <a:lstStyle/>
          <a:p>
            <a:pPr marL="571500" indent="-457200">
              <a:lnSpc>
                <a:spcPct val="90000"/>
              </a:lnSpc>
              <a:buFont typeface="+mj-lt"/>
              <a:buAutoNum type="arabicPeriod"/>
            </a:pPr>
            <a:r>
              <a:rPr lang="en-US" sz="1700" dirty="0">
                <a:solidFill>
                  <a:srgbClr val="404040"/>
                </a:solidFill>
                <a:latin typeface="Calibri" panose="020F0502020204030204" pitchFamily="34" charset="0"/>
                <a:cs typeface="Calibri" panose="020F0502020204030204" pitchFamily="34" charset="0"/>
              </a:rPr>
              <a:t>Has a primary nighttime residence that is a </a:t>
            </a:r>
            <a:r>
              <a:rPr lang="en-US" sz="1700" b="1" dirty="0">
                <a:solidFill>
                  <a:srgbClr val="404040"/>
                </a:solidFill>
                <a:latin typeface="Calibri" panose="020F0502020204030204" pitchFamily="34" charset="0"/>
                <a:cs typeface="Calibri" panose="020F0502020204030204" pitchFamily="34" charset="0"/>
              </a:rPr>
              <a:t>public or private place not meant for human habitation</a:t>
            </a:r>
            <a:r>
              <a:rPr lang="en-US" sz="1700" dirty="0">
                <a:solidFill>
                  <a:srgbClr val="404040"/>
                </a:solidFill>
                <a:latin typeface="Calibri" panose="020F0502020204030204" pitchFamily="34" charset="0"/>
                <a:cs typeface="Calibri" panose="020F0502020204030204" pitchFamily="34" charset="0"/>
              </a:rPr>
              <a:t>;</a:t>
            </a:r>
          </a:p>
          <a:p>
            <a:pPr marL="571500" indent="-457200">
              <a:lnSpc>
                <a:spcPct val="90000"/>
              </a:lnSpc>
              <a:buFont typeface="+mj-lt"/>
              <a:buAutoNum type="arabicPeriod"/>
            </a:pPr>
            <a:r>
              <a:rPr lang="en-US" sz="1700" dirty="0">
                <a:solidFill>
                  <a:srgbClr val="404040"/>
                </a:solidFill>
                <a:latin typeface="Calibri" panose="020F0502020204030204" pitchFamily="34" charset="0"/>
                <a:cs typeface="Calibri" panose="020F0502020204030204" pitchFamily="34" charset="0"/>
              </a:rPr>
              <a:t>Is </a:t>
            </a:r>
            <a:r>
              <a:rPr lang="en-US" sz="1700" b="1" dirty="0">
                <a:solidFill>
                  <a:srgbClr val="404040"/>
                </a:solidFill>
                <a:latin typeface="Calibri" panose="020F0502020204030204" pitchFamily="34" charset="0"/>
                <a:cs typeface="Calibri" panose="020F0502020204030204" pitchFamily="34" charset="0"/>
              </a:rPr>
              <a:t>living in a publicly or privately operated shelter </a:t>
            </a:r>
            <a:r>
              <a:rPr lang="en-US" sz="1700" dirty="0">
                <a:solidFill>
                  <a:srgbClr val="404040"/>
                </a:solidFill>
                <a:latin typeface="Calibri" panose="020F0502020204030204" pitchFamily="34" charset="0"/>
                <a:cs typeface="Calibri" panose="020F0502020204030204" pitchFamily="34" charset="0"/>
              </a:rPr>
              <a:t>designated to provide temporary living arrangements (including congregate shelters, transitional housing, and hotels and motels paid for by charitable organizations or by federal, state, and local government programs); or </a:t>
            </a:r>
            <a:endParaRPr lang="en-US" sz="1700" b="1" dirty="0">
              <a:solidFill>
                <a:srgbClr val="404040"/>
              </a:solidFill>
              <a:latin typeface="Calibri" panose="020F0502020204030204" pitchFamily="34" charset="0"/>
              <a:cs typeface="Calibri" panose="020F0502020204030204" pitchFamily="34" charset="0"/>
            </a:endParaRPr>
          </a:p>
          <a:p>
            <a:pPr marL="571500" indent="-457200">
              <a:lnSpc>
                <a:spcPct val="90000"/>
              </a:lnSpc>
              <a:buFont typeface="+mj-lt"/>
              <a:buAutoNum type="arabicPeriod"/>
            </a:pPr>
            <a:r>
              <a:rPr lang="en-US" sz="1700" b="1" dirty="0">
                <a:solidFill>
                  <a:srgbClr val="404040"/>
                </a:solidFill>
                <a:latin typeface="Calibri" panose="020F0502020204030204" pitchFamily="34" charset="0"/>
                <a:cs typeface="Calibri" panose="020F0502020204030204" pitchFamily="34" charset="0"/>
              </a:rPr>
              <a:t>Is exiting an institution where (s)he has resided for 90 days or less</a:t>
            </a:r>
            <a:r>
              <a:rPr lang="en-US" sz="1700" dirty="0">
                <a:solidFill>
                  <a:srgbClr val="404040"/>
                </a:solidFill>
                <a:latin typeface="Calibri" panose="020F0502020204030204" pitchFamily="34" charset="0"/>
                <a:cs typeface="Calibri" panose="020F0502020204030204" pitchFamily="34" charset="0"/>
              </a:rPr>
              <a:t> and who resided in an emergency shelter or place not meant for human habitation immediately before entering that institution</a:t>
            </a:r>
            <a:endParaRPr lang="en-US" sz="1700" b="1" dirty="0">
              <a:solidFill>
                <a:srgbClr val="404040"/>
              </a:solidFill>
              <a:latin typeface="Calibri" panose="020F0502020204030204" pitchFamily="34" charset="0"/>
              <a:cs typeface="Calibri" panose="020F0502020204030204" pitchFamily="34" charset="0"/>
            </a:endParaRPr>
          </a:p>
          <a:p>
            <a:pPr marL="571500" indent="-457200">
              <a:lnSpc>
                <a:spcPct val="90000"/>
              </a:lnSpc>
              <a:buFont typeface="+mj-lt"/>
              <a:buAutoNum type="arabicPeriod"/>
            </a:pPr>
            <a:r>
              <a:rPr lang="en-US" sz="1700" b="1" dirty="0">
                <a:solidFill>
                  <a:srgbClr val="404040"/>
                </a:solidFill>
                <a:latin typeface="Calibri" panose="020F0502020204030204" pitchFamily="34" charset="0"/>
                <a:cs typeface="Calibri" panose="020F0502020204030204" pitchFamily="34" charset="0"/>
              </a:rPr>
              <a:t>Is fleeing or attempting to flee domestic violence, </a:t>
            </a:r>
            <a:r>
              <a:rPr lang="en-US" sz="1700" dirty="0">
                <a:solidFill>
                  <a:srgbClr val="404040"/>
                </a:solidFill>
                <a:latin typeface="Calibri" panose="020F0502020204030204" pitchFamily="34" charset="0"/>
                <a:cs typeface="Calibri" panose="020F0502020204030204" pitchFamily="34" charset="0"/>
              </a:rPr>
              <a:t>has no other residence, and lacks the resources to obtain other permanent housing</a:t>
            </a:r>
            <a:endParaRPr lang="en-US" sz="1500" dirty="0">
              <a:solidFill>
                <a:srgbClr val="404040"/>
              </a:solidFill>
              <a:latin typeface="Calibri" panose="020F0502020204030204" pitchFamily="34" charset="0"/>
              <a:cs typeface="Calibri" panose="020F0502020204030204" pitchFamily="34" charset="0"/>
            </a:endParaRPr>
          </a:p>
          <a:p>
            <a:pPr marL="114300" indent="0">
              <a:lnSpc>
                <a:spcPct val="90000"/>
              </a:lnSpc>
              <a:buNone/>
            </a:pPr>
            <a:r>
              <a:rPr lang="en-US" sz="1500" dirty="0">
                <a:solidFill>
                  <a:srgbClr val="404040"/>
                </a:solidFill>
                <a:latin typeface="Calibri" panose="020F0502020204030204" pitchFamily="34" charset="0"/>
                <a:cs typeface="Calibri" panose="020F0502020204030204" pitchFamily="34" charset="0"/>
              </a:rPr>
              <a:t>	</a:t>
            </a:r>
            <a:endParaRPr lang="en-US" sz="1700" dirty="0">
              <a:solidFill>
                <a:srgbClr val="40404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46837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3530FE0-C542-45A1-BCD8-935787009C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513" y="640080"/>
            <a:ext cx="6693018" cy="5200996"/>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Gill Sans MT" panose="020B0502020104020203"/>
              <a:ea typeface="+mn-ea"/>
              <a:cs typeface="+mn-cs"/>
            </a:endParaRPr>
          </a:p>
        </p:txBody>
      </p:sp>
      <p:sp>
        <p:nvSpPr>
          <p:cNvPr id="10" name="Rectangle 9">
            <a:extLst>
              <a:ext uri="{FF2B5EF4-FFF2-40B4-BE49-F238E27FC236}">
                <a16:creationId xmlns:a16="http://schemas.microsoft.com/office/drawing/2014/main" id="{F2A658D9-F185-44F1-BA33-D50320D1D0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2907" y="825096"/>
            <a:ext cx="6412230" cy="483096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3" name="Content Placeholder 2"/>
          <p:cNvSpPr>
            <a:spLocks noGrp="1"/>
          </p:cNvSpPr>
          <p:nvPr>
            <p:ph idx="1"/>
          </p:nvPr>
        </p:nvSpPr>
        <p:spPr>
          <a:xfrm>
            <a:off x="987738" y="1283546"/>
            <a:ext cx="4286937" cy="3914063"/>
          </a:xfrm>
        </p:spPr>
        <p:txBody>
          <a:bodyPr anchor="ctr">
            <a:normAutofit/>
          </a:bodyPr>
          <a:lstStyle/>
          <a:p>
            <a:r>
              <a:rPr lang="en-US" sz="2400" dirty="0">
                <a:solidFill>
                  <a:srgbClr val="404040"/>
                </a:solidFill>
                <a:latin typeface="Calibri" panose="020F0502020204030204" pitchFamily="34" charset="0"/>
                <a:cs typeface="Calibri" panose="020F0502020204030204" pitchFamily="34" charset="0"/>
              </a:rPr>
              <a:t>Permanent Supportive Housing</a:t>
            </a:r>
          </a:p>
          <a:p>
            <a:pPr lvl="1"/>
            <a:r>
              <a:rPr lang="en-US" sz="2000" dirty="0">
                <a:solidFill>
                  <a:srgbClr val="404040"/>
                </a:solidFill>
                <a:latin typeface="Calibri" panose="020F0502020204030204" pitchFamily="34" charset="0"/>
                <a:cs typeface="Calibri" panose="020F0502020204030204" pitchFamily="34" charset="0"/>
              </a:rPr>
              <a:t>Indefinite duration</a:t>
            </a:r>
          </a:p>
          <a:p>
            <a:pPr lvl="1"/>
            <a:r>
              <a:rPr lang="en-US" sz="2000" dirty="0">
                <a:solidFill>
                  <a:srgbClr val="404040"/>
                </a:solidFill>
                <a:latin typeface="Calibri" panose="020F0502020204030204" pitchFamily="34" charset="0"/>
                <a:cs typeface="Calibri" panose="020F0502020204030204" pitchFamily="34" charset="0"/>
              </a:rPr>
              <a:t>Rental Assistance</a:t>
            </a:r>
          </a:p>
          <a:p>
            <a:pPr lvl="1"/>
            <a:r>
              <a:rPr lang="en-US" sz="2000" dirty="0">
                <a:solidFill>
                  <a:srgbClr val="404040"/>
                </a:solidFill>
                <a:latin typeface="Calibri" panose="020F0502020204030204" pitchFamily="34" charset="0"/>
                <a:cs typeface="Calibri" panose="020F0502020204030204" pitchFamily="34" charset="0"/>
              </a:rPr>
              <a:t>Case management to stabilize client and increase income. </a:t>
            </a:r>
          </a:p>
          <a:p>
            <a:pPr lvl="1"/>
            <a:r>
              <a:rPr lang="en-US" sz="2000" dirty="0">
                <a:solidFill>
                  <a:srgbClr val="404040"/>
                </a:solidFill>
                <a:latin typeface="Calibri" panose="020F0502020204030204" pitchFamily="34" charset="0"/>
                <a:cs typeface="Calibri" panose="020F0502020204030204" pitchFamily="34" charset="0"/>
              </a:rPr>
              <a:t>Most intensive intervention</a:t>
            </a:r>
          </a:p>
          <a:p>
            <a:pPr lvl="1"/>
            <a:r>
              <a:rPr lang="en-US" sz="2000" dirty="0">
                <a:solidFill>
                  <a:srgbClr val="404040"/>
                </a:solidFill>
                <a:latin typeface="Calibri" panose="020F0502020204030204" pitchFamily="34" charset="0"/>
                <a:cs typeface="Calibri" panose="020F0502020204030204" pitchFamily="34" charset="0"/>
              </a:rPr>
              <a:t>Provider holds lease, acts as intermediary with landlord</a:t>
            </a:r>
          </a:p>
        </p:txBody>
      </p:sp>
      <p:sp>
        <p:nvSpPr>
          <p:cNvPr id="12" name="Oval 11">
            <a:extLst>
              <a:ext uri="{FF2B5EF4-FFF2-40B4-BE49-F238E27FC236}">
                <a16:creationId xmlns:a16="http://schemas.microsoft.com/office/drawing/2014/main" id="{BAC87F6E-526A-49B5-995D-42DB65659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2538" y="1443035"/>
            <a:ext cx="2978949" cy="3971930"/>
          </a:xfrm>
          <a:prstGeom prst="ellipse">
            <a:avLst/>
          </a:prstGeom>
          <a:solidFill>
            <a:srgbClr val="FFFFFF"/>
          </a:solidFill>
          <a:ln w="317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2" name="Title 1"/>
          <p:cNvSpPr>
            <a:spLocks noGrp="1"/>
          </p:cNvSpPr>
          <p:nvPr>
            <p:ph type="title"/>
          </p:nvPr>
        </p:nvSpPr>
        <p:spPr>
          <a:xfrm>
            <a:off x="5790126" y="1586484"/>
            <a:ext cx="2763774" cy="3685032"/>
          </a:xfrm>
          <a:prstGeom prst="ellipse">
            <a:avLst/>
          </a:prstGeom>
          <a:solidFill>
            <a:schemeClr val="accent2"/>
          </a:solidFill>
          <a:ln>
            <a:noFill/>
          </a:ln>
        </p:spPr>
        <p:txBody>
          <a:bodyPr>
            <a:normAutofit/>
          </a:bodyPr>
          <a:lstStyle/>
          <a:p>
            <a:r>
              <a:rPr lang="en-US" sz="2400">
                <a:solidFill>
                  <a:srgbClr val="FFFFFF"/>
                </a:solidFill>
              </a:rPr>
              <a:t>Types of Projects</a:t>
            </a:r>
          </a:p>
        </p:txBody>
      </p:sp>
    </p:spTree>
    <p:extLst>
      <p:ext uri="{BB962C8B-B14F-4D97-AF65-F5344CB8AC3E}">
        <p14:creationId xmlns:p14="http://schemas.microsoft.com/office/powerpoint/2010/main" val="210040565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2335" y="2708804"/>
            <a:ext cx="2774103" cy="1440394"/>
          </a:xfrm>
          <a:noFill/>
          <a:ln>
            <a:solidFill>
              <a:schemeClr val="tx1"/>
            </a:solidFill>
          </a:ln>
        </p:spPr>
        <p:txBody>
          <a:bodyPr>
            <a:normAutofit/>
          </a:bodyPr>
          <a:lstStyle/>
          <a:p>
            <a:r>
              <a:rPr lang="en-US" sz="2100" dirty="0">
                <a:solidFill>
                  <a:schemeClr val="tx1"/>
                </a:solidFill>
              </a:rPr>
              <a:t>Types of Projects – PSH HUD RAP</a:t>
            </a:r>
          </a:p>
        </p:txBody>
      </p:sp>
      <p:sp>
        <p:nvSpPr>
          <p:cNvPr id="8" name="Rectangle 7">
            <a:extLst>
              <a:ext uri="{FF2B5EF4-FFF2-40B4-BE49-F238E27FC236}">
                <a16:creationId xmlns:a16="http://schemas.microsoft.com/office/drawing/2014/main" id="{FB403EBD-907E-4D59-98D4-A72CD1063C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86295" y="-2"/>
            <a:ext cx="5157705" cy="6858002"/>
          </a:xfrm>
          <a:prstGeom prst="rect">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3" name="Content Placeholder 2"/>
          <p:cNvSpPr>
            <a:spLocks noGrp="1"/>
          </p:cNvSpPr>
          <p:nvPr>
            <p:ph idx="1"/>
          </p:nvPr>
        </p:nvSpPr>
        <p:spPr>
          <a:xfrm>
            <a:off x="4536886" y="802638"/>
            <a:ext cx="4056522" cy="5252722"/>
          </a:xfrm>
        </p:spPr>
        <p:txBody>
          <a:bodyPr anchor="ctr">
            <a:normAutofit/>
          </a:bodyPr>
          <a:lstStyle/>
          <a:p>
            <a:r>
              <a:rPr lang="en-US" sz="2400" dirty="0">
                <a:solidFill>
                  <a:schemeClr val="bg1"/>
                </a:solidFill>
                <a:latin typeface="Calibri" panose="020F0502020204030204" pitchFamily="34" charset="0"/>
                <a:cs typeface="Calibri" panose="020F0502020204030204" pitchFamily="34" charset="0"/>
              </a:rPr>
              <a:t>Rental Assistance Program (HUD-RAP)</a:t>
            </a:r>
          </a:p>
          <a:p>
            <a:pPr lvl="1"/>
            <a:r>
              <a:rPr lang="en-US" sz="2000" dirty="0">
                <a:solidFill>
                  <a:srgbClr val="404040"/>
                </a:solidFill>
                <a:latin typeface="Calibri" panose="020F0502020204030204" pitchFamily="34" charset="0"/>
                <a:cs typeface="Calibri" panose="020F0502020204030204" pitchFamily="34" charset="0"/>
              </a:rPr>
              <a:t>Indefinite duration</a:t>
            </a:r>
          </a:p>
          <a:p>
            <a:pPr lvl="1"/>
            <a:r>
              <a:rPr lang="en-US" sz="2000" dirty="0">
                <a:solidFill>
                  <a:srgbClr val="404040"/>
                </a:solidFill>
                <a:latin typeface="Calibri" panose="020F0502020204030204" pitchFamily="34" charset="0"/>
                <a:cs typeface="Calibri" panose="020F0502020204030204" pitchFamily="34" charset="0"/>
              </a:rPr>
              <a:t>Rental Assistance – client responsible for 30% of their income</a:t>
            </a:r>
          </a:p>
          <a:p>
            <a:pPr lvl="1"/>
            <a:r>
              <a:rPr lang="en-US" sz="2000" dirty="0">
                <a:solidFill>
                  <a:srgbClr val="404040"/>
                </a:solidFill>
                <a:latin typeface="Calibri" panose="020F0502020204030204" pitchFamily="34" charset="0"/>
                <a:cs typeface="Calibri" panose="020F0502020204030204" pitchFamily="34" charset="0"/>
              </a:rPr>
              <a:t>Case management to stabilize clients and increase income</a:t>
            </a:r>
          </a:p>
          <a:p>
            <a:pPr lvl="1"/>
            <a:r>
              <a:rPr lang="en-US" sz="2000" dirty="0">
                <a:solidFill>
                  <a:schemeClr val="bg1"/>
                </a:solidFill>
                <a:latin typeface="Calibri" panose="020F0502020204030204" pitchFamily="34" charset="0"/>
                <a:cs typeface="Calibri" panose="020F0502020204030204" pitchFamily="34" charset="0"/>
              </a:rPr>
              <a:t>Tenant holds lease after completing housing search</a:t>
            </a:r>
          </a:p>
        </p:txBody>
      </p:sp>
    </p:spTree>
    <p:extLst>
      <p:ext uri="{BB962C8B-B14F-4D97-AF65-F5344CB8AC3E}">
        <p14:creationId xmlns:p14="http://schemas.microsoft.com/office/powerpoint/2010/main" val="4137009985"/>
      </p:ext>
    </p:extLst>
  </p:cSld>
  <p:clrMapOvr>
    <a:overrideClrMapping bg1="dk1" tx1="lt1" bg2="dk2" tx2="lt2" accent1="accent1" accent2="accent2" accent3="accent3" accent4="accent4" accent5="accent5" accent6="accent6" hlink="hlink" folHlink="folHlink"/>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AF33C27-9C85-4B30-9AD7-879D48AFE4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D5089DD-882D-4413-B8BF-4798BFD84A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3278" y="0"/>
            <a:ext cx="349072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718346-CB80-4051-8A8E-4EA9CFD2DB1F}"/>
              </a:ext>
            </a:extLst>
          </p:cNvPr>
          <p:cNvSpPr>
            <a:spLocks noGrp="1"/>
          </p:cNvSpPr>
          <p:nvPr>
            <p:ph type="title"/>
          </p:nvPr>
        </p:nvSpPr>
        <p:spPr>
          <a:xfrm>
            <a:off x="6135878" y="2681103"/>
            <a:ext cx="2522980" cy="1495794"/>
          </a:xfrm>
          <a:noFill/>
          <a:ln>
            <a:solidFill>
              <a:srgbClr val="FFFFFF"/>
            </a:solidFill>
          </a:ln>
        </p:spPr>
        <p:txBody>
          <a:bodyPr wrap="square">
            <a:normAutofit/>
          </a:bodyPr>
          <a:lstStyle/>
          <a:p>
            <a:r>
              <a:rPr lang="en-US">
                <a:solidFill>
                  <a:srgbClr val="FFFFFF"/>
                </a:solidFill>
              </a:rPr>
              <a:t>Projects in each county</a:t>
            </a:r>
          </a:p>
        </p:txBody>
      </p:sp>
      <p:graphicFrame>
        <p:nvGraphicFramePr>
          <p:cNvPr id="5" name="Content Placeholder 2">
            <a:extLst>
              <a:ext uri="{FF2B5EF4-FFF2-40B4-BE49-F238E27FC236}">
                <a16:creationId xmlns:a16="http://schemas.microsoft.com/office/drawing/2014/main" id="{393A6305-DEC9-1202-9D0E-05CB14069DFB}"/>
              </a:ext>
            </a:extLst>
          </p:cNvPr>
          <p:cNvGraphicFramePr>
            <a:graphicFrameLocks noGrp="1"/>
          </p:cNvGraphicFramePr>
          <p:nvPr>
            <p:ph idx="1"/>
            <p:extLst>
              <p:ext uri="{D42A27DB-BD31-4B8C-83A1-F6EECF244321}">
                <p14:modId xmlns:p14="http://schemas.microsoft.com/office/powerpoint/2010/main" val="1256891292"/>
              </p:ext>
            </p:extLst>
          </p:nvPr>
        </p:nvGraphicFramePr>
        <p:xfrm>
          <a:off x="690562" y="965200"/>
          <a:ext cx="4238625" cy="52069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9445151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3530FE0-C542-45A1-BCD8-935787009C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513" y="640080"/>
            <a:ext cx="6693018" cy="5200996"/>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F2A658D9-F185-44F1-BA33-D50320D1D0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2907" y="825096"/>
            <a:ext cx="6412230" cy="483096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1BCF0D7-4F05-44BD-8A88-38037E0D79BC}"/>
              </a:ext>
            </a:extLst>
          </p:cNvPr>
          <p:cNvSpPr>
            <a:spLocks noGrp="1"/>
          </p:cNvSpPr>
          <p:nvPr>
            <p:ph idx="1"/>
          </p:nvPr>
        </p:nvSpPr>
        <p:spPr>
          <a:xfrm>
            <a:off x="987738" y="1283546"/>
            <a:ext cx="4286937" cy="3914063"/>
          </a:xfrm>
        </p:spPr>
        <p:txBody>
          <a:bodyPr anchor="ctr">
            <a:normAutofit/>
          </a:bodyPr>
          <a:lstStyle/>
          <a:p>
            <a:r>
              <a:rPr lang="en-US" dirty="0">
                <a:solidFill>
                  <a:srgbClr val="404040"/>
                </a:solidFill>
                <a:latin typeface="Calibri" panose="020F0502020204030204" pitchFamily="34" charset="0"/>
                <a:cs typeface="Calibri" panose="020F0502020204030204" pitchFamily="34" charset="0"/>
              </a:rPr>
              <a:t>What percentage of people who enroll in Rapid Rehousing exit to permanent housing destinations in our CoC?</a:t>
            </a:r>
          </a:p>
          <a:p>
            <a:r>
              <a:rPr lang="en-US" dirty="0">
                <a:solidFill>
                  <a:srgbClr val="404040"/>
                </a:solidFill>
                <a:latin typeface="Calibri" panose="020F0502020204030204" pitchFamily="34" charset="0"/>
                <a:cs typeface="Calibri" panose="020F0502020204030204" pitchFamily="34" charset="0"/>
              </a:rPr>
              <a:t>86%</a:t>
            </a:r>
          </a:p>
          <a:p>
            <a:r>
              <a:rPr lang="en-US" dirty="0">
                <a:solidFill>
                  <a:srgbClr val="404040"/>
                </a:solidFill>
                <a:latin typeface="Calibri" panose="020F0502020204030204" pitchFamily="34" charset="0"/>
                <a:cs typeface="Calibri" panose="020F0502020204030204" pitchFamily="34" charset="0"/>
              </a:rPr>
              <a:t>What percentage return to homelessness within 6 months after a successful exit?</a:t>
            </a:r>
          </a:p>
          <a:p>
            <a:r>
              <a:rPr lang="en-US" dirty="0">
                <a:solidFill>
                  <a:srgbClr val="404040"/>
                </a:solidFill>
                <a:latin typeface="Calibri" panose="020F0502020204030204" pitchFamily="34" charset="0"/>
                <a:cs typeface="Calibri" panose="020F0502020204030204" pitchFamily="34" charset="0"/>
              </a:rPr>
              <a:t>17% in 6 months</a:t>
            </a:r>
          </a:p>
          <a:p>
            <a:r>
              <a:rPr lang="en-US" dirty="0">
                <a:solidFill>
                  <a:srgbClr val="404040"/>
                </a:solidFill>
                <a:latin typeface="Calibri" panose="020F0502020204030204" pitchFamily="34" charset="0"/>
                <a:cs typeface="Calibri" panose="020F0502020204030204" pitchFamily="34" charset="0"/>
              </a:rPr>
              <a:t>28% in 2 years</a:t>
            </a:r>
          </a:p>
        </p:txBody>
      </p:sp>
      <p:sp>
        <p:nvSpPr>
          <p:cNvPr id="12" name="Oval 11">
            <a:extLst>
              <a:ext uri="{FF2B5EF4-FFF2-40B4-BE49-F238E27FC236}">
                <a16:creationId xmlns:a16="http://schemas.microsoft.com/office/drawing/2014/main" id="{BAC87F6E-526A-49B5-995D-42DB65659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2538" y="1443035"/>
            <a:ext cx="2978949" cy="3971930"/>
          </a:xfrm>
          <a:prstGeom prst="ellipse">
            <a:avLst/>
          </a:prstGeom>
          <a:solidFill>
            <a:srgbClr val="FFFFFF"/>
          </a:solidFill>
          <a:ln w="317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52BADCD-4634-4397-B6E3-00E5BD4C5AF4}"/>
              </a:ext>
            </a:extLst>
          </p:cNvPr>
          <p:cNvSpPr>
            <a:spLocks noGrp="1"/>
          </p:cNvSpPr>
          <p:nvPr>
            <p:ph type="title"/>
          </p:nvPr>
        </p:nvSpPr>
        <p:spPr>
          <a:xfrm>
            <a:off x="5790126" y="1586484"/>
            <a:ext cx="2763774" cy="3685032"/>
          </a:xfrm>
          <a:prstGeom prst="ellipse">
            <a:avLst/>
          </a:prstGeom>
          <a:solidFill>
            <a:schemeClr val="accent2"/>
          </a:solidFill>
          <a:ln>
            <a:noFill/>
          </a:ln>
        </p:spPr>
        <p:txBody>
          <a:bodyPr>
            <a:normAutofit/>
          </a:bodyPr>
          <a:lstStyle/>
          <a:p>
            <a:r>
              <a:rPr lang="en-US">
                <a:solidFill>
                  <a:srgbClr val="FFFFFF"/>
                </a:solidFill>
              </a:rPr>
              <a:t>“Set up for failure”</a:t>
            </a:r>
          </a:p>
        </p:txBody>
      </p:sp>
    </p:spTree>
    <p:extLst>
      <p:ext uri="{BB962C8B-B14F-4D97-AF65-F5344CB8AC3E}">
        <p14:creationId xmlns:p14="http://schemas.microsoft.com/office/powerpoint/2010/main" val="33744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2">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2AED31-5C84-2A4A-221B-3C30453CAE06}"/>
              </a:ext>
            </a:extLst>
          </p:cNvPr>
          <p:cNvSpPr>
            <a:spLocks noGrp="1"/>
          </p:cNvSpPr>
          <p:nvPr>
            <p:ph type="title"/>
          </p:nvPr>
        </p:nvSpPr>
        <p:spPr>
          <a:xfrm>
            <a:off x="1200150" y="2286000"/>
            <a:ext cx="6743700" cy="1828800"/>
          </a:xfrm>
          <a:noFill/>
          <a:ln>
            <a:solidFill>
              <a:schemeClr val="tx1"/>
            </a:solidFill>
          </a:ln>
        </p:spPr>
        <p:txBody>
          <a:bodyPr vert="horz" lIns="274320" tIns="182880" rIns="274320" bIns="182880" rtlCol="0" anchor="ctr" anchorCtr="1">
            <a:normAutofit/>
          </a:bodyPr>
          <a:lstStyle/>
          <a:p>
            <a:r>
              <a:rPr lang="en-US" sz="2800" kern="1200" cap="all" spc="200" baseline="0" dirty="0">
                <a:solidFill>
                  <a:schemeClr val="tx1"/>
                </a:solidFill>
                <a:latin typeface="+mj-lt"/>
                <a:ea typeface="+mj-ea"/>
                <a:cs typeface="+mj-cs"/>
              </a:rPr>
              <a:t>break</a:t>
            </a:r>
          </a:p>
        </p:txBody>
      </p:sp>
      <p:sp>
        <p:nvSpPr>
          <p:cNvPr id="3" name="Text Placeholder 2">
            <a:extLst>
              <a:ext uri="{FF2B5EF4-FFF2-40B4-BE49-F238E27FC236}">
                <a16:creationId xmlns:a16="http://schemas.microsoft.com/office/drawing/2014/main" id="{C19F97AB-02F8-16D8-9C2B-2745E4F52D8F}"/>
              </a:ext>
            </a:extLst>
          </p:cNvPr>
          <p:cNvSpPr>
            <a:spLocks noGrp="1"/>
          </p:cNvSpPr>
          <p:nvPr>
            <p:ph type="body" idx="1"/>
          </p:nvPr>
        </p:nvSpPr>
        <p:spPr>
          <a:xfrm>
            <a:off x="2021395" y="4483290"/>
            <a:ext cx="5101209" cy="1329208"/>
          </a:xfrm>
        </p:spPr>
        <p:txBody>
          <a:bodyPr vert="horz" lIns="91440" tIns="45720" rIns="91440" bIns="45720" rtlCol="0">
            <a:normAutofit/>
          </a:bodyPr>
          <a:lstStyle/>
          <a:p>
            <a:pPr algn="ctr"/>
            <a:endParaRPr lang="en-US" sz="2000">
              <a:solidFill>
                <a:schemeClr val="tx1">
                  <a:lumMod val="75000"/>
                  <a:lumOff val="25000"/>
                </a:schemeClr>
              </a:solidFill>
            </a:endParaRPr>
          </a:p>
        </p:txBody>
      </p:sp>
    </p:spTree>
    <p:extLst>
      <p:ext uri="{BB962C8B-B14F-4D97-AF65-F5344CB8AC3E}">
        <p14:creationId xmlns:p14="http://schemas.microsoft.com/office/powerpoint/2010/main" val="419512699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33976D1-3430-450C-A978-87A9A6E8E7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D6AAC78-7D86-415A-ADC1-2B4748079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7260" y="1248156"/>
            <a:ext cx="7269480" cy="43616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2A658D9-F185-44F1-BA33-D50320D1D0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6671" y="1060704"/>
            <a:ext cx="7550658" cy="4736592"/>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512BC34-504F-4327-A0CD-81F53983B165}"/>
              </a:ext>
            </a:extLst>
          </p:cNvPr>
          <p:cNvSpPr>
            <a:spLocks noGrp="1"/>
          </p:cNvSpPr>
          <p:nvPr>
            <p:ph type="title"/>
          </p:nvPr>
        </p:nvSpPr>
        <p:spPr>
          <a:xfrm>
            <a:off x="1673352" y="467418"/>
            <a:ext cx="5797296" cy="1188720"/>
          </a:xfrm>
          <a:solidFill>
            <a:srgbClr val="FFFFFF"/>
          </a:solidFill>
        </p:spPr>
        <p:txBody>
          <a:bodyPr>
            <a:normAutofit/>
          </a:bodyPr>
          <a:lstStyle/>
          <a:p>
            <a:r>
              <a:rPr lang="en-US" dirty="0"/>
              <a:t>COVID-19 Changes to Prioritization</a:t>
            </a:r>
          </a:p>
        </p:txBody>
      </p:sp>
      <p:sp>
        <p:nvSpPr>
          <p:cNvPr id="3" name="Content Placeholder 2">
            <a:extLst>
              <a:ext uri="{FF2B5EF4-FFF2-40B4-BE49-F238E27FC236}">
                <a16:creationId xmlns:a16="http://schemas.microsoft.com/office/drawing/2014/main" id="{8E3C3D11-2EF0-4125-8657-1EF91CE18388}"/>
              </a:ext>
            </a:extLst>
          </p:cNvPr>
          <p:cNvSpPr>
            <a:spLocks noGrp="1"/>
          </p:cNvSpPr>
          <p:nvPr>
            <p:ph idx="1"/>
          </p:nvPr>
        </p:nvSpPr>
        <p:spPr>
          <a:xfrm>
            <a:off x="1279683" y="1937316"/>
            <a:ext cx="6584634" cy="3320484"/>
          </a:xfrm>
        </p:spPr>
        <p:txBody>
          <a:bodyPr>
            <a:normAutofit/>
          </a:bodyPr>
          <a:lstStyle/>
          <a:p>
            <a:pPr>
              <a:lnSpc>
                <a:spcPct val="90000"/>
              </a:lnSpc>
            </a:pPr>
            <a:r>
              <a:rPr lang="en-US" sz="2000" dirty="0">
                <a:solidFill>
                  <a:srgbClr val="404040"/>
                </a:solidFill>
                <a:latin typeface="Calibri" panose="020F0502020204030204" pitchFamily="34" charset="0"/>
                <a:cs typeface="Calibri" panose="020F0502020204030204" pitchFamily="34" charset="0"/>
              </a:rPr>
              <a:t>In April 2020, the CE committee decided to prioritize the following in response to the Covid-19 pandemic:</a:t>
            </a:r>
          </a:p>
          <a:p>
            <a:pPr lvl="1">
              <a:lnSpc>
                <a:spcPct val="90000"/>
              </a:lnSpc>
            </a:pPr>
            <a:r>
              <a:rPr lang="en-US" sz="2000" dirty="0">
                <a:solidFill>
                  <a:srgbClr val="404040"/>
                </a:solidFill>
                <a:latin typeface="Calibri" panose="020F0502020204030204" pitchFamily="34" charset="0"/>
                <a:cs typeface="Calibri" panose="020F0502020204030204" pitchFamily="34" charset="0"/>
              </a:rPr>
              <a:t> </a:t>
            </a:r>
            <a:r>
              <a:rPr lang="en-US" sz="1800" dirty="0">
                <a:solidFill>
                  <a:srgbClr val="404040"/>
                </a:solidFill>
                <a:latin typeface="Calibri" panose="020F0502020204030204" pitchFamily="34" charset="0"/>
                <a:cs typeface="Calibri" panose="020F0502020204030204" pitchFamily="34" charset="0"/>
              </a:rPr>
              <a:t>Adults over the age of 65 </a:t>
            </a:r>
          </a:p>
          <a:p>
            <a:pPr lvl="1">
              <a:lnSpc>
                <a:spcPct val="90000"/>
              </a:lnSpc>
            </a:pPr>
            <a:r>
              <a:rPr lang="en-US" sz="1800" dirty="0">
                <a:solidFill>
                  <a:srgbClr val="404040"/>
                </a:solidFill>
                <a:latin typeface="Calibri" panose="020F0502020204030204" pitchFamily="34" charset="0"/>
                <a:cs typeface="Calibri" panose="020F0502020204030204" pitchFamily="34" charset="0"/>
              </a:rPr>
              <a:t>People with conditions the CDC declared were at high risk for Covid-19</a:t>
            </a:r>
          </a:p>
          <a:p>
            <a:pPr lvl="2">
              <a:lnSpc>
                <a:spcPct val="90000"/>
              </a:lnSpc>
            </a:pPr>
            <a:r>
              <a:rPr lang="en-US" sz="1800" dirty="0">
                <a:solidFill>
                  <a:srgbClr val="404040"/>
                </a:solidFill>
                <a:latin typeface="Calibri" panose="020F0502020204030204" pitchFamily="34" charset="0"/>
                <a:cs typeface="Calibri" panose="020F0502020204030204" pitchFamily="34" charset="0"/>
              </a:rPr>
              <a:t>These conditions are: Chronic Kidney Disease, COPD, Immunocompromised, Obesity, Serious Heart Conditions, Sickle Cell Disease, and Type 2 Diabetes</a:t>
            </a:r>
          </a:p>
        </p:txBody>
      </p:sp>
    </p:spTree>
    <p:extLst>
      <p:ext uri="{BB962C8B-B14F-4D97-AF65-F5344CB8AC3E}">
        <p14:creationId xmlns:p14="http://schemas.microsoft.com/office/powerpoint/2010/main" val="367678611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33976D1-3430-450C-A978-87A9A6E8E7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D6AAC78-7D86-415A-ADC1-2B4748079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7260" y="1248156"/>
            <a:ext cx="7269480" cy="43616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2A658D9-F185-44F1-BA33-D50320D1D0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6671" y="1060704"/>
            <a:ext cx="7550658" cy="4736592"/>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E57674A-D30B-DF96-55AE-FC91CBDABE35}"/>
              </a:ext>
            </a:extLst>
          </p:cNvPr>
          <p:cNvSpPr>
            <a:spLocks noGrp="1"/>
          </p:cNvSpPr>
          <p:nvPr>
            <p:ph type="title"/>
          </p:nvPr>
        </p:nvSpPr>
        <p:spPr>
          <a:xfrm>
            <a:off x="1673352" y="467418"/>
            <a:ext cx="5797296" cy="1188720"/>
          </a:xfrm>
          <a:solidFill>
            <a:srgbClr val="FFFFFF"/>
          </a:solidFill>
        </p:spPr>
        <p:txBody>
          <a:bodyPr>
            <a:normAutofit/>
          </a:bodyPr>
          <a:lstStyle/>
          <a:p>
            <a:r>
              <a:rPr lang="en-US" dirty="0"/>
              <a:t>COVID-19 Changes to Prioritization</a:t>
            </a:r>
          </a:p>
        </p:txBody>
      </p:sp>
      <p:sp>
        <p:nvSpPr>
          <p:cNvPr id="3" name="Content Placeholder 2">
            <a:extLst>
              <a:ext uri="{FF2B5EF4-FFF2-40B4-BE49-F238E27FC236}">
                <a16:creationId xmlns:a16="http://schemas.microsoft.com/office/drawing/2014/main" id="{139FDE73-99C9-AEF7-F628-6822EEE9557F}"/>
              </a:ext>
            </a:extLst>
          </p:cNvPr>
          <p:cNvSpPr>
            <a:spLocks noGrp="1"/>
          </p:cNvSpPr>
          <p:nvPr>
            <p:ph idx="1"/>
          </p:nvPr>
        </p:nvSpPr>
        <p:spPr>
          <a:xfrm>
            <a:off x="1279546" y="2291262"/>
            <a:ext cx="6584634" cy="2879256"/>
          </a:xfrm>
        </p:spPr>
        <p:txBody>
          <a:bodyPr>
            <a:normAutofit/>
          </a:bodyPr>
          <a:lstStyle/>
          <a:p>
            <a:r>
              <a:rPr lang="en-US" sz="2000" dirty="0">
                <a:solidFill>
                  <a:srgbClr val="404040"/>
                </a:solidFill>
                <a:latin typeface="Calibri" panose="020F0502020204030204" pitchFamily="34" charset="0"/>
                <a:cs typeface="Calibri" panose="020F0502020204030204" pitchFamily="34" charset="0"/>
              </a:rPr>
              <a:t> In April 2022, the CE committee decided to make the following changes to prioritization: </a:t>
            </a:r>
          </a:p>
          <a:p>
            <a:pPr lvl="1"/>
            <a:r>
              <a:rPr lang="en-US" sz="1800" dirty="0">
                <a:solidFill>
                  <a:srgbClr val="404040"/>
                </a:solidFill>
                <a:latin typeface="Calibri" panose="020F0502020204030204" pitchFamily="34" charset="0"/>
                <a:cs typeface="Calibri" panose="020F0502020204030204" pitchFamily="34" charset="0"/>
              </a:rPr>
              <a:t>The priority for households that had identified housing has been removed to ensure that the CoC continues to prioritize the most vulnerable. </a:t>
            </a:r>
          </a:p>
          <a:p>
            <a:pPr lvl="1"/>
            <a:r>
              <a:rPr lang="en-US" sz="1800" dirty="0">
                <a:solidFill>
                  <a:srgbClr val="404040"/>
                </a:solidFill>
                <a:latin typeface="Calibri" panose="020F0502020204030204" pitchFamily="34" charset="0"/>
                <a:cs typeface="Calibri" panose="020F0502020204030204" pitchFamily="34" charset="0"/>
              </a:rPr>
              <a:t>Prioritization is by months homeless calculated by HMIS.</a:t>
            </a:r>
          </a:p>
          <a:p>
            <a:endParaRPr lang="en-US" sz="2000" dirty="0">
              <a:solidFill>
                <a:srgbClr val="404040"/>
              </a:solidFill>
            </a:endParaRPr>
          </a:p>
        </p:txBody>
      </p:sp>
    </p:spTree>
    <p:extLst>
      <p:ext uri="{BB962C8B-B14F-4D97-AF65-F5344CB8AC3E}">
        <p14:creationId xmlns:p14="http://schemas.microsoft.com/office/powerpoint/2010/main" val="87502646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7C578-C51F-4E65-9462-AB3BF51074C1}"/>
              </a:ext>
            </a:extLst>
          </p:cNvPr>
          <p:cNvSpPr>
            <a:spLocks noGrp="1"/>
          </p:cNvSpPr>
          <p:nvPr>
            <p:ph type="title"/>
          </p:nvPr>
        </p:nvSpPr>
        <p:spPr>
          <a:xfrm>
            <a:off x="622335" y="2708804"/>
            <a:ext cx="2774103" cy="1440394"/>
          </a:xfrm>
          <a:noFill/>
          <a:ln>
            <a:solidFill>
              <a:schemeClr val="tx1"/>
            </a:solidFill>
          </a:ln>
        </p:spPr>
        <p:txBody>
          <a:bodyPr>
            <a:normAutofit/>
          </a:bodyPr>
          <a:lstStyle/>
          <a:p>
            <a:r>
              <a:rPr lang="en-US" sz="2100">
                <a:solidFill>
                  <a:schemeClr val="tx1"/>
                </a:solidFill>
              </a:rPr>
              <a:t>Prioritization</a:t>
            </a:r>
          </a:p>
        </p:txBody>
      </p:sp>
      <p:sp>
        <p:nvSpPr>
          <p:cNvPr id="8" name="Rectangle 7">
            <a:extLst>
              <a:ext uri="{FF2B5EF4-FFF2-40B4-BE49-F238E27FC236}">
                <a16:creationId xmlns:a16="http://schemas.microsoft.com/office/drawing/2014/main" id="{FB403EBD-907E-4D59-98D4-A72CD1063C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86295" y="-2"/>
            <a:ext cx="5157705" cy="6858002"/>
          </a:xfrm>
          <a:prstGeom prst="rect">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FE97E87-1727-4651-907E-AAAC659B0826}"/>
              </a:ext>
            </a:extLst>
          </p:cNvPr>
          <p:cNvSpPr>
            <a:spLocks noGrp="1"/>
          </p:cNvSpPr>
          <p:nvPr>
            <p:ph idx="1"/>
          </p:nvPr>
        </p:nvSpPr>
        <p:spPr>
          <a:xfrm>
            <a:off x="4536886" y="802638"/>
            <a:ext cx="4056522" cy="5252722"/>
          </a:xfrm>
        </p:spPr>
        <p:txBody>
          <a:bodyPr anchor="ctr">
            <a:normAutofit/>
          </a:bodyPr>
          <a:lstStyle/>
          <a:p>
            <a:pPr marL="0" indent="0">
              <a:buNone/>
            </a:pPr>
            <a:r>
              <a:rPr lang="en-US" sz="2000" dirty="0">
                <a:solidFill>
                  <a:schemeClr val="bg1"/>
                </a:solidFill>
                <a:latin typeface="Calibri" panose="020F0502020204030204" pitchFamily="34" charset="0"/>
                <a:cs typeface="Calibri" panose="020F0502020204030204" pitchFamily="34" charset="0"/>
              </a:rPr>
              <a:t>Priority groups vs Tiebreakers</a:t>
            </a:r>
          </a:p>
          <a:p>
            <a:pPr marL="457200" lvl="1" indent="0">
              <a:buNone/>
            </a:pPr>
            <a:endParaRPr lang="en-US" sz="1800" dirty="0">
              <a:solidFill>
                <a:schemeClr val="bg1"/>
              </a:solidFill>
              <a:latin typeface="Calibri" panose="020F0502020204030204" pitchFamily="34" charset="0"/>
              <a:cs typeface="Calibri" panose="020F0502020204030204" pitchFamily="34" charset="0"/>
            </a:endParaRPr>
          </a:p>
          <a:p>
            <a:pPr marL="457200" lvl="1" indent="0">
              <a:buNone/>
            </a:pPr>
            <a:r>
              <a:rPr lang="en-US" sz="1800" b="1" dirty="0">
                <a:solidFill>
                  <a:schemeClr val="bg1"/>
                </a:solidFill>
                <a:latin typeface="Calibri" panose="020F0502020204030204" pitchFamily="34" charset="0"/>
                <a:cs typeface="Calibri" panose="020F0502020204030204" pitchFamily="34" charset="0"/>
              </a:rPr>
              <a:t>Priority Groups </a:t>
            </a:r>
            <a:r>
              <a:rPr lang="en-US" sz="1800" dirty="0">
                <a:solidFill>
                  <a:schemeClr val="bg1"/>
                </a:solidFill>
                <a:latin typeface="Calibri" panose="020F0502020204030204" pitchFamily="34" charset="0"/>
                <a:cs typeface="Calibri" panose="020F0502020204030204" pitchFamily="34" charset="0"/>
              </a:rPr>
              <a:t>– people in higher priority groups must be served before people in lower priority groups </a:t>
            </a:r>
          </a:p>
          <a:p>
            <a:pPr marL="457200" lvl="1" indent="0">
              <a:buNone/>
            </a:pPr>
            <a:r>
              <a:rPr lang="en-US" sz="1800" b="1" dirty="0">
                <a:solidFill>
                  <a:schemeClr val="bg1"/>
                </a:solidFill>
                <a:latin typeface="Calibri" panose="020F0502020204030204" pitchFamily="34" charset="0"/>
                <a:cs typeface="Calibri" panose="020F0502020204030204" pitchFamily="34" charset="0"/>
              </a:rPr>
              <a:t>Tie Breakers</a:t>
            </a:r>
            <a:r>
              <a:rPr lang="en-US" sz="1800" dirty="0">
                <a:solidFill>
                  <a:schemeClr val="bg1"/>
                </a:solidFill>
                <a:latin typeface="Calibri" panose="020F0502020204030204" pitchFamily="34" charset="0"/>
                <a:cs typeface="Calibri" panose="020F0502020204030204" pitchFamily="34" charset="0"/>
              </a:rPr>
              <a:t> – determines who gets served first within each priority group. </a:t>
            </a:r>
          </a:p>
        </p:txBody>
      </p:sp>
    </p:spTree>
    <p:extLst>
      <p:ext uri="{BB962C8B-B14F-4D97-AF65-F5344CB8AC3E}">
        <p14:creationId xmlns:p14="http://schemas.microsoft.com/office/powerpoint/2010/main" val="3296456233"/>
      </p:ext>
    </p:extLst>
  </p:cSld>
  <p:clrMapOvr>
    <a:overrideClrMapping bg1="dk1" tx1="lt1" bg2="dk2" tx2="lt2" accent1="accent1" accent2="accent2" accent3="accent3" accent4="accent4" accent5="accent5" accent6="accent6" hlink="hlink" folHlink="folHlink"/>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3504" y="964692"/>
            <a:ext cx="4421124" cy="1188720"/>
          </a:xfrm>
        </p:spPr>
        <p:txBody>
          <a:bodyPr>
            <a:normAutofit/>
          </a:bodyPr>
          <a:lstStyle/>
          <a:p>
            <a:r>
              <a:rPr lang="en-US" dirty="0"/>
              <a:t>Tie breakers</a:t>
            </a:r>
          </a:p>
        </p:txBody>
      </p:sp>
      <p:sp>
        <p:nvSpPr>
          <p:cNvPr id="3" name="Content Placeholder 2"/>
          <p:cNvSpPr>
            <a:spLocks noGrp="1"/>
          </p:cNvSpPr>
          <p:nvPr>
            <p:ph idx="1"/>
          </p:nvPr>
        </p:nvSpPr>
        <p:spPr>
          <a:xfrm>
            <a:off x="602432" y="2638044"/>
            <a:ext cx="4472488" cy="3263206"/>
          </a:xfrm>
        </p:spPr>
        <p:txBody>
          <a:bodyPr>
            <a:normAutofit/>
          </a:bodyPr>
          <a:lstStyle/>
          <a:p>
            <a:pPr marL="514350" indent="-514350">
              <a:buFont typeface="+mj-lt"/>
              <a:buAutoNum type="arabicPeriod"/>
            </a:pPr>
            <a:r>
              <a:rPr lang="en-US" u="sng" dirty="0">
                <a:latin typeface="Calibri" panose="020F0502020204030204" pitchFamily="34" charset="0"/>
                <a:cs typeface="Calibri" panose="020F0502020204030204" pitchFamily="34" charset="0"/>
              </a:rPr>
              <a:t>Older than 65</a:t>
            </a:r>
          </a:p>
          <a:p>
            <a:pPr marL="514350" indent="-514350">
              <a:buFont typeface="+mj-lt"/>
              <a:buAutoNum type="arabicPeriod"/>
            </a:pPr>
            <a:r>
              <a:rPr lang="en-US" u="sng" dirty="0">
                <a:latin typeface="Calibri" panose="020F0502020204030204" pitchFamily="34" charset="0"/>
                <a:cs typeface="Calibri" panose="020F0502020204030204" pitchFamily="34" charset="0"/>
              </a:rPr>
              <a:t>Susceptible to COVID-19</a:t>
            </a:r>
          </a:p>
          <a:p>
            <a:pPr marL="514350" indent="-514350">
              <a:buFont typeface="+mj-lt"/>
              <a:buAutoNum type="arabicPeriod"/>
            </a:pPr>
            <a:r>
              <a:rPr lang="en-US" dirty="0">
                <a:latin typeface="Calibri" panose="020F0502020204030204" pitchFamily="34" charset="0"/>
                <a:cs typeface="Calibri" panose="020F0502020204030204" pitchFamily="34" charset="0"/>
              </a:rPr>
              <a:t>Longest history of homelessness in past 3 years</a:t>
            </a:r>
          </a:p>
          <a:p>
            <a:pPr marL="514350" indent="-514350">
              <a:buFont typeface="+mj-lt"/>
              <a:buAutoNum type="arabicPeriod"/>
            </a:pPr>
            <a:r>
              <a:rPr lang="en-US" dirty="0">
                <a:latin typeface="Calibri" panose="020F0502020204030204" pitchFamily="34" charset="0"/>
                <a:cs typeface="Calibri" panose="020F0502020204030204" pitchFamily="34" charset="0"/>
              </a:rPr>
              <a:t>In an unsheltered location during Code Blue</a:t>
            </a:r>
          </a:p>
          <a:p>
            <a:pPr marL="514350" indent="-514350">
              <a:buFont typeface="+mj-lt"/>
              <a:buAutoNum type="arabicPeriod"/>
            </a:pPr>
            <a:r>
              <a:rPr lang="en-US" dirty="0">
                <a:latin typeface="Calibri" panose="020F0502020204030204" pitchFamily="34" charset="0"/>
                <a:cs typeface="Calibri" panose="020F0502020204030204" pitchFamily="34" charset="0"/>
              </a:rPr>
              <a:t>CNY-VI Score</a:t>
            </a:r>
          </a:p>
          <a:p>
            <a:pPr marL="514350" indent="-514350">
              <a:buFont typeface="+mj-lt"/>
              <a:buAutoNum type="arabicPeriod"/>
            </a:pPr>
            <a:r>
              <a:rPr lang="en-US" dirty="0">
                <a:latin typeface="Calibri" panose="020F0502020204030204" pitchFamily="34" charset="0"/>
                <a:cs typeface="Calibri" panose="020F0502020204030204" pitchFamily="34" charset="0"/>
              </a:rPr>
              <a:t>Veteran Status</a:t>
            </a:r>
          </a:p>
        </p:txBody>
      </p:sp>
      <p:sp>
        <p:nvSpPr>
          <p:cNvPr id="73" name="Rectangle 72">
            <a:extLst>
              <a:ext uri="{FF2B5EF4-FFF2-40B4-BE49-F238E27FC236}">
                <a16:creationId xmlns:a16="http://schemas.microsoft.com/office/drawing/2014/main" id="{879398A9-0D0D-4901-BDDF-B3D93CECA7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0029" y="964692"/>
            <a:ext cx="2990088" cy="4936558"/>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Rectangle 74">
            <a:extLst>
              <a:ext uri="{FF2B5EF4-FFF2-40B4-BE49-F238E27FC236}">
                <a16:creationId xmlns:a16="http://schemas.microsoft.com/office/drawing/2014/main" id="{011FEC3B-E514-4E21-B2CB-7903A73569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3473" y="1128683"/>
            <a:ext cx="2743200" cy="460857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utoShape 2" descr="Image result for tie breaker"/>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Graphic 5" descr="Scissors outline">
            <a:extLst>
              <a:ext uri="{FF2B5EF4-FFF2-40B4-BE49-F238E27FC236}">
                <a16:creationId xmlns:a16="http://schemas.microsoft.com/office/drawing/2014/main" id="{5FFD6311-0DA0-33EC-0D95-B5E94D3D1BB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930173" y="2324100"/>
            <a:ext cx="2209800" cy="2209800"/>
          </a:xfrm>
          <a:prstGeom prst="rect">
            <a:avLst/>
          </a:prstGeom>
        </p:spPr>
      </p:pic>
    </p:spTree>
    <p:extLst>
      <p:ext uri="{BB962C8B-B14F-4D97-AF65-F5344CB8AC3E}">
        <p14:creationId xmlns:p14="http://schemas.microsoft.com/office/powerpoint/2010/main" val="47623345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33976D1-3430-450C-A978-87A9A6E8E7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D6AAC78-7D86-415A-ADC1-2B4748079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7260" y="1248156"/>
            <a:ext cx="7269480" cy="43616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2A658D9-F185-44F1-BA33-D50320D1D0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6671" y="1060704"/>
            <a:ext cx="7550658" cy="4736592"/>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673352" y="467418"/>
            <a:ext cx="5797296" cy="1188720"/>
          </a:xfrm>
          <a:solidFill>
            <a:srgbClr val="FFFFFF"/>
          </a:solidFill>
        </p:spPr>
        <p:txBody>
          <a:bodyPr>
            <a:normAutofit/>
          </a:bodyPr>
          <a:lstStyle/>
          <a:p>
            <a:r>
              <a:rPr lang="en-US" dirty="0"/>
              <a:t>PSH &amp; HUD RAP Prioritization</a:t>
            </a:r>
          </a:p>
        </p:txBody>
      </p:sp>
      <p:sp>
        <p:nvSpPr>
          <p:cNvPr id="3" name="Content Placeholder 2"/>
          <p:cNvSpPr>
            <a:spLocks noGrp="1"/>
          </p:cNvSpPr>
          <p:nvPr>
            <p:ph idx="1"/>
          </p:nvPr>
        </p:nvSpPr>
        <p:spPr>
          <a:xfrm>
            <a:off x="1279546" y="2291262"/>
            <a:ext cx="6584634" cy="2879256"/>
          </a:xfrm>
        </p:spPr>
        <p:txBody>
          <a:bodyPr>
            <a:normAutofit/>
          </a:bodyPr>
          <a:lstStyle/>
          <a:p>
            <a:pPr marL="514350" indent="-514350">
              <a:buFont typeface="+mj-lt"/>
              <a:buAutoNum type="arabicPeriod"/>
            </a:pPr>
            <a:r>
              <a:rPr lang="en-US" sz="2000" dirty="0">
                <a:solidFill>
                  <a:srgbClr val="404040"/>
                </a:solidFill>
                <a:latin typeface="Calibri" panose="020F0502020204030204" pitchFamily="34" charset="0"/>
                <a:cs typeface="Calibri" panose="020F0502020204030204" pitchFamily="34" charset="0"/>
              </a:rPr>
              <a:t>Chronically homeless individuals and families</a:t>
            </a:r>
          </a:p>
          <a:p>
            <a:pPr marL="514350" indent="-514350">
              <a:buFont typeface="+mj-lt"/>
              <a:buAutoNum type="arabicPeriod"/>
            </a:pPr>
            <a:r>
              <a:rPr lang="en-US" sz="2000" dirty="0">
                <a:solidFill>
                  <a:srgbClr val="404040"/>
                </a:solidFill>
                <a:latin typeface="Calibri" panose="020F0502020204030204" pitchFamily="34" charset="0"/>
                <a:cs typeface="Calibri" panose="020F0502020204030204" pitchFamily="34" charset="0"/>
              </a:rPr>
              <a:t>Non-chronic Homeless individuals and families with a disability </a:t>
            </a:r>
          </a:p>
          <a:p>
            <a:pPr marL="514350" indent="-514350">
              <a:buFont typeface="+mj-lt"/>
              <a:buAutoNum type="arabicPeriod"/>
            </a:pPr>
            <a:r>
              <a:rPr lang="en-US" sz="2000" dirty="0">
                <a:solidFill>
                  <a:srgbClr val="404040"/>
                </a:solidFill>
                <a:latin typeface="Calibri" panose="020F0502020204030204" pitchFamily="34" charset="0"/>
                <a:cs typeface="Calibri" panose="020F0502020204030204" pitchFamily="34" charset="0"/>
              </a:rPr>
              <a:t>CNY-VI Score</a:t>
            </a:r>
          </a:p>
          <a:p>
            <a:pPr marL="0" indent="0">
              <a:buNone/>
            </a:pPr>
            <a:endParaRPr lang="en-US" dirty="0">
              <a:solidFill>
                <a:srgbClr val="404040"/>
              </a:solidFill>
            </a:endParaRPr>
          </a:p>
        </p:txBody>
      </p:sp>
    </p:spTree>
    <p:extLst>
      <p:ext uri="{BB962C8B-B14F-4D97-AF65-F5344CB8AC3E}">
        <p14:creationId xmlns:p14="http://schemas.microsoft.com/office/powerpoint/2010/main" val="19156917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E991D-C82D-CE11-BB35-6C7FC77D2AAB}"/>
              </a:ext>
            </a:extLst>
          </p:cNvPr>
          <p:cNvSpPr>
            <a:spLocks noGrp="1"/>
          </p:cNvSpPr>
          <p:nvPr>
            <p:ph type="title"/>
          </p:nvPr>
        </p:nvSpPr>
        <p:spPr>
          <a:xfrm>
            <a:off x="1200150" y="2286000"/>
            <a:ext cx="6743700" cy="1828800"/>
          </a:xfrm>
          <a:noFill/>
          <a:ln>
            <a:solidFill>
              <a:schemeClr val="tx1"/>
            </a:solidFill>
          </a:ln>
        </p:spPr>
        <p:txBody>
          <a:bodyPr vert="horz" lIns="274320" tIns="182880" rIns="274320" bIns="182880" rtlCol="0" anchor="ctr" anchorCtr="1">
            <a:normAutofit/>
          </a:bodyPr>
          <a:lstStyle/>
          <a:p>
            <a:r>
              <a:rPr lang="en-US" sz="2800" kern="1200" cap="all" spc="200" baseline="0" dirty="0">
                <a:solidFill>
                  <a:schemeClr val="tx1"/>
                </a:solidFill>
                <a:latin typeface="+mj-lt"/>
                <a:ea typeface="+mj-ea"/>
                <a:cs typeface="+mj-cs"/>
              </a:rPr>
              <a:t>Progressive engagement and housing first</a:t>
            </a:r>
          </a:p>
        </p:txBody>
      </p:sp>
      <p:sp>
        <p:nvSpPr>
          <p:cNvPr id="3" name="Text Placeholder 2">
            <a:extLst>
              <a:ext uri="{FF2B5EF4-FFF2-40B4-BE49-F238E27FC236}">
                <a16:creationId xmlns:a16="http://schemas.microsoft.com/office/drawing/2014/main" id="{411BDA65-DD00-5206-E180-57CCB6A33010}"/>
              </a:ext>
            </a:extLst>
          </p:cNvPr>
          <p:cNvSpPr>
            <a:spLocks noGrp="1"/>
          </p:cNvSpPr>
          <p:nvPr>
            <p:ph type="body" idx="1"/>
          </p:nvPr>
        </p:nvSpPr>
        <p:spPr>
          <a:xfrm>
            <a:off x="2021395" y="4483290"/>
            <a:ext cx="5101209" cy="1329208"/>
          </a:xfrm>
        </p:spPr>
        <p:txBody>
          <a:bodyPr vert="horz" lIns="91440" tIns="45720" rIns="91440" bIns="45720" rtlCol="0">
            <a:normAutofit/>
          </a:bodyPr>
          <a:lstStyle/>
          <a:p>
            <a:pPr algn="ctr"/>
            <a:endParaRPr lang="en-US" sz="2000">
              <a:solidFill>
                <a:schemeClr val="tx1">
                  <a:lumMod val="75000"/>
                  <a:lumOff val="25000"/>
                </a:schemeClr>
              </a:solidFill>
            </a:endParaRPr>
          </a:p>
        </p:txBody>
      </p:sp>
    </p:spTree>
    <p:extLst>
      <p:ext uri="{BB962C8B-B14F-4D97-AF65-F5344CB8AC3E}">
        <p14:creationId xmlns:p14="http://schemas.microsoft.com/office/powerpoint/2010/main" val="69898959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33976D1-3430-450C-A978-87A9A6E8E7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D6AAC78-7D86-415A-ADC1-2B4748079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7260" y="1248156"/>
            <a:ext cx="7269480" cy="43616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2A658D9-F185-44F1-BA33-D50320D1D0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6671" y="1060704"/>
            <a:ext cx="7550658" cy="4736592"/>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673352" y="467418"/>
            <a:ext cx="5797296" cy="1188720"/>
          </a:xfrm>
          <a:solidFill>
            <a:srgbClr val="FFFFFF"/>
          </a:solidFill>
        </p:spPr>
        <p:txBody>
          <a:bodyPr>
            <a:normAutofit/>
          </a:bodyPr>
          <a:lstStyle/>
          <a:p>
            <a:r>
              <a:rPr lang="en-US" dirty="0"/>
              <a:t>RRH, TH, ESG Prioritization</a:t>
            </a:r>
          </a:p>
        </p:txBody>
      </p:sp>
      <p:sp>
        <p:nvSpPr>
          <p:cNvPr id="3" name="Content Placeholder 2"/>
          <p:cNvSpPr>
            <a:spLocks noGrp="1"/>
          </p:cNvSpPr>
          <p:nvPr>
            <p:ph idx="1"/>
          </p:nvPr>
        </p:nvSpPr>
        <p:spPr>
          <a:xfrm>
            <a:off x="1279546" y="2291262"/>
            <a:ext cx="6584634" cy="2879256"/>
          </a:xfrm>
        </p:spPr>
        <p:txBody>
          <a:bodyPr>
            <a:normAutofit/>
          </a:bodyPr>
          <a:lstStyle/>
          <a:p>
            <a:pPr marL="971550" lvl="1" indent="-514350">
              <a:buFont typeface="+mj-lt"/>
              <a:buAutoNum type="arabicPeriod"/>
            </a:pPr>
            <a:r>
              <a:rPr lang="en-US" sz="2000" u="sng" dirty="0">
                <a:solidFill>
                  <a:srgbClr val="404040"/>
                </a:solidFill>
                <a:latin typeface="Calibri" panose="020F0502020204030204" pitchFamily="34" charset="0"/>
                <a:cs typeface="Calibri" panose="020F0502020204030204" pitchFamily="34" charset="0"/>
              </a:rPr>
              <a:t>Older than 65</a:t>
            </a:r>
          </a:p>
          <a:p>
            <a:pPr marL="971550" lvl="1" indent="-514350">
              <a:buFont typeface="+mj-lt"/>
              <a:buAutoNum type="arabicPeriod"/>
            </a:pPr>
            <a:r>
              <a:rPr lang="en-US" sz="2000" u="sng" dirty="0">
                <a:solidFill>
                  <a:srgbClr val="404040"/>
                </a:solidFill>
                <a:latin typeface="Calibri" panose="020F0502020204030204" pitchFamily="34" charset="0"/>
                <a:cs typeface="Calibri" panose="020F0502020204030204" pitchFamily="34" charset="0"/>
              </a:rPr>
              <a:t>Susceptible to COVID-19</a:t>
            </a:r>
          </a:p>
          <a:p>
            <a:pPr marL="971550" lvl="1" indent="-514350">
              <a:buFont typeface="+mj-lt"/>
              <a:buAutoNum type="arabicPeriod"/>
            </a:pPr>
            <a:r>
              <a:rPr lang="en-US" sz="2000" dirty="0">
                <a:solidFill>
                  <a:srgbClr val="404040"/>
                </a:solidFill>
                <a:latin typeface="Calibri" panose="020F0502020204030204" pitchFamily="34" charset="0"/>
                <a:cs typeface="Calibri" panose="020F0502020204030204" pitchFamily="34" charset="0"/>
              </a:rPr>
              <a:t>Longest length of current episode of homelessness</a:t>
            </a:r>
          </a:p>
          <a:p>
            <a:pPr marL="971550" lvl="1" indent="-514350">
              <a:buFont typeface="+mj-lt"/>
              <a:buAutoNum type="arabicPeriod"/>
            </a:pPr>
            <a:r>
              <a:rPr lang="en-US" sz="2000" dirty="0">
                <a:solidFill>
                  <a:srgbClr val="404040"/>
                </a:solidFill>
                <a:latin typeface="Calibri" panose="020F0502020204030204" pitchFamily="34" charset="0"/>
                <a:cs typeface="Calibri" panose="020F0502020204030204" pitchFamily="34" charset="0"/>
              </a:rPr>
              <a:t>An individual or family who is living in an unsheltered location during Code Blue</a:t>
            </a:r>
          </a:p>
          <a:p>
            <a:pPr marL="971550" lvl="1" indent="-514350">
              <a:buFont typeface="+mj-lt"/>
              <a:buAutoNum type="arabicPeriod"/>
            </a:pPr>
            <a:r>
              <a:rPr lang="en-US" sz="2000" dirty="0">
                <a:solidFill>
                  <a:srgbClr val="404040"/>
                </a:solidFill>
                <a:latin typeface="Calibri" panose="020F0502020204030204" pitchFamily="34" charset="0"/>
                <a:cs typeface="Calibri" panose="020F0502020204030204" pitchFamily="34" charset="0"/>
              </a:rPr>
              <a:t>CNY-VI Score</a:t>
            </a:r>
          </a:p>
        </p:txBody>
      </p:sp>
    </p:spTree>
    <p:extLst>
      <p:ext uri="{BB962C8B-B14F-4D97-AF65-F5344CB8AC3E}">
        <p14:creationId xmlns:p14="http://schemas.microsoft.com/office/powerpoint/2010/main" val="97694254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73352" y="964692"/>
            <a:ext cx="5797296" cy="1188720"/>
          </a:xfrm>
        </p:spPr>
        <p:txBody>
          <a:bodyPr>
            <a:normAutofit/>
          </a:bodyPr>
          <a:lstStyle/>
          <a:p>
            <a:r>
              <a:rPr lang="en-US" dirty="0"/>
              <a:t>Eligibility for certain projects</a:t>
            </a:r>
          </a:p>
        </p:txBody>
      </p:sp>
      <p:sp>
        <p:nvSpPr>
          <p:cNvPr id="3" name="Content Placeholder 2"/>
          <p:cNvSpPr>
            <a:spLocks noGrp="1"/>
          </p:cNvSpPr>
          <p:nvPr>
            <p:ph idx="1"/>
          </p:nvPr>
        </p:nvSpPr>
        <p:spPr>
          <a:xfrm>
            <a:off x="1666494" y="2638044"/>
            <a:ext cx="2723769" cy="3101983"/>
          </a:xfrm>
        </p:spPr>
        <p:txBody>
          <a:bodyPr>
            <a:normAutofit/>
          </a:bodyPr>
          <a:lstStyle/>
          <a:p>
            <a:r>
              <a:rPr lang="en-US" sz="2000" dirty="0">
                <a:latin typeface="Calibri" panose="020F0502020204030204" pitchFamily="34" charset="0"/>
                <a:cs typeface="Calibri" panose="020F0502020204030204" pitchFamily="34" charset="0"/>
              </a:rPr>
              <a:t>Some projects target specific populations (youth, veterans, women, etc.)</a:t>
            </a:r>
          </a:p>
          <a:p>
            <a:r>
              <a:rPr lang="en-US" sz="2000" dirty="0">
                <a:latin typeface="Calibri" panose="020F0502020204030204" pitchFamily="34" charset="0"/>
                <a:cs typeface="Calibri" panose="020F0502020204030204" pitchFamily="34" charset="0"/>
              </a:rPr>
              <a:t>Matches are made with consideration of project’s targeted groups.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53737" y="2743200"/>
            <a:ext cx="2710052" cy="2710052"/>
          </a:xfrm>
          <a:prstGeom prst="rect">
            <a:avLst/>
          </a:prstGeom>
          <a:ln w="31750" cap="sq">
            <a:solidFill>
              <a:srgbClr val="FFFFFF"/>
            </a:solidFill>
            <a:miter lim="800000"/>
          </a:ln>
        </p:spPr>
      </p:pic>
    </p:spTree>
    <p:extLst>
      <p:ext uri="{BB962C8B-B14F-4D97-AF65-F5344CB8AC3E}">
        <p14:creationId xmlns:p14="http://schemas.microsoft.com/office/powerpoint/2010/main" val="119123492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CF4680D4-DEE2-49EE-AF90-EFEAF50AEC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5157704" cy="68580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03503" y="1290025"/>
            <a:ext cx="3968495" cy="1188720"/>
          </a:xfrm>
          <a:solidFill>
            <a:srgbClr val="FFFFFF"/>
          </a:solidFill>
          <a:ln>
            <a:solidFill>
              <a:srgbClr val="404040"/>
            </a:solidFill>
          </a:ln>
        </p:spPr>
        <p:txBody>
          <a:bodyPr>
            <a:normAutofit/>
          </a:bodyPr>
          <a:lstStyle/>
          <a:p>
            <a:r>
              <a:rPr lang="en-US" sz="2000"/>
              <a:t>Acceptance/Rejection policies</a:t>
            </a:r>
          </a:p>
        </p:txBody>
      </p:sp>
      <p:sp>
        <p:nvSpPr>
          <p:cNvPr id="3" name="Content Placeholder 2"/>
          <p:cNvSpPr>
            <a:spLocks noGrp="1"/>
          </p:cNvSpPr>
          <p:nvPr>
            <p:ph idx="1"/>
          </p:nvPr>
        </p:nvSpPr>
        <p:spPr>
          <a:xfrm>
            <a:off x="603503" y="2858703"/>
            <a:ext cx="3964343" cy="3042547"/>
          </a:xfrm>
        </p:spPr>
        <p:txBody>
          <a:bodyPr>
            <a:normAutofit/>
          </a:bodyPr>
          <a:lstStyle/>
          <a:p>
            <a:r>
              <a:rPr lang="en-US" sz="2000" dirty="0">
                <a:solidFill>
                  <a:srgbClr val="FFFFFF"/>
                </a:solidFill>
                <a:latin typeface="Calibri" panose="020F0502020204030204" pitchFamily="34" charset="0"/>
                <a:cs typeface="Calibri" panose="020F0502020204030204" pitchFamily="34" charset="0"/>
              </a:rPr>
              <a:t>If a referral matches eligibility requirements, housing providers can only reject it if: </a:t>
            </a:r>
          </a:p>
          <a:p>
            <a:pPr lvl="1">
              <a:buClr>
                <a:schemeClr val="bg1"/>
              </a:buClr>
            </a:pPr>
            <a:r>
              <a:rPr lang="en-US" sz="1800" dirty="0">
                <a:solidFill>
                  <a:srgbClr val="FFFFFF"/>
                </a:solidFill>
                <a:latin typeface="Calibri" panose="020F0502020204030204" pitchFamily="34" charset="0"/>
                <a:cs typeface="Calibri" panose="020F0502020204030204" pitchFamily="34" charset="0"/>
              </a:rPr>
              <a:t>Legal issues exist between the client and project</a:t>
            </a:r>
          </a:p>
          <a:p>
            <a:pPr lvl="1">
              <a:buClr>
                <a:schemeClr val="bg1"/>
              </a:buClr>
            </a:pPr>
            <a:r>
              <a:rPr lang="en-US" sz="1800" dirty="0">
                <a:solidFill>
                  <a:srgbClr val="FFFFFF"/>
                </a:solidFill>
                <a:latin typeface="Calibri" panose="020F0502020204030204" pitchFamily="34" charset="0"/>
                <a:cs typeface="Calibri" panose="020F0502020204030204" pitchFamily="34" charset="0"/>
              </a:rPr>
              <a:t>Safety concerns exist with program staff</a:t>
            </a:r>
          </a:p>
          <a:p>
            <a:pPr lvl="1"/>
            <a:endParaRPr lang="en-US" sz="1800" dirty="0">
              <a:solidFill>
                <a:srgbClr val="FFFFFF"/>
              </a:solidFill>
              <a:latin typeface="Calibri" panose="020F0502020204030204" pitchFamily="34" charset="0"/>
              <a:cs typeface="Calibri" panose="020F0502020204030204" pitchFamily="34" charset="0"/>
            </a:endParaRPr>
          </a:p>
        </p:txBody>
      </p:sp>
      <p:sp>
        <p:nvSpPr>
          <p:cNvPr id="73" name="Rectangle 72">
            <a:extLst>
              <a:ext uri="{FF2B5EF4-FFF2-40B4-BE49-F238E27FC236}">
                <a16:creationId xmlns:a16="http://schemas.microsoft.com/office/drawing/2014/main" id="{50C52EE1-5085-4960-AD29-A926E62EC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0992" y="640080"/>
            <a:ext cx="3012948" cy="5261170"/>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Rectangle 74">
            <a:extLst>
              <a:ext uri="{FF2B5EF4-FFF2-40B4-BE49-F238E27FC236}">
                <a16:creationId xmlns:a16="http://schemas.microsoft.com/office/drawing/2014/main" id="{CD15AA94-C237-4412-B37B-EB317D2B05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75579" y="806357"/>
            <a:ext cx="2763774" cy="492861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18" name="Picture 2" descr="Image result for open doo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899023" y="2012222"/>
            <a:ext cx="2516886" cy="25168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201584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If a client refuses entry into a project</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4038600"/>
            <a:ext cx="839986" cy="2239963"/>
          </a:xfrm>
        </p:spPr>
      </p:pic>
      <p:sp>
        <p:nvSpPr>
          <p:cNvPr id="4" name="Rectangle 3"/>
          <p:cNvSpPr/>
          <p:nvPr/>
        </p:nvSpPr>
        <p:spPr>
          <a:xfrm>
            <a:off x="1005840" y="2819400"/>
            <a:ext cx="2514600" cy="1981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Calibri" panose="020F0502020204030204" pitchFamily="34" charset="0"/>
                <a:cs typeface="Calibri" panose="020F0502020204030204" pitchFamily="34" charset="0"/>
              </a:rPr>
              <a:t>Other projects offer similar services as openings become available</a:t>
            </a:r>
          </a:p>
        </p:txBody>
      </p:sp>
      <p:cxnSp>
        <p:nvCxnSpPr>
          <p:cNvPr id="7" name="Straight Arrow Connector 6"/>
          <p:cNvCxnSpPr/>
          <p:nvPr/>
        </p:nvCxnSpPr>
        <p:spPr>
          <a:xfrm>
            <a:off x="1066800" y="5029200"/>
            <a:ext cx="73914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6400800" y="2819400"/>
            <a:ext cx="2514600" cy="19659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Calibri" panose="020F0502020204030204" pitchFamily="34" charset="0"/>
                <a:cs typeface="Calibri" panose="020F0502020204030204" pitchFamily="34" charset="0"/>
              </a:rPr>
              <a:t>Bi-weekly engagement from shelter workers, documented in HMIS</a:t>
            </a:r>
          </a:p>
        </p:txBody>
      </p:sp>
      <p:sp>
        <p:nvSpPr>
          <p:cNvPr id="10" name="Rectangle 9"/>
          <p:cNvSpPr/>
          <p:nvPr/>
        </p:nvSpPr>
        <p:spPr>
          <a:xfrm>
            <a:off x="3672840" y="2804160"/>
            <a:ext cx="2514600" cy="1981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Calibri" panose="020F0502020204030204" pitchFamily="34" charset="0"/>
                <a:cs typeface="Calibri" panose="020F0502020204030204" pitchFamily="34" charset="0"/>
              </a:rPr>
              <a:t>Case Conferencing as needed</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3222" y="5029200"/>
            <a:ext cx="1371258" cy="1218896"/>
          </a:xfrm>
          <a:prstGeom prst="rect">
            <a:avLst/>
          </a:prstGeom>
        </p:spPr>
      </p:pic>
    </p:spTree>
    <p:extLst>
      <p:ext uri="{BB962C8B-B14F-4D97-AF65-F5344CB8AC3E}">
        <p14:creationId xmlns:p14="http://schemas.microsoft.com/office/powerpoint/2010/main" val="247303077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CF4680D4-DEE2-49EE-AF90-EFEAF50AEC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5157704" cy="68580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03503" y="1290025"/>
            <a:ext cx="3968495" cy="1188720"/>
          </a:xfrm>
          <a:solidFill>
            <a:srgbClr val="FFFFFF"/>
          </a:solidFill>
          <a:ln>
            <a:solidFill>
              <a:srgbClr val="404040"/>
            </a:solidFill>
          </a:ln>
        </p:spPr>
        <p:txBody>
          <a:bodyPr>
            <a:normAutofit/>
          </a:bodyPr>
          <a:lstStyle/>
          <a:p>
            <a:r>
              <a:rPr lang="en-US" dirty="0"/>
              <a:t>Special note about DV clients</a:t>
            </a:r>
          </a:p>
        </p:txBody>
      </p:sp>
      <p:sp>
        <p:nvSpPr>
          <p:cNvPr id="3" name="Content Placeholder 2"/>
          <p:cNvSpPr>
            <a:spLocks noGrp="1"/>
          </p:cNvSpPr>
          <p:nvPr>
            <p:ph idx="1"/>
          </p:nvPr>
        </p:nvSpPr>
        <p:spPr>
          <a:xfrm>
            <a:off x="603503" y="2858703"/>
            <a:ext cx="3964343" cy="3042547"/>
          </a:xfrm>
        </p:spPr>
        <p:txBody>
          <a:bodyPr>
            <a:normAutofit/>
          </a:bodyPr>
          <a:lstStyle/>
          <a:p>
            <a:r>
              <a:rPr lang="en-US" sz="2000" dirty="0">
                <a:solidFill>
                  <a:srgbClr val="FFFFFF"/>
                </a:solidFill>
                <a:latin typeface="Calibri" panose="020F0502020204030204" pitchFamily="34" charset="0"/>
                <a:cs typeface="Calibri" panose="020F0502020204030204" pitchFamily="34" charset="0"/>
              </a:rPr>
              <a:t>Privacy concerns </a:t>
            </a:r>
          </a:p>
          <a:p>
            <a:r>
              <a:rPr lang="en-US" sz="2000" dirty="0">
                <a:solidFill>
                  <a:srgbClr val="FFFFFF"/>
                </a:solidFill>
                <a:latin typeface="Calibri" panose="020F0502020204030204" pitchFamily="34" charset="0"/>
                <a:cs typeface="Calibri" panose="020F0502020204030204" pitchFamily="34" charset="0"/>
              </a:rPr>
              <a:t>Still have full access to Coordinated Entry System</a:t>
            </a:r>
          </a:p>
          <a:p>
            <a:r>
              <a:rPr lang="en-US" sz="2000" dirty="0">
                <a:solidFill>
                  <a:srgbClr val="FFFFFF"/>
                </a:solidFill>
                <a:latin typeface="Calibri" panose="020F0502020204030204" pitchFamily="34" charset="0"/>
                <a:cs typeface="Calibri" panose="020F0502020204030204" pitchFamily="34" charset="0"/>
              </a:rPr>
              <a:t>Their referrals do not go through HMIS</a:t>
            </a:r>
          </a:p>
        </p:txBody>
      </p:sp>
      <p:sp>
        <p:nvSpPr>
          <p:cNvPr id="73" name="Rectangle 72">
            <a:extLst>
              <a:ext uri="{FF2B5EF4-FFF2-40B4-BE49-F238E27FC236}">
                <a16:creationId xmlns:a16="http://schemas.microsoft.com/office/drawing/2014/main" id="{50C52EE1-5085-4960-AD29-A926E62EC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0992" y="640080"/>
            <a:ext cx="3012948" cy="5261170"/>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Rectangle 74">
            <a:extLst>
              <a:ext uri="{FF2B5EF4-FFF2-40B4-BE49-F238E27FC236}">
                <a16:creationId xmlns:a16="http://schemas.microsoft.com/office/drawing/2014/main" id="{CD15AA94-C237-4412-B37B-EB317D2B05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75579" y="806357"/>
            <a:ext cx="2763774" cy="492861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42" name="Picture 2" descr="Image result for domestic violence"/>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5899023" y="1296637"/>
            <a:ext cx="2516886" cy="39480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171749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33400" y="1546394"/>
            <a:ext cx="1827709" cy="2088811"/>
          </a:xfrm>
        </p:spPr>
      </p:pic>
      <p:sp>
        <p:nvSpPr>
          <p:cNvPr id="8" name="TextBox 7"/>
          <p:cNvSpPr txBox="1"/>
          <p:nvPr/>
        </p:nvSpPr>
        <p:spPr>
          <a:xfrm>
            <a:off x="838200" y="3745468"/>
            <a:ext cx="1260730" cy="369332"/>
          </a:xfrm>
          <a:prstGeom prst="rect">
            <a:avLst/>
          </a:prstGeom>
          <a:noFill/>
        </p:spPr>
        <p:txBody>
          <a:bodyPr wrap="none" rtlCol="0">
            <a:spAutoFit/>
          </a:bodyPr>
          <a:lstStyle/>
          <a:p>
            <a:r>
              <a:rPr lang="en-US" dirty="0"/>
              <a:t>DV Shelters</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2200" y="1486138"/>
            <a:ext cx="2324100" cy="2324100"/>
          </a:xfrm>
          <a:prstGeom prst="rect">
            <a:avLst/>
          </a:prstGeom>
        </p:spPr>
      </p:pic>
      <p:cxnSp>
        <p:nvCxnSpPr>
          <p:cNvPr id="10" name="Straight Arrow Connector 9"/>
          <p:cNvCxnSpPr/>
          <p:nvPr/>
        </p:nvCxnSpPr>
        <p:spPr>
          <a:xfrm>
            <a:off x="2438400" y="3048000"/>
            <a:ext cx="3276600" cy="0"/>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6019800" y="3810238"/>
            <a:ext cx="2260491" cy="369332"/>
          </a:xfrm>
          <a:prstGeom prst="rect">
            <a:avLst/>
          </a:prstGeom>
          <a:noFill/>
        </p:spPr>
        <p:txBody>
          <a:bodyPr wrap="none" rtlCol="0">
            <a:spAutoFit/>
          </a:bodyPr>
          <a:lstStyle/>
          <a:p>
            <a:r>
              <a:rPr lang="en-US" dirty="0"/>
              <a:t>Coordinated Entry List</a:t>
            </a: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83466" y="1066800"/>
            <a:ext cx="1331004" cy="1190625"/>
          </a:xfrm>
          <a:prstGeom prst="rect">
            <a:avLst/>
          </a:prstGeom>
        </p:spPr>
      </p:pic>
      <p:sp>
        <p:nvSpPr>
          <p:cNvPr id="14" name="TextBox 13"/>
          <p:cNvSpPr txBox="1"/>
          <p:nvPr/>
        </p:nvSpPr>
        <p:spPr>
          <a:xfrm>
            <a:off x="2912523" y="2133600"/>
            <a:ext cx="2994474" cy="646331"/>
          </a:xfrm>
          <a:prstGeom prst="rect">
            <a:avLst/>
          </a:prstGeom>
          <a:noFill/>
        </p:spPr>
        <p:txBody>
          <a:bodyPr wrap="none" rtlCol="0">
            <a:spAutoFit/>
          </a:bodyPr>
          <a:lstStyle/>
          <a:p>
            <a:r>
              <a:rPr lang="en-US" dirty="0"/>
              <a:t>De-Identified Referral</a:t>
            </a:r>
          </a:p>
          <a:p>
            <a:r>
              <a:rPr lang="en-US" dirty="0"/>
              <a:t>With minimum necessary Info</a:t>
            </a:r>
          </a:p>
        </p:txBody>
      </p:sp>
      <p:cxnSp>
        <p:nvCxnSpPr>
          <p:cNvPr id="15" name="Straight Arrow Connector 14"/>
          <p:cNvCxnSpPr/>
          <p:nvPr/>
        </p:nvCxnSpPr>
        <p:spPr>
          <a:xfrm flipH="1">
            <a:off x="4648200" y="3581400"/>
            <a:ext cx="1524000" cy="1295400"/>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69386" y="4658106"/>
            <a:ext cx="1864614" cy="1864614"/>
          </a:xfrm>
          <a:prstGeom prst="rect">
            <a:avLst/>
          </a:prstGeom>
        </p:spPr>
      </p:pic>
      <p:sp>
        <p:nvSpPr>
          <p:cNvPr id="16" name="TextBox 15"/>
          <p:cNvSpPr txBox="1"/>
          <p:nvPr/>
        </p:nvSpPr>
        <p:spPr>
          <a:xfrm>
            <a:off x="3097991" y="6338054"/>
            <a:ext cx="2601803" cy="369332"/>
          </a:xfrm>
          <a:prstGeom prst="rect">
            <a:avLst/>
          </a:prstGeom>
          <a:noFill/>
        </p:spPr>
        <p:txBody>
          <a:bodyPr wrap="none" rtlCol="0">
            <a:spAutoFit/>
          </a:bodyPr>
          <a:lstStyle/>
          <a:p>
            <a:r>
              <a:rPr lang="en-US" dirty="0"/>
              <a:t>Housing Service Providers</a:t>
            </a:r>
          </a:p>
        </p:txBody>
      </p:sp>
      <p:cxnSp>
        <p:nvCxnSpPr>
          <p:cNvPr id="22" name="Straight Arrow Connector 21"/>
          <p:cNvCxnSpPr/>
          <p:nvPr/>
        </p:nvCxnSpPr>
        <p:spPr>
          <a:xfrm>
            <a:off x="2311866" y="3810238"/>
            <a:ext cx="1371600" cy="1295400"/>
          </a:xfrm>
          <a:prstGeom prst="straightConnector1">
            <a:avLst/>
          </a:prstGeom>
          <a:ln w="7620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1245066" y="4334256"/>
            <a:ext cx="2133600" cy="923330"/>
          </a:xfrm>
          <a:prstGeom prst="rect">
            <a:avLst/>
          </a:prstGeom>
          <a:noFill/>
        </p:spPr>
        <p:txBody>
          <a:bodyPr wrap="square" rtlCol="0">
            <a:spAutoFit/>
          </a:bodyPr>
          <a:lstStyle/>
          <a:p>
            <a:r>
              <a:rPr lang="en-US" dirty="0"/>
              <a:t>Communication based on DV Shelter’s ID number</a:t>
            </a:r>
          </a:p>
        </p:txBody>
      </p:sp>
      <p:pic>
        <p:nvPicPr>
          <p:cNvPr id="27" name="Picture 2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69386" y="4486132"/>
            <a:ext cx="482397" cy="482397"/>
          </a:xfrm>
          <a:prstGeom prst="rect">
            <a:avLst/>
          </a:prstGeom>
        </p:spPr>
      </p:pic>
    </p:spTree>
    <p:extLst>
      <p:ext uri="{BB962C8B-B14F-4D97-AF65-F5344CB8AC3E}">
        <p14:creationId xmlns:p14="http://schemas.microsoft.com/office/powerpoint/2010/main" val="174138592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CF4680D4-DEE2-49EE-AF90-EFEAF50AEC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5157704" cy="68580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03503" y="1290025"/>
            <a:ext cx="3968495" cy="1188720"/>
          </a:xfrm>
          <a:solidFill>
            <a:srgbClr val="FFFFFF"/>
          </a:solidFill>
          <a:ln>
            <a:solidFill>
              <a:srgbClr val="404040"/>
            </a:solidFill>
          </a:ln>
        </p:spPr>
        <p:txBody>
          <a:bodyPr>
            <a:normAutofit/>
          </a:bodyPr>
          <a:lstStyle/>
          <a:p>
            <a:r>
              <a:rPr lang="en-US" dirty="0"/>
              <a:t>DV Clients</a:t>
            </a:r>
          </a:p>
        </p:txBody>
      </p:sp>
      <p:sp>
        <p:nvSpPr>
          <p:cNvPr id="3" name="Content Placeholder 2"/>
          <p:cNvSpPr>
            <a:spLocks noGrp="1"/>
          </p:cNvSpPr>
          <p:nvPr>
            <p:ph idx="1"/>
          </p:nvPr>
        </p:nvSpPr>
        <p:spPr>
          <a:xfrm>
            <a:off x="603503" y="2858703"/>
            <a:ext cx="3964343" cy="3042547"/>
          </a:xfrm>
        </p:spPr>
        <p:txBody>
          <a:bodyPr>
            <a:normAutofit/>
          </a:bodyPr>
          <a:lstStyle/>
          <a:p>
            <a:r>
              <a:rPr lang="en-US" sz="2000" dirty="0">
                <a:solidFill>
                  <a:srgbClr val="FFFFFF"/>
                </a:solidFill>
                <a:latin typeface="Calibri" panose="020F0502020204030204" pitchFamily="34" charset="0"/>
                <a:cs typeface="Calibri" panose="020F0502020204030204" pitchFamily="34" charset="0"/>
              </a:rPr>
              <a:t>Once clients of VSPs are entered in CoC-funded projects, they must be entered into HMIS</a:t>
            </a:r>
          </a:p>
          <a:p>
            <a:r>
              <a:rPr lang="en-US" sz="2000" dirty="0">
                <a:solidFill>
                  <a:srgbClr val="FFFFFF"/>
                </a:solidFill>
                <a:latin typeface="Calibri" panose="020F0502020204030204" pitchFamily="34" charset="0"/>
                <a:cs typeface="Calibri" panose="020F0502020204030204" pitchFamily="34" charset="0"/>
              </a:rPr>
              <a:t>Clients still have the choice not to release their information to other HMIS providers. </a:t>
            </a:r>
          </a:p>
        </p:txBody>
      </p:sp>
      <p:sp>
        <p:nvSpPr>
          <p:cNvPr id="73" name="Rectangle 72">
            <a:extLst>
              <a:ext uri="{FF2B5EF4-FFF2-40B4-BE49-F238E27FC236}">
                <a16:creationId xmlns:a16="http://schemas.microsoft.com/office/drawing/2014/main" id="{50C52EE1-5085-4960-AD29-A926E62EC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0992" y="640080"/>
            <a:ext cx="3012948" cy="5261170"/>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Rectangle 74">
            <a:extLst>
              <a:ext uri="{FF2B5EF4-FFF2-40B4-BE49-F238E27FC236}">
                <a16:creationId xmlns:a16="http://schemas.microsoft.com/office/drawing/2014/main" id="{CD15AA94-C237-4412-B37B-EB317D2B05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75579" y="806357"/>
            <a:ext cx="2763774" cy="492861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phic 4" descr="Employee badge outline">
            <a:extLst>
              <a:ext uri="{FF2B5EF4-FFF2-40B4-BE49-F238E27FC236}">
                <a16:creationId xmlns:a16="http://schemas.microsoft.com/office/drawing/2014/main" id="{FB015F24-549E-0108-E146-1F8D6119ED6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19800" y="1715703"/>
            <a:ext cx="2286000" cy="2286000"/>
          </a:xfrm>
          <a:prstGeom prst="rect">
            <a:avLst/>
          </a:prstGeom>
        </p:spPr>
      </p:pic>
    </p:spTree>
    <p:extLst>
      <p:ext uri="{BB962C8B-B14F-4D97-AF65-F5344CB8AC3E}">
        <p14:creationId xmlns:p14="http://schemas.microsoft.com/office/powerpoint/2010/main" val="259022495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Image result for back and forth">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0"/>
            <a:ext cx="6839526" cy="683952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76200" y="152400"/>
            <a:ext cx="9067800" cy="6687126"/>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a:t>Cross-County Referrals</a:t>
            </a:r>
          </a:p>
        </p:txBody>
      </p:sp>
      <p:sp>
        <p:nvSpPr>
          <p:cNvPr id="3" name="Content Placeholder 2"/>
          <p:cNvSpPr>
            <a:spLocks noGrp="1"/>
          </p:cNvSpPr>
          <p:nvPr>
            <p:ph idx="1"/>
          </p:nvPr>
        </p:nvSpPr>
        <p:spPr/>
        <p:txBody>
          <a:bodyPr>
            <a:normAutofit/>
          </a:bodyPr>
          <a:lstStyle/>
          <a:p>
            <a:r>
              <a:rPr lang="en-US" sz="2000" dirty="0">
                <a:latin typeface="Calibri" panose="020F0502020204030204" pitchFamily="34" charset="0"/>
                <a:cs typeface="Calibri" panose="020F0502020204030204" pitchFamily="34" charset="0"/>
              </a:rPr>
              <a:t>Clients are allowed to move across geographic areas</a:t>
            </a:r>
          </a:p>
          <a:p>
            <a:r>
              <a:rPr lang="en-US" sz="2000" dirty="0">
                <a:latin typeface="Calibri" panose="020F0502020204030204" pitchFamily="34" charset="0"/>
                <a:cs typeface="Calibri" panose="020F0502020204030204" pitchFamily="34" charset="0"/>
              </a:rPr>
              <a:t>Providers are only required to accept clients outside of geographic area if there are no eligible assessed clients in their area. </a:t>
            </a:r>
          </a:p>
          <a:p>
            <a:r>
              <a:rPr lang="en-US" sz="2000" dirty="0">
                <a:latin typeface="Calibri" panose="020F0502020204030204" pitchFamily="34" charset="0"/>
                <a:cs typeface="Calibri" panose="020F0502020204030204" pitchFamily="34" charset="0"/>
              </a:rPr>
              <a:t>May create significant logistical difficulties</a:t>
            </a:r>
          </a:p>
          <a:p>
            <a:r>
              <a:rPr lang="en-US" sz="2000" dirty="0">
                <a:latin typeface="Calibri" panose="020F0502020204030204" pitchFamily="34" charset="0"/>
                <a:cs typeface="Calibri" panose="020F0502020204030204" pitchFamily="34" charset="0"/>
              </a:rPr>
              <a:t>Mark this on their assessment form</a:t>
            </a:r>
          </a:p>
        </p:txBody>
      </p:sp>
    </p:spTree>
    <p:extLst>
      <p:ext uri="{BB962C8B-B14F-4D97-AF65-F5344CB8AC3E}">
        <p14:creationId xmlns:p14="http://schemas.microsoft.com/office/powerpoint/2010/main" val="40941457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33976D1-3430-450C-A978-87A9A6E8E7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D6AAC78-7D86-415A-ADC1-2B4748079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7260" y="1248156"/>
            <a:ext cx="7269480" cy="43616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2A658D9-F185-44F1-BA33-D50320D1D0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6671" y="1060704"/>
            <a:ext cx="7550658" cy="4736592"/>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859D8EB-2EDE-432B-B9C3-55DD878627F0}"/>
              </a:ext>
            </a:extLst>
          </p:cNvPr>
          <p:cNvSpPr>
            <a:spLocks noGrp="1"/>
          </p:cNvSpPr>
          <p:nvPr>
            <p:ph type="title"/>
          </p:nvPr>
        </p:nvSpPr>
        <p:spPr>
          <a:xfrm>
            <a:off x="1673352" y="467418"/>
            <a:ext cx="5797296" cy="1188720"/>
          </a:xfrm>
          <a:solidFill>
            <a:srgbClr val="FFFFFF"/>
          </a:solidFill>
        </p:spPr>
        <p:txBody>
          <a:bodyPr>
            <a:normAutofit/>
          </a:bodyPr>
          <a:lstStyle/>
          <a:p>
            <a:r>
              <a:rPr lang="en-US" dirty="0"/>
              <a:t>The List</a:t>
            </a:r>
          </a:p>
        </p:txBody>
      </p:sp>
      <p:sp>
        <p:nvSpPr>
          <p:cNvPr id="3" name="Content Placeholder 2">
            <a:extLst>
              <a:ext uri="{FF2B5EF4-FFF2-40B4-BE49-F238E27FC236}">
                <a16:creationId xmlns:a16="http://schemas.microsoft.com/office/drawing/2014/main" id="{69DF99C2-1B00-41C8-A6FE-312F7E897993}"/>
              </a:ext>
            </a:extLst>
          </p:cNvPr>
          <p:cNvSpPr>
            <a:spLocks noGrp="1"/>
          </p:cNvSpPr>
          <p:nvPr>
            <p:ph idx="1"/>
          </p:nvPr>
        </p:nvSpPr>
        <p:spPr>
          <a:xfrm>
            <a:off x="1279546" y="2291262"/>
            <a:ext cx="6584634" cy="2879256"/>
          </a:xfrm>
        </p:spPr>
        <p:txBody>
          <a:bodyPr>
            <a:normAutofit/>
          </a:bodyPr>
          <a:lstStyle/>
          <a:p>
            <a:r>
              <a:rPr lang="en-US" sz="2000" dirty="0">
                <a:solidFill>
                  <a:srgbClr val="404040"/>
                </a:solidFill>
                <a:latin typeface="Calibri" panose="020F0502020204030204" pitchFamily="34" charset="0"/>
                <a:cs typeface="Calibri" panose="020F0502020204030204" pitchFamily="34" charset="0"/>
              </a:rPr>
              <a:t>15 tabs: </a:t>
            </a:r>
          </a:p>
          <a:p>
            <a:pPr lvl="1"/>
            <a:r>
              <a:rPr lang="en-US" sz="1800" dirty="0">
                <a:solidFill>
                  <a:srgbClr val="404040"/>
                </a:solidFill>
                <a:latin typeface="Calibri" panose="020F0502020204030204" pitchFamily="34" charset="0"/>
                <a:cs typeface="Calibri" panose="020F0502020204030204" pitchFamily="34" charset="0"/>
              </a:rPr>
              <a:t>PSH: Chronic, Individuals, Families, and HUD RAP</a:t>
            </a:r>
          </a:p>
          <a:p>
            <a:pPr lvl="1"/>
            <a:r>
              <a:rPr lang="en-US" sz="1800" dirty="0">
                <a:solidFill>
                  <a:srgbClr val="404040"/>
                </a:solidFill>
                <a:latin typeface="Calibri" panose="020F0502020204030204" pitchFamily="34" charset="0"/>
                <a:cs typeface="Calibri" panose="020F0502020204030204" pitchFamily="34" charset="0"/>
              </a:rPr>
              <a:t>RRH: Combined, Individuals, and Families</a:t>
            </a:r>
          </a:p>
          <a:p>
            <a:pPr lvl="1"/>
            <a:r>
              <a:rPr lang="en-US" sz="1800" dirty="0">
                <a:solidFill>
                  <a:srgbClr val="404040"/>
                </a:solidFill>
                <a:latin typeface="Calibri" panose="020F0502020204030204" pitchFamily="34" charset="0"/>
                <a:cs typeface="Calibri" panose="020F0502020204030204" pitchFamily="34" charset="0"/>
              </a:rPr>
              <a:t>ESG: Individuals and Families</a:t>
            </a:r>
          </a:p>
          <a:p>
            <a:pPr lvl="1"/>
            <a:r>
              <a:rPr lang="en-US" sz="1800" dirty="0">
                <a:solidFill>
                  <a:srgbClr val="404040"/>
                </a:solidFill>
                <a:latin typeface="Calibri" panose="020F0502020204030204" pitchFamily="34" charset="0"/>
                <a:cs typeface="Calibri" panose="020F0502020204030204" pitchFamily="34" charset="0"/>
              </a:rPr>
              <a:t>TH: Combined</a:t>
            </a:r>
          </a:p>
          <a:p>
            <a:pPr lvl="1"/>
            <a:r>
              <a:rPr lang="en-US" sz="1800" dirty="0">
                <a:solidFill>
                  <a:srgbClr val="404040"/>
                </a:solidFill>
                <a:latin typeface="Calibri" panose="020F0502020204030204" pitchFamily="34" charset="0"/>
                <a:cs typeface="Calibri" panose="020F0502020204030204" pitchFamily="34" charset="0"/>
              </a:rPr>
              <a:t>SSVF and VASH</a:t>
            </a:r>
          </a:p>
          <a:p>
            <a:pPr lvl="1"/>
            <a:r>
              <a:rPr lang="en-US" sz="1800" dirty="0">
                <a:solidFill>
                  <a:srgbClr val="404040"/>
                </a:solidFill>
                <a:latin typeface="Calibri" panose="020F0502020204030204" pitchFamily="34" charset="0"/>
                <a:cs typeface="Calibri" panose="020F0502020204030204" pitchFamily="34" charset="0"/>
              </a:rPr>
              <a:t>All open PSH Matches, All open RRH Matches</a:t>
            </a:r>
          </a:p>
        </p:txBody>
      </p:sp>
    </p:spTree>
    <p:extLst>
      <p:ext uri="{BB962C8B-B14F-4D97-AF65-F5344CB8AC3E}">
        <p14:creationId xmlns:p14="http://schemas.microsoft.com/office/powerpoint/2010/main" val="376458804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33976D1-3430-450C-A978-87A9A6E8E7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D6AAC78-7D86-415A-ADC1-2B4748079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7260" y="1248156"/>
            <a:ext cx="7269480" cy="43616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2A658D9-F185-44F1-BA33-D50320D1D0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6671" y="1060704"/>
            <a:ext cx="7550658" cy="4736592"/>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3867C6A-28AD-422A-9261-249687896291}"/>
              </a:ext>
            </a:extLst>
          </p:cNvPr>
          <p:cNvSpPr>
            <a:spLocks noGrp="1"/>
          </p:cNvSpPr>
          <p:nvPr>
            <p:ph type="title"/>
          </p:nvPr>
        </p:nvSpPr>
        <p:spPr>
          <a:xfrm>
            <a:off x="1673352" y="467418"/>
            <a:ext cx="5797296" cy="1188720"/>
          </a:xfrm>
          <a:solidFill>
            <a:srgbClr val="FFFFFF"/>
          </a:solidFill>
        </p:spPr>
        <p:txBody>
          <a:bodyPr>
            <a:normAutofit/>
          </a:bodyPr>
          <a:lstStyle/>
          <a:p>
            <a:r>
              <a:rPr lang="en-US" dirty="0"/>
              <a:t>The list – Continued</a:t>
            </a:r>
          </a:p>
        </p:txBody>
      </p:sp>
      <p:sp>
        <p:nvSpPr>
          <p:cNvPr id="3" name="Content Placeholder 2">
            <a:extLst>
              <a:ext uri="{FF2B5EF4-FFF2-40B4-BE49-F238E27FC236}">
                <a16:creationId xmlns:a16="http://schemas.microsoft.com/office/drawing/2014/main" id="{3DF5DE3E-FEEA-43A7-9A4D-DD6E461F15D2}"/>
              </a:ext>
            </a:extLst>
          </p:cNvPr>
          <p:cNvSpPr>
            <a:spLocks noGrp="1"/>
          </p:cNvSpPr>
          <p:nvPr>
            <p:ph idx="1"/>
          </p:nvPr>
        </p:nvSpPr>
        <p:spPr>
          <a:xfrm>
            <a:off x="1279546" y="2291262"/>
            <a:ext cx="6584634" cy="2879256"/>
          </a:xfrm>
        </p:spPr>
        <p:txBody>
          <a:bodyPr>
            <a:normAutofit/>
          </a:bodyPr>
          <a:lstStyle/>
          <a:p>
            <a:r>
              <a:rPr lang="en-US" sz="2000" dirty="0">
                <a:solidFill>
                  <a:srgbClr val="404040"/>
                </a:solidFill>
                <a:latin typeface="Calibri" panose="020F0502020204030204" pitchFamily="34" charset="0"/>
                <a:cs typeface="Calibri" panose="020F0502020204030204" pitchFamily="34" charset="0"/>
              </a:rPr>
              <a:t>Lists for each program type are made according to prioritization criteria from most recent information in HMIS</a:t>
            </a:r>
          </a:p>
          <a:p>
            <a:r>
              <a:rPr lang="en-US" sz="2000" dirty="0">
                <a:solidFill>
                  <a:srgbClr val="404040"/>
                </a:solidFill>
                <a:latin typeface="Calibri" panose="020F0502020204030204" pitchFamily="34" charset="0"/>
                <a:cs typeface="Calibri" panose="020F0502020204030204" pitchFamily="34" charset="0"/>
              </a:rPr>
              <a:t>Includes information from assessments, most recent shelter/street outreach record, most recent case manager</a:t>
            </a:r>
          </a:p>
        </p:txBody>
      </p:sp>
    </p:spTree>
    <p:extLst>
      <p:ext uri="{BB962C8B-B14F-4D97-AF65-F5344CB8AC3E}">
        <p14:creationId xmlns:p14="http://schemas.microsoft.com/office/powerpoint/2010/main" val="35764984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82231-3E7C-4067-A267-B17A5B0271CA}"/>
              </a:ext>
            </a:extLst>
          </p:cNvPr>
          <p:cNvSpPr>
            <a:spLocks noGrp="1"/>
          </p:cNvSpPr>
          <p:nvPr>
            <p:ph type="title"/>
          </p:nvPr>
        </p:nvSpPr>
        <p:spPr>
          <a:xfrm>
            <a:off x="603503" y="964692"/>
            <a:ext cx="4446478" cy="1188720"/>
          </a:xfrm>
        </p:spPr>
        <p:txBody>
          <a:bodyPr>
            <a:normAutofit/>
          </a:bodyPr>
          <a:lstStyle/>
          <a:p>
            <a:r>
              <a:rPr lang="en-US"/>
              <a:t>Philosophies of Coordinated Entry</a:t>
            </a:r>
          </a:p>
        </p:txBody>
      </p:sp>
      <p:sp>
        <p:nvSpPr>
          <p:cNvPr id="3" name="Content Placeholder 2">
            <a:extLst>
              <a:ext uri="{FF2B5EF4-FFF2-40B4-BE49-F238E27FC236}">
                <a16:creationId xmlns:a16="http://schemas.microsoft.com/office/drawing/2014/main" id="{3EE5A6DA-3AB1-4369-A9A4-34D32B883A44}"/>
              </a:ext>
            </a:extLst>
          </p:cNvPr>
          <p:cNvSpPr>
            <a:spLocks noGrp="1"/>
          </p:cNvSpPr>
          <p:nvPr>
            <p:ph idx="1"/>
          </p:nvPr>
        </p:nvSpPr>
        <p:spPr>
          <a:xfrm>
            <a:off x="603504" y="2638044"/>
            <a:ext cx="4443984" cy="3101983"/>
          </a:xfrm>
        </p:spPr>
        <p:txBody>
          <a:bodyPr>
            <a:normAutofit/>
          </a:bodyPr>
          <a:lstStyle/>
          <a:p>
            <a:pPr marL="0" indent="0">
              <a:buNone/>
            </a:pPr>
            <a:r>
              <a:rPr lang="en-US" sz="2000" dirty="0">
                <a:latin typeface="Calibri" panose="020F0502020204030204" pitchFamily="34" charset="0"/>
                <a:cs typeface="Calibri" panose="020F0502020204030204" pitchFamily="34" charset="0"/>
              </a:rPr>
              <a:t>Progressive Engagement</a:t>
            </a:r>
          </a:p>
          <a:p>
            <a:pPr lvl="1"/>
            <a:r>
              <a:rPr lang="en-US" sz="1800" dirty="0">
                <a:latin typeface="Calibri" panose="020F0502020204030204" pitchFamily="34" charset="0"/>
                <a:cs typeface="Calibri" panose="020F0502020204030204" pitchFamily="34" charset="0"/>
              </a:rPr>
              <a:t>Provide only as much assistance as necessary to re-house a person</a:t>
            </a:r>
          </a:p>
          <a:p>
            <a:pPr lvl="1"/>
            <a:r>
              <a:rPr lang="en-US" sz="1800" dirty="0">
                <a:latin typeface="Calibri" panose="020F0502020204030204" pitchFamily="34" charset="0"/>
                <a:cs typeface="Calibri" panose="020F0502020204030204" pitchFamily="34" charset="0"/>
              </a:rPr>
              <a:t>Once housed, provide additional services that support household’s goal of remaining housed</a:t>
            </a:r>
          </a:p>
          <a:p>
            <a:pPr marL="0" indent="0">
              <a:buNone/>
            </a:pPr>
            <a:endParaRPr lang="en-US" dirty="0"/>
          </a:p>
        </p:txBody>
      </p:sp>
      <p:sp>
        <p:nvSpPr>
          <p:cNvPr id="71" name="Rectangle 70">
            <a:extLst>
              <a:ext uri="{FF2B5EF4-FFF2-40B4-BE49-F238E27FC236}">
                <a16:creationId xmlns:a16="http://schemas.microsoft.com/office/drawing/2014/main" id="{E3BC0364-4B58-4841-A227-00A6A59E02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0992" y="-2"/>
            <a:ext cx="3493008" cy="68580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A029A1F4-D02D-48E4-9331-6870B23B4F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15609" y="479893"/>
            <a:ext cx="2763774" cy="5458969"/>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Rectangle 74">
            <a:extLst>
              <a:ext uri="{FF2B5EF4-FFF2-40B4-BE49-F238E27FC236}">
                <a16:creationId xmlns:a16="http://schemas.microsoft.com/office/drawing/2014/main" id="{D06A8CF3-711E-4C63-9DD5-53A2696C0D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39808" y="644485"/>
            <a:ext cx="2515376" cy="512978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1AB38C84-C63A-4D8E-B703-5F3E669FE04E}"/>
              </a:ext>
            </a:extLst>
          </p:cNvPr>
          <p:cNvPicPr>
            <a:picLocks noChangeAspect="1"/>
          </p:cNvPicPr>
          <p:nvPr/>
        </p:nvPicPr>
        <p:blipFill rotWithShape="1">
          <a:blip r:embed="rId3"/>
          <a:srcRect t="15525" r="-5" b="1074"/>
          <a:stretch/>
        </p:blipFill>
        <p:spPr>
          <a:xfrm>
            <a:off x="6255326" y="822036"/>
            <a:ext cx="2269998" cy="2348100"/>
          </a:xfrm>
          <a:prstGeom prst="rect">
            <a:avLst/>
          </a:prstGeom>
        </p:spPr>
      </p:pic>
      <p:pic>
        <p:nvPicPr>
          <p:cNvPr id="1026" name="Picture 2" descr="Image result for progress">
            <a:extLst>
              <a:ext uri="{FF2B5EF4-FFF2-40B4-BE49-F238E27FC236}">
                <a16:creationId xmlns:a16="http://schemas.microsoft.com/office/drawing/2014/main" id="{17AC1786-4704-4C93-AF10-93D3120DF49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6609" r="29737"/>
          <a:stretch/>
        </p:blipFill>
        <p:spPr bwMode="auto">
          <a:xfrm>
            <a:off x="6255326" y="3255097"/>
            <a:ext cx="2269998" cy="2348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136317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BAC87F6E-526A-49B5-995D-42DB65659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3421" y="1939526"/>
            <a:ext cx="2978949" cy="2978948"/>
          </a:xfrm>
          <a:prstGeom prst="ellipse">
            <a:avLst/>
          </a:prstGeom>
          <a:solidFill>
            <a:srgbClr val="FFFFFF"/>
          </a:solidFill>
          <a:ln w="317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1706C0ED-32B2-4EFE-A9FF-ED6ED5B540F4}"/>
              </a:ext>
            </a:extLst>
          </p:cNvPr>
          <p:cNvSpPr>
            <a:spLocks noGrp="1"/>
          </p:cNvSpPr>
          <p:nvPr>
            <p:ph type="title"/>
          </p:nvPr>
        </p:nvSpPr>
        <p:spPr>
          <a:xfrm>
            <a:off x="841008" y="2047113"/>
            <a:ext cx="2763774" cy="2763774"/>
          </a:xfrm>
          <a:prstGeom prst="ellipse">
            <a:avLst/>
          </a:prstGeom>
          <a:solidFill>
            <a:schemeClr val="accent2"/>
          </a:solidFill>
          <a:ln>
            <a:noFill/>
          </a:ln>
        </p:spPr>
        <p:txBody>
          <a:bodyPr>
            <a:normAutofit/>
          </a:bodyPr>
          <a:lstStyle/>
          <a:p>
            <a:r>
              <a:rPr lang="en-US" sz="2250">
                <a:solidFill>
                  <a:srgbClr val="FFFFFF"/>
                </a:solidFill>
              </a:rPr>
              <a:t>Error Lists</a:t>
            </a:r>
          </a:p>
        </p:txBody>
      </p:sp>
      <p:sp>
        <p:nvSpPr>
          <p:cNvPr id="10" name="Rectangle 9">
            <a:extLst>
              <a:ext uri="{FF2B5EF4-FFF2-40B4-BE49-F238E27FC236}">
                <a16:creationId xmlns:a16="http://schemas.microsoft.com/office/drawing/2014/main" id="{5E5436DB-4E8B-43A5-AE55-1C527B62E2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14057" y="1455325"/>
            <a:ext cx="4450842" cy="3947351"/>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2" name="Rectangle 11">
            <a:extLst>
              <a:ext uri="{FF2B5EF4-FFF2-40B4-BE49-F238E27FC236}">
                <a16:creationId xmlns:a16="http://schemas.microsoft.com/office/drawing/2014/main" id="{0D65299F-028F-4AFC-B46A-8DB33E20FE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37501" y="1577340"/>
            <a:ext cx="4203954" cy="370332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Content Placeholder 2">
            <a:extLst>
              <a:ext uri="{FF2B5EF4-FFF2-40B4-BE49-F238E27FC236}">
                <a16:creationId xmlns:a16="http://schemas.microsoft.com/office/drawing/2014/main" id="{0D29ED2C-0501-456D-A66F-FA7948C18652}"/>
              </a:ext>
            </a:extLst>
          </p:cNvPr>
          <p:cNvSpPr>
            <a:spLocks noGrp="1"/>
          </p:cNvSpPr>
          <p:nvPr>
            <p:ph idx="1"/>
          </p:nvPr>
        </p:nvSpPr>
        <p:spPr>
          <a:xfrm>
            <a:off x="4694663" y="1940814"/>
            <a:ext cx="3489630" cy="2976372"/>
          </a:xfrm>
        </p:spPr>
        <p:txBody>
          <a:bodyPr anchor="ctr">
            <a:normAutofit/>
          </a:bodyPr>
          <a:lstStyle/>
          <a:p>
            <a:pPr>
              <a:lnSpc>
                <a:spcPct val="90000"/>
              </a:lnSpc>
            </a:pPr>
            <a:r>
              <a:rPr lang="en-US" sz="2000" dirty="0">
                <a:solidFill>
                  <a:srgbClr val="404040"/>
                </a:solidFill>
                <a:latin typeface="Calibri" panose="020F0502020204030204" pitchFamily="34" charset="0"/>
                <a:cs typeface="Calibri" panose="020F0502020204030204" pitchFamily="34" charset="0"/>
              </a:rPr>
              <a:t>Clients with assessments/records that should be fixed</a:t>
            </a:r>
          </a:p>
          <a:p>
            <a:pPr lvl="1">
              <a:lnSpc>
                <a:spcPct val="90000"/>
              </a:lnSpc>
            </a:pPr>
            <a:r>
              <a:rPr lang="en-US" sz="1800" dirty="0">
                <a:solidFill>
                  <a:srgbClr val="404040"/>
                </a:solidFill>
                <a:latin typeface="Calibri" panose="020F0502020204030204" pitchFamily="34" charset="0"/>
                <a:cs typeface="Calibri" panose="020F0502020204030204" pitchFamily="34" charset="0"/>
              </a:rPr>
              <a:t>Missing CE Information</a:t>
            </a:r>
          </a:p>
          <a:p>
            <a:pPr lvl="1">
              <a:lnSpc>
                <a:spcPct val="90000"/>
              </a:lnSpc>
            </a:pPr>
            <a:r>
              <a:rPr lang="en-US" sz="1800" dirty="0">
                <a:solidFill>
                  <a:srgbClr val="404040"/>
                </a:solidFill>
                <a:latin typeface="Calibri" panose="020F0502020204030204" pitchFamily="34" charset="0"/>
                <a:cs typeface="Calibri" panose="020F0502020204030204" pitchFamily="34" charset="0"/>
              </a:rPr>
              <a:t>Duplicate Entries</a:t>
            </a:r>
          </a:p>
          <a:p>
            <a:pPr lvl="1">
              <a:lnSpc>
                <a:spcPct val="90000"/>
              </a:lnSpc>
            </a:pPr>
            <a:r>
              <a:rPr lang="en-US" sz="1800" dirty="0">
                <a:solidFill>
                  <a:srgbClr val="404040"/>
                </a:solidFill>
                <a:latin typeface="Calibri" panose="020F0502020204030204" pitchFamily="34" charset="0"/>
                <a:cs typeface="Calibri" panose="020F0502020204030204" pitchFamily="34" charset="0"/>
              </a:rPr>
              <a:t>Clients open in PSH</a:t>
            </a:r>
          </a:p>
          <a:p>
            <a:pPr lvl="1">
              <a:lnSpc>
                <a:spcPct val="90000"/>
              </a:lnSpc>
            </a:pPr>
            <a:r>
              <a:rPr lang="en-US" sz="1800" dirty="0">
                <a:solidFill>
                  <a:srgbClr val="404040"/>
                </a:solidFill>
                <a:latin typeface="Calibri" panose="020F0502020204030204" pitchFamily="34" charset="0"/>
                <a:cs typeface="Calibri" panose="020F0502020204030204" pitchFamily="34" charset="0"/>
              </a:rPr>
              <a:t>Clients who have not been in shelter for 90 days</a:t>
            </a:r>
          </a:p>
        </p:txBody>
      </p:sp>
    </p:spTree>
    <p:extLst>
      <p:ext uri="{BB962C8B-B14F-4D97-AF65-F5344CB8AC3E}">
        <p14:creationId xmlns:p14="http://schemas.microsoft.com/office/powerpoint/2010/main" val="204743176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966A4D4-049A-4389-B407-0E7091A07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554686" cy="68580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F741449-CFE1-4728-A4BC-FF21DBFA4417}"/>
              </a:ext>
            </a:extLst>
          </p:cNvPr>
          <p:cNvSpPr>
            <a:spLocks noGrp="1"/>
          </p:cNvSpPr>
          <p:nvPr>
            <p:ph type="title"/>
          </p:nvPr>
        </p:nvSpPr>
        <p:spPr>
          <a:xfrm>
            <a:off x="603504" y="1290025"/>
            <a:ext cx="3356919" cy="1188720"/>
          </a:xfrm>
          <a:solidFill>
            <a:srgbClr val="FFFFFF"/>
          </a:solidFill>
          <a:ln>
            <a:solidFill>
              <a:srgbClr val="404040"/>
            </a:solidFill>
          </a:ln>
        </p:spPr>
        <p:txBody>
          <a:bodyPr>
            <a:normAutofit/>
          </a:bodyPr>
          <a:lstStyle/>
          <a:p>
            <a:r>
              <a:rPr lang="en-US" sz="2400"/>
              <a:t>Final thoughts about CE</a:t>
            </a:r>
          </a:p>
        </p:txBody>
      </p:sp>
      <p:sp>
        <p:nvSpPr>
          <p:cNvPr id="3" name="Content Placeholder 2">
            <a:extLst>
              <a:ext uri="{FF2B5EF4-FFF2-40B4-BE49-F238E27FC236}">
                <a16:creationId xmlns:a16="http://schemas.microsoft.com/office/drawing/2014/main" id="{C2BACDF7-2B22-4D32-8DB0-27E6EF5799CF}"/>
              </a:ext>
            </a:extLst>
          </p:cNvPr>
          <p:cNvSpPr>
            <a:spLocks noGrp="1"/>
          </p:cNvSpPr>
          <p:nvPr>
            <p:ph idx="1"/>
          </p:nvPr>
        </p:nvSpPr>
        <p:spPr>
          <a:xfrm>
            <a:off x="480060" y="2858703"/>
            <a:ext cx="3710940" cy="3542097"/>
          </a:xfrm>
        </p:spPr>
        <p:txBody>
          <a:bodyPr>
            <a:noAutofit/>
          </a:bodyPr>
          <a:lstStyle/>
          <a:p>
            <a:r>
              <a:rPr lang="en-US" sz="2200" dirty="0">
                <a:solidFill>
                  <a:srgbClr val="FFFFFF"/>
                </a:solidFill>
                <a:latin typeface="Calibri" panose="020F0502020204030204" pitchFamily="34" charset="0"/>
                <a:cs typeface="Calibri" panose="020F0502020204030204" pitchFamily="34" charset="0"/>
              </a:rPr>
              <a:t>Coordinated Entry alone will not solve homelessness</a:t>
            </a:r>
          </a:p>
          <a:p>
            <a:pPr algn="ctr"/>
            <a:r>
              <a:rPr lang="en-US" sz="2200" dirty="0">
                <a:solidFill>
                  <a:srgbClr val="FFFFFF"/>
                </a:solidFill>
                <a:latin typeface="Calibri" panose="020F0502020204030204" pitchFamily="34" charset="0"/>
                <a:cs typeface="Calibri" panose="020F0502020204030204" pitchFamily="34" charset="0"/>
              </a:rPr>
              <a:t>BUT</a:t>
            </a:r>
          </a:p>
          <a:p>
            <a:r>
              <a:rPr lang="en-US" sz="2200" dirty="0">
                <a:solidFill>
                  <a:srgbClr val="FFFFFF"/>
                </a:solidFill>
                <a:latin typeface="Calibri" panose="020F0502020204030204" pitchFamily="34" charset="0"/>
                <a:cs typeface="Calibri" panose="020F0502020204030204" pitchFamily="34" charset="0"/>
              </a:rPr>
              <a:t>It helps us to coordinate and communicate in a more intentional and formalized way to work towards our common goal</a:t>
            </a:r>
          </a:p>
        </p:txBody>
      </p:sp>
      <p:sp>
        <p:nvSpPr>
          <p:cNvPr id="12" name="Rectangle 11">
            <a:extLst>
              <a:ext uri="{FF2B5EF4-FFF2-40B4-BE49-F238E27FC236}">
                <a16:creationId xmlns:a16="http://schemas.microsoft.com/office/drawing/2014/main" id="{B5899359-8523-4D4D-B568-3FDFAF982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49774" y="640080"/>
            <a:ext cx="3614166" cy="5261170"/>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2E9C9585-DA89-4D7E-BCDF-576461A1A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58189" y="806357"/>
            <a:ext cx="3383450" cy="492861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Suburban scene">
            <a:extLst>
              <a:ext uri="{FF2B5EF4-FFF2-40B4-BE49-F238E27FC236}">
                <a16:creationId xmlns:a16="http://schemas.microsoft.com/office/drawing/2014/main" id="{9F5A89E1-C741-3963-F29D-83FF67EA8A8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298519" y="1710827"/>
            <a:ext cx="3119676" cy="3119676"/>
          </a:xfrm>
          <a:prstGeom prst="rect">
            <a:avLst/>
          </a:prstGeom>
        </p:spPr>
      </p:pic>
    </p:spTree>
    <p:extLst>
      <p:ext uri="{BB962C8B-B14F-4D97-AF65-F5344CB8AC3E}">
        <p14:creationId xmlns:p14="http://schemas.microsoft.com/office/powerpoint/2010/main" val="365909007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930BC020-BDBF-49EB-9898-BAB5BF5593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9144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64950C64-5D81-40F1-9601-8BA0D63BAE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429000"/>
            <a:ext cx="9144000" cy="3429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673352" y="3781241"/>
            <a:ext cx="5797296" cy="855406"/>
          </a:xfrm>
          <a:noFill/>
          <a:ln>
            <a:solidFill>
              <a:schemeClr val="bg1"/>
            </a:solidFill>
          </a:ln>
        </p:spPr>
        <p:txBody>
          <a:bodyPr>
            <a:normAutofit/>
          </a:bodyPr>
          <a:lstStyle/>
          <a:p>
            <a:r>
              <a:rPr lang="en-US" sz="2100">
                <a:solidFill>
                  <a:schemeClr val="bg1"/>
                </a:solidFill>
              </a:rPr>
              <a:t>Practice in Servicepoint</a:t>
            </a:r>
          </a:p>
        </p:txBody>
      </p:sp>
      <p:pic>
        <p:nvPicPr>
          <p:cNvPr id="10242" name="Picture 2" descr="Image result for computer imag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636401" y="643467"/>
            <a:ext cx="3871196" cy="2576105"/>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1678809" y="4846076"/>
            <a:ext cx="5786382" cy="1271556"/>
          </a:xfrm>
        </p:spPr>
        <p:txBody>
          <a:bodyPr>
            <a:normAutofit/>
          </a:bodyPr>
          <a:lstStyle/>
          <a:p>
            <a:r>
              <a:rPr lang="en-US">
                <a:solidFill>
                  <a:schemeClr val="bg1"/>
                </a:solidFill>
              </a:rPr>
              <a:t>Add a new client to the training site using a fake name, D.O.B., and SSN</a:t>
            </a:r>
          </a:p>
          <a:p>
            <a:r>
              <a:rPr lang="en-US">
                <a:solidFill>
                  <a:schemeClr val="bg1"/>
                </a:solidFill>
              </a:rPr>
              <a:t>Additional program info is not necessary</a:t>
            </a:r>
          </a:p>
        </p:txBody>
      </p:sp>
    </p:spTree>
    <p:extLst>
      <p:ext uri="{BB962C8B-B14F-4D97-AF65-F5344CB8AC3E}">
        <p14:creationId xmlns:p14="http://schemas.microsoft.com/office/powerpoint/2010/main" val="255283915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BDCBA-03F3-45D3-9E93-E15B5A08702D}"/>
              </a:ext>
            </a:extLst>
          </p:cNvPr>
          <p:cNvSpPr>
            <a:spLocks noGrp="1"/>
          </p:cNvSpPr>
          <p:nvPr>
            <p:ph type="title"/>
          </p:nvPr>
        </p:nvSpPr>
        <p:spPr>
          <a:xfrm>
            <a:off x="622335" y="2708804"/>
            <a:ext cx="2774103" cy="1440394"/>
          </a:xfrm>
          <a:noFill/>
          <a:ln>
            <a:solidFill>
              <a:schemeClr val="tx1"/>
            </a:solidFill>
          </a:ln>
        </p:spPr>
        <p:txBody>
          <a:bodyPr>
            <a:normAutofit/>
          </a:bodyPr>
          <a:lstStyle/>
          <a:p>
            <a:r>
              <a:rPr lang="en-US" sz="2100">
                <a:solidFill>
                  <a:schemeClr val="tx1"/>
                </a:solidFill>
              </a:rPr>
              <a:t>Entering clients into CE</a:t>
            </a:r>
          </a:p>
        </p:txBody>
      </p:sp>
      <p:sp>
        <p:nvSpPr>
          <p:cNvPr id="8" name="Rectangle 7">
            <a:extLst>
              <a:ext uri="{FF2B5EF4-FFF2-40B4-BE49-F238E27FC236}">
                <a16:creationId xmlns:a16="http://schemas.microsoft.com/office/drawing/2014/main" id="{FB403EBD-907E-4D59-98D4-A72CD1063C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86295" y="-2"/>
            <a:ext cx="5157705" cy="6858002"/>
          </a:xfrm>
          <a:prstGeom prst="rect">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BC90289-EB43-4142-89C0-5ED8C44DFE51}"/>
              </a:ext>
            </a:extLst>
          </p:cNvPr>
          <p:cNvSpPr>
            <a:spLocks noGrp="1"/>
          </p:cNvSpPr>
          <p:nvPr>
            <p:ph idx="1"/>
          </p:nvPr>
        </p:nvSpPr>
        <p:spPr>
          <a:xfrm>
            <a:off x="4536886" y="802638"/>
            <a:ext cx="4056522" cy="5252722"/>
          </a:xfrm>
        </p:spPr>
        <p:txBody>
          <a:bodyPr anchor="ctr">
            <a:normAutofit/>
          </a:bodyPr>
          <a:lstStyle/>
          <a:p>
            <a:pPr marL="0" indent="0" algn="ctr">
              <a:lnSpc>
                <a:spcPct val="90000"/>
              </a:lnSpc>
              <a:spcBef>
                <a:spcPts val="0"/>
              </a:spcBef>
              <a:spcAft>
                <a:spcPts val="800"/>
              </a:spcAft>
              <a:buNone/>
            </a:pPr>
            <a:r>
              <a:rPr lang="en-US"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Providers in Oswego or Cayuga county should use their county-specific provider. I will refer to all 3 providers as “Coordinated Entry NY-505” **</a:t>
            </a:r>
          </a:p>
          <a:p>
            <a:pPr>
              <a:lnSpc>
                <a:spcPct val="90000"/>
              </a:lnSpc>
              <a:spcBef>
                <a:spcPts val="0"/>
              </a:spcBef>
              <a:spcAft>
                <a:spcPts val="800"/>
              </a:spcAft>
            </a:pPr>
            <a:endParaRPr lang="en-US"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90000"/>
              </a:lnSpc>
              <a:spcBef>
                <a:spcPts val="0"/>
              </a:spcBef>
              <a:spcAft>
                <a:spcPts val="800"/>
              </a:spcAft>
            </a:pPr>
            <a:r>
              <a:rPr lang="en-US"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Shelter and street outreach workers are required to: </a:t>
            </a:r>
          </a:p>
          <a:p>
            <a:pPr marL="0" marR="0">
              <a:lnSpc>
                <a:spcPct val="90000"/>
              </a:lnSpc>
              <a:spcBef>
                <a:spcPts val="0"/>
              </a:spcBef>
              <a:spcAft>
                <a:spcPts val="800"/>
              </a:spcAft>
            </a:pPr>
            <a:r>
              <a:rPr lang="en-US"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Create new “Coordinated Entry” Entry/Exit records for clients who are assessed and being considered for housing services. </a:t>
            </a:r>
          </a:p>
          <a:p>
            <a:pPr marL="0" marR="0">
              <a:lnSpc>
                <a:spcPct val="90000"/>
              </a:lnSpc>
              <a:spcBef>
                <a:spcPts val="0"/>
              </a:spcBef>
              <a:spcAft>
                <a:spcPts val="800"/>
              </a:spcAft>
            </a:pPr>
            <a:r>
              <a:rPr lang="en-US"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Update information once a month for clients who are continuously engaged with seeking services. </a:t>
            </a:r>
          </a:p>
          <a:p>
            <a:pPr marL="0" marR="0">
              <a:lnSpc>
                <a:spcPct val="90000"/>
              </a:lnSpc>
              <a:spcBef>
                <a:spcPts val="0"/>
              </a:spcBef>
              <a:spcAft>
                <a:spcPts val="800"/>
              </a:spcAft>
            </a:pPr>
            <a:r>
              <a:rPr lang="en-US"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Close old “Coordinated Entry” Entry/Exit records for clients who have not been engaged with services for over 90 days.</a:t>
            </a:r>
          </a:p>
          <a:p>
            <a:pPr>
              <a:lnSpc>
                <a:spcPct val="90000"/>
              </a:lnSpc>
            </a:pPr>
            <a:endParaRPr lang="en-US" dirty="0">
              <a:solidFill>
                <a:schemeClr val="bg1"/>
              </a:solidFill>
            </a:endParaRPr>
          </a:p>
        </p:txBody>
      </p:sp>
    </p:spTree>
    <p:extLst>
      <p:ext uri="{BB962C8B-B14F-4D97-AF65-F5344CB8AC3E}">
        <p14:creationId xmlns:p14="http://schemas.microsoft.com/office/powerpoint/2010/main" val="669715348"/>
      </p:ext>
    </p:extLst>
  </p:cSld>
  <p:clrMapOvr>
    <a:overrideClrMapping bg1="dk1" tx1="lt1" bg2="dk2" tx2="lt2" accent1="accent1" accent2="accent2" accent3="accent3" accent4="accent4" accent5="accent5" accent6="accent6" hlink="hlink" folHlink="folHlink"/>
  </p:clrMapOvr>
</p:sld>
</file>

<file path=ppt/slides/slide84.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9F26AF7-9AC1-49A4-8F89-2C63E1C0A0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9144000" cy="491851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585DB54-323C-4B4F-BFE2-6FFF32C30ADE}"/>
              </a:ext>
            </a:extLst>
          </p:cNvPr>
          <p:cNvSpPr txBox="1"/>
          <p:nvPr/>
        </p:nvSpPr>
        <p:spPr>
          <a:xfrm>
            <a:off x="1018413" y="5128536"/>
            <a:ext cx="6743700" cy="1264762"/>
          </a:xfrm>
          <a:prstGeom prst="rect">
            <a:avLst/>
          </a:prstGeom>
        </p:spPr>
        <p:txBody>
          <a:bodyPr vert="horz" lIns="274320" tIns="182880" rIns="274320" bIns="182880" rtlCol="0" anchor="ctr" anchorCtr="1">
            <a:normAutofit/>
          </a:bodyPr>
          <a:lstStyle/>
          <a:p>
            <a:pPr algn="ctr" defTabSz="914400">
              <a:lnSpc>
                <a:spcPct val="90000"/>
              </a:lnSpc>
              <a:spcBef>
                <a:spcPct val="0"/>
              </a:spcBef>
              <a:spcAft>
                <a:spcPts val="600"/>
              </a:spcAft>
            </a:pPr>
            <a:r>
              <a:rPr lang="en-US" sz="2800" cap="all" spc="200" dirty="0">
                <a:solidFill>
                  <a:srgbClr val="262626"/>
                </a:solidFill>
                <a:latin typeface="+mj-lt"/>
                <a:ea typeface="+mj-ea"/>
                <a:cs typeface="+mj-cs"/>
              </a:rPr>
              <a:t>Switch Enter Data As to “Coordinated Entry NY-505”</a:t>
            </a:r>
          </a:p>
        </p:txBody>
      </p:sp>
      <p:pic>
        <p:nvPicPr>
          <p:cNvPr id="9" name="Content Placeholder 8">
            <a:extLst>
              <a:ext uri="{FF2B5EF4-FFF2-40B4-BE49-F238E27FC236}">
                <a16:creationId xmlns:a16="http://schemas.microsoft.com/office/drawing/2014/main" id="{53A50BA1-C37D-4EDA-9324-D596D88D5D3C}"/>
              </a:ext>
            </a:extLst>
          </p:cNvPr>
          <p:cNvPicPr>
            <a:picLocks noGrp="1"/>
          </p:cNvPicPr>
          <p:nvPr>
            <p:ph idx="1"/>
          </p:nvPr>
        </p:nvPicPr>
        <p:blipFill>
          <a:blip r:embed="rId2"/>
          <a:stretch>
            <a:fillRect/>
          </a:stretch>
        </p:blipFill>
        <p:spPr>
          <a:xfrm>
            <a:off x="1485900" y="1873444"/>
            <a:ext cx="6172200" cy="2891415"/>
          </a:xfrm>
          <a:prstGeom prst="rect">
            <a:avLst/>
          </a:prstGeom>
        </p:spPr>
      </p:pic>
      <p:pic>
        <p:nvPicPr>
          <p:cNvPr id="6" name="Picture 5">
            <a:extLst>
              <a:ext uri="{FF2B5EF4-FFF2-40B4-BE49-F238E27FC236}">
                <a16:creationId xmlns:a16="http://schemas.microsoft.com/office/drawing/2014/main" id="{7648B58B-5AF9-4E70-A103-154EAF71E143}"/>
              </a:ext>
            </a:extLst>
          </p:cNvPr>
          <p:cNvPicPr/>
          <p:nvPr/>
        </p:nvPicPr>
        <p:blipFill>
          <a:blip r:embed="rId3"/>
          <a:stretch>
            <a:fillRect/>
          </a:stretch>
        </p:blipFill>
        <p:spPr>
          <a:xfrm>
            <a:off x="3429000" y="620316"/>
            <a:ext cx="3223260" cy="1099479"/>
          </a:xfrm>
          <a:prstGeom prst="rect">
            <a:avLst/>
          </a:prstGeom>
        </p:spPr>
      </p:pic>
      <p:pic>
        <p:nvPicPr>
          <p:cNvPr id="7" name="Picture 6">
            <a:extLst>
              <a:ext uri="{FF2B5EF4-FFF2-40B4-BE49-F238E27FC236}">
                <a16:creationId xmlns:a16="http://schemas.microsoft.com/office/drawing/2014/main" id="{4029F88D-21A4-4D51-A00B-946E7645CD20}"/>
              </a:ext>
            </a:extLst>
          </p:cNvPr>
          <p:cNvPicPr/>
          <p:nvPr/>
        </p:nvPicPr>
        <p:blipFill>
          <a:blip r:embed="rId3"/>
          <a:stretch>
            <a:fillRect/>
          </a:stretch>
        </p:blipFill>
        <p:spPr>
          <a:xfrm>
            <a:off x="2960370" y="620316"/>
            <a:ext cx="3223260" cy="1099479"/>
          </a:xfrm>
          <a:prstGeom prst="rect">
            <a:avLst/>
          </a:prstGeom>
        </p:spPr>
      </p:pic>
    </p:spTree>
    <p:extLst>
      <p:ext uri="{BB962C8B-B14F-4D97-AF65-F5344CB8AC3E}">
        <p14:creationId xmlns:p14="http://schemas.microsoft.com/office/powerpoint/2010/main" val="48496904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660E788-AFA9-4A1B-9991-6AA74632A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0722"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D789187-828B-4EDB-A07C-AEE7DF83154C}"/>
              </a:ext>
            </a:extLst>
          </p:cNvPr>
          <p:cNvSpPr>
            <a:spLocks noGrp="1"/>
          </p:cNvSpPr>
          <p:nvPr>
            <p:ph type="title"/>
          </p:nvPr>
        </p:nvSpPr>
        <p:spPr>
          <a:xfrm>
            <a:off x="482600" y="643467"/>
            <a:ext cx="2522980" cy="1728044"/>
          </a:xfrm>
          <a:noFill/>
          <a:ln>
            <a:solidFill>
              <a:schemeClr val="bg1"/>
            </a:solidFill>
          </a:ln>
        </p:spPr>
        <p:txBody>
          <a:bodyPr wrap="square">
            <a:normAutofit/>
          </a:bodyPr>
          <a:lstStyle/>
          <a:p>
            <a:r>
              <a:rPr lang="en-US">
                <a:solidFill>
                  <a:schemeClr val="bg1"/>
                </a:solidFill>
              </a:rPr>
              <a:t>Entering clients into CE</a:t>
            </a:r>
          </a:p>
        </p:txBody>
      </p:sp>
      <p:sp>
        <p:nvSpPr>
          <p:cNvPr id="3" name="Content Placeholder 2">
            <a:extLst>
              <a:ext uri="{FF2B5EF4-FFF2-40B4-BE49-F238E27FC236}">
                <a16:creationId xmlns:a16="http://schemas.microsoft.com/office/drawing/2014/main" id="{1B8B6DC0-3F79-4664-9F6A-83D0D81237A7}"/>
              </a:ext>
            </a:extLst>
          </p:cNvPr>
          <p:cNvSpPr>
            <a:spLocks noGrp="1"/>
          </p:cNvSpPr>
          <p:nvPr>
            <p:ph idx="1"/>
          </p:nvPr>
        </p:nvSpPr>
        <p:spPr>
          <a:xfrm>
            <a:off x="482601" y="2638044"/>
            <a:ext cx="2522980" cy="3415622"/>
          </a:xfrm>
        </p:spPr>
        <p:txBody>
          <a:bodyPr>
            <a:normAutofit/>
          </a:bodyPr>
          <a:lstStyle/>
          <a:p>
            <a:pPr>
              <a:buClr>
                <a:schemeClr val="bg1"/>
              </a:buClr>
            </a:pPr>
            <a:r>
              <a:rPr lang="en-US" dirty="0">
                <a:solidFill>
                  <a:schemeClr val="bg1"/>
                </a:solidFill>
                <a:latin typeface="Calibri" panose="020F0502020204030204" pitchFamily="34" charset="0"/>
                <a:cs typeface="Calibri" panose="020F0502020204030204" pitchFamily="34" charset="0"/>
              </a:rPr>
              <a:t>Navigate to client’s profile in </a:t>
            </a:r>
            <a:r>
              <a:rPr lang="en-US" dirty="0" err="1">
                <a:solidFill>
                  <a:schemeClr val="bg1"/>
                </a:solidFill>
                <a:latin typeface="Calibri" panose="020F0502020204030204" pitchFamily="34" charset="0"/>
                <a:cs typeface="Calibri" panose="020F0502020204030204" pitchFamily="34" charset="0"/>
              </a:rPr>
              <a:t>Clientpoint</a:t>
            </a:r>
            <a:endParaRPr lang="en-US" dirty="0">
              <a:solidFill>
                <a:schemeClr val="bg1"/>
              </a:solidFill>
              <a:latin typeface="Calibri" panose="020F0502020204030204" pitchFamily="34" charset="0"/>
              <a:cs typeface="Calibri" panose="020F0502020204030204" pitchFamily="34" charset="0"/>
            </a:endParaRPr>
          </a:p>
          <a:p>
            <a:pPr>
              <a:buClr>
                <a:schemeClr val="bg1"/>
              </a:buClr>
            </a:pPr>
            <a:r>
              <a:rPr lang="en-US" dirty="0">
                <a:solidFill>
                  <a:schemeClr val="bg1"/>
                </a:solidFill>
                <a:latin typeface="Calibri" panose="020F0502020204030204" pitchFamily="34" charset="0"/>
                <a:cs typeface="Calibri" panose="020F0502020204030204" pitchFamily="34" charset="0"/>
              </a:rPr>
              <a:t>Add a release of Information for the “Coordinated Entry NY-505” Provider </a:t>
            </a:r>
          </a:p>
          <a:p>
            <a:pPr lvl="1">
              <a:buClr>
                <a:schemeClr val="bg1"/>
              </a:buClr>
            </a:pPr>
            <a:r>
              <a:rPr lang="en-US" dirty="0">
                <a:solidFill>
                  <a:schemeClr val="bg1"/>
                </a:solidFill>
                <a:latin typeface="Calibri" panose="020F0502020204030204" pitchFamily="34" charset="0"/>
                <a:cs typeface="Calibri" panose="020F0502020204030204" pitchFamily="34" charset="0"/>
              </a:rPr>
              <a:t>make sure the date of ROI is the same day or prior to the CE Entry date</a:t>
            </a:r>
          </a:p>
        </p:txBody>
      </p:sp>
      <p:pic>
        <p:nvPicPr>
          <p:cNvPr id="6" name="Picture 5">
            <a:extLst>
              <a:ext uri="{FF2B5EF4-FFF2-40B4-BE49-F238E27FC236}">
                <a16:creationId xmlns:a16="http://schemas.microsoft.com/office/drawing/2014/main" id="{94BCD2B1-B1AD-49F0-9873-4E92F95376A4}"/>
              </a:ext>
            </a:extLst>
          </p:cNvPr>
          <p:cNvPicPr/>
          <p:nvPr/>
        </p:nvPicPr>
        <p:blipFill>
          <a:blip r:embed="rId2"/>
          <a:stretch>
            <a:fillRect/>
          </a:stretch>
        </p:blipFill>
        <p:spPr>
          <a:xfrm>
            <a:off x="3581400" y="1596398"/>
            <a:ext cx="5562599" cy="4457268"/>
          </a:xfrm>
          <a:prstGeom prst="rect">
            <a:avLst/>
          </a:prstGeom>
        </p:spPr>
      </p:pic>
    </p:spTree>
    <p:extLst>
      <p:ext uri="{BB962C8B-B14F-4D97-AF65-F5344CB8AC3E}">
        <p14:creationId xmlns:p14="http://schemas.microsoft.com/office/powerpoint/2010/main" val="163119019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20697-ECBC-43C0-B129-DE1C36CBC5E5}"/>
              </a:ext>
            </a:extLst>
          </p:cNvPr>
          <p:cNvSpPr>
            <a:spLocks noGrp="1"/>
          </p:cNvSpPr>
          <p:nvPr>
            <p:ph type="title"/>
          </p:nvPr>
        </p:nvSpPr>
        <p:spPr>
          <a:xfrm>
            <a:off x="1573388" y="152400"/>
            <a:ext cx="5937755" cy="1188720"/>
          </a:xfrm>
        </p:spPr>
        <p:txBody>
          <a:bodyPr/>
          <a:lstStyle/>
          <a:p>
            <a:r>
              <a:rPr lang="en-US" dirty="0"/>
              <a:t>Entering clients into CE</a:t>
            </a:r>
          </a:p>
        </p:txBody>
      </p:sp>
      <p:sp>
        <p:nvSpPr>
          <p:cNvPr id="3" name="Content Placeholder 2">
            <a:extLst>
              <a:ext uri="{FF2B5EF4-FFF2-40B4-BE49-F238E27FC236}">
                <a16:creationId xmlns:a16="http://schemas.microsoft.com/office/drawing/2014/main" id="{EF5FE8A2-78F3-41F5-8AE0-CF5E83765125}"/>
              </a:ext>
            </a:extLst>
          </p:cNvPr>
          <p:cNvSpPr>
            <a:spLocks noGrp="1"/>
          </p:cNvSpPr>
          <p:nvPr>
            <p:ph idx="1"/>
          </p:nvPr>
        </p:nvSpPr>
        <p:spPr>
          <a:xfrm>
            <a:off x="76200" y="1449700"/>
            <a:ext cx="9067800" cy="3101983"/>
          </a:xfrm>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Navigate to the Entry/Exit Tab, and add a new entry/exit for the “Coordinated Entry NY-505” provider on the date the client was assessed. Select “HUD” as the Entry Type. Remember to add the entry for all household members if a household is being assessed. </a:t>
            </a:r>
          </a:p>
        </p:txBody>
      </p:sp>
      <p:pic>
        <p:nvPicPr>
          <p:cNvPr id="6" name="Picture 5">
            <a:extLst>
              <a:ext uri="{FF2B5EF4-FFF2-40B4-BE49-F238E27FC236}">
                <a16:creationId xmlns:a16="http://schemas.microsoft.com/office/drawing/2014/main" id="{CABEF800-AE77-40E5-8709-3E2C58A20240}"/>
              </a:ext>
            </a:extLst>
          </p:cNvPr>
          <p:cNvPicPr/>
          <p:nvPr/>
        </p:nvPicPr>
        <p:blipFill>
          <a:blip r:embed="rId2"/>
          <a:stretch>
            <a:fillRect/>
          </a:stretch>
        </p:blipFill>
        <p:spPr>
          <a:xfrm>
            <a:off x="1524000" y="2362200"/>
            <a:ext cx="5943600" cy="856615"/>
          </a:xfrm>
          <a:prstGeom prst="rect">
            <a:avLst/>
          </a:prstGeom>
        </p:spPr>
      </p:pic>
      <p:pic>
        <p:nvPicPr>
          <p:cNvPr id="9" name="Picture 8">
            <a:extLst>
              <a:ext uri="{FF2B5EF4-FFF2-40B4-BE49-F238E27FC236}">
                <a16:creationId xmlns:a16="http://schemas.microsoft.com/office/drawing/2014/main" id="{91ADBF36-C39F-477F-9B37-134538B38313}"/>
              </a:ext>
            </a:extLst>
          </p:cNvPr>
          <p:cNvPicPr/>
          <p:nvPr/>
        </p:nvPicPr>
        <p:blipFill>
          <a:blip r:embed="rId3"/>
          <a:stretch>
            <a:fillRect/>
          </a:stretch>
        </p:blipFill>
        <p:spPr>
          <a:xfrm>
            <a:off x="1371600" y="3334386"/>
            <a:ext cx="6248400" cy="3429000"/>
          </a:xfrm>
          <a:prstGeom prst="rect">
            <a:avLst/>
          </a:prstGeom>
        </p:spPr>
      </p:pic>
    </p:spTree>
    <p:extLst>
      <p:ext uri="{BB962C8B-B14F-4D97-AF65-F5344CB8AC3E}">
        <p14:creationId xmlns:p14="http://schemas.microsoft.com/office/powerpoint/2010/main" val="227850778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CF4680D4-DEE2-49EE-AF90-EFEAF50AEC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5157704" cy="68580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1B3611B-39BA-416F-B196-CA541D4954B5}"/>
              </a:ext>
            </a:extLst>
          </p:cNvPr>
          <p:cNvSpPr>
            <a:spLocks noGrp="1"/>
          </p:cNvSpPr>
          <p:nvPr>
            <p:ph type="title"/>
          </p:nvPr>
        </p:nvSpPr>
        <p:spPr>
          <a:xfrm>
            <a:off x="603503" y="1290025"/>
            <a:ext cx="3968495" cy="1188720"/>
          </a:xfrm>
          <a:solidFill>
            <a:srgbClr val="FFFFFF"/>
          </a:solidFill>
          <a:ln>
            <a:solidFill>
              <a:srgbClr val="404040"/>
            </a:solidFill>
          </a:ln>
        </p:spPr>
        <p:txBody>
          <a:bodyPr>
            <a:normAutofit/>
          </a:bodyPr>
          <a:lstStyle/>
          <a:p>
            <a:r>
              <a:rPr lang="en-US" dirty="0"/>
              <a:t>CE Assessment</a:t>
            </a:r>
          </a:p>
        </p:txBody>
      </p:sp>
      <p:sp>
        <p:nvSpPr>
          <p:cNvPr id="3" name="Content Placeholder 2">
            <a:extLst>
              <a:ext uri="{FF2B5EF4-FFF2-40B4-BE49-F238E27FC236}">
                <a16:creationId xmlns:a16="http://schemas.microsoft.com/office/drawing/2014/main" id="{7EF1B2C2-2AF6-4784-8EC5-48AF32B0F9AE}"/>
              </a:ext>
            </a:extLst>
          </p:cNvPr>
          <p:cNvSpPr>
            <a:spLocks noGrp="1"/>
          </p:cNvSpPr>
          <p:nvPr>
            <p:ph idx="1"/>
          </p:nvPr>
        </p:nvSpPr>
        <p:spPr>
          <a:xfrm>
            <a:off x="603503" y="2858703"/>
            <a:ext cx="3964343" cy="3042547"/>
          </a:xfrm>
        </p:spPr>
        <p:txBody>
          <a:bodyPr>
            <a:normAutofit/>
          </a:bodyPr>
          <a:lstStyle/>
          <a:p>
            <a:pPr>
              <a:spcBef>
                <a:spcPts val="0"/>
              </a:spcBef>
            </a:pPr>
            <a:r>
              <a:rPr lang="en-US"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Complete the Coordinated Entry Information Assessment</a:t>
            </a:r>
          </a:p>
          <a:p>
            <a:pPr>
              <a:spcBef>
                <a:spcPts val="0"/>
              </a:spcBef>
            </a:pPr>
            <a:endParaRPr lang="en-US"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p>
            <a:pPr lvl="1">
              <a:spcBef>
                <a:spcPts val="0"/>
              </a:spcBef>
              <a:spcAft>
                <a:spcPts val="800"/>
              </a:spcAft>
            </a:pPr>
            <a:r>
              <a:rPr lang="en-US"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Complete the questions referring to clients interest in PSH, CoC RRH, ESG RRH, and TH after discussing the program types with the client and cooperatively determining which would best suit the client’s needs. </a:t>
            </a:r>
          </a:p>
          <a:p>
            <a:endParaRPr lang="en-US" dirty="0">
              <a:solidFill>
                <a:srgbClr val="FFFFFF"/>
              </a:solidFill>
            </a:endParaRPr>
          </a:p>
        </p:txBody>
      </p:sp>
      <p:sp>
        <p:nvSpPr>
          <p:cNvPr id="22" name="Rectangle 21">
            <a:extLst>
              <a:ext uri="{FF2B5EF4-FFF2-40B4-BE49-F238E27FC236}">
                <a16:creationId xmlns:a16="http://schemas.microsoft.com/office/drawing/2014/main" id="{50C52EE1-5085-4960-AD29-A926E62EC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0992" y="640080"/>
            <a:ext cx="3012948" cy="5261170"/>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CD15AA94-C237-4412-B37B-EB317D2B05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75579" y="806357"/>
            <a:ext cx="2763774" cy="492861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B957AD95-DF67-72D3-9D4A-D0C22B93CC2D}"/>
              </a:ext>
            </a:extLst>
          </p:cNvPr>
          <p:cNvPicPr>
            <a:picLocks noChangeAspect="1"/>
          </p:cNvPicPr>
          <p:nvPr/>
        </p:nvPicPr>
        <p:blipFill>
          <a:blip r:embed="rId3"/>
          <a:stretch>
            <a:fillRect/>
          </a:stretch>
        </p:blipFill>
        <p:spPr>
          <a:xfrm>
            <a:off x="5282290" y="304800"/>
            <a:ext cx="3709309" cy="6172199"/>
          </a:xfrm>
          <a:prstGeom prst="rect">
            <a:avLst/>
          </a:prstGeom>
        </p:spPr>
      </p:pic>
    </p:spTree>
    <p:extLst>
      <p:ext uri="{BB962C8B-B14F-4D97-AF65-F5344CB8AC3E}">
        <p14:creationId xmlns:p14="http://schemas.microsoft.com/office/powerpoint/2010/main" val="244985380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7DA998-DCB2-43AF-BC7A-C5CBE54E911D}"/>
              </a:ext>
            </a:extLst>
          </p:cNvPr>
          <p:cNvSpPr>
            <a:spLocks noGrp="1"/>
          </p:cNvSpPr>
          <p:nvPr>
            <p:ph type="title"/>
          </p:nvPr>
        </p:nvSpPr>
        <p:spPr>
          <a:xfrm>
            <a:off x="480059" y="640079"/>
            <a:ext cx="2551898" cy="5272242"/>
          </a:xfrm>
        </p:spPr>
        <p:txBody>
          <a:bodyPr>
            <a:normAutofit/>
          </a:bodyPr>
          <a:lstStyle/>
          <a:p>
            <a:r>
              <a:rPr lang="en-US" dirty="0"/>
              <a:t>CE Assessment</a:t>
            </a:r>
          </a:p>
        </p:txBody>
      </p:sp>
      <p:sp>
        <p:nvSpPr>
          <p:cNvPr id="3" name="Content Placeholder 2">
            <a:extLst>
              <a:ext uri="{FF2B5EF4-FFF2-40B4-BE49-F238E27FC236}">
                <a16:creationId xmlns:a16="http://schemas.microsoft.com/office/drawing/2014/main" id="{E8476FFA-0AC0-4C33-A3C9-136C3F69E93D}"/>
              </a:ext>
            </a:extLst>
          </p:cNvPr>
          <p:cNvSpPr>
            <a:spLocks noGrp="1"/>
          </p:cNvSpPr>
          <p:nvPr>
            <p:ph idx="1"/>
          </p:nvPr>
        </p:nvSpPr>
        <p:spPr>
          <a:xfrm>
            <a:off x="3504077" y="640079"/>
            <a:ext cx="5162304" cy="2959155"/>
          </a:xfrm>
        </p:spPr>
        <p:txBody>
          <a:bodyPr>
            <a:normAutofit/>
          </a:bodyPr>
          <a:lstStyle/>
          <a:p>
            <a:endParaRPr lang="en-US" dirty="0">
              <a:latin typeface="Calibri" panose="020F0502020204030204" pitchFamily="34" charset="0"/>
              <a:ea typeface="Calibri" panose="020F0502020204030204" pitchFamily="34" charset="0"/>
              <a:cs typeface="Times New Roman" panose="02020603050405020304" pitchFamily="18" charset="0"/>
            </a:endParaRPr>
          </a:p>
          <a:p>
            <a:endParaRPr lang="en-US" dirty="0">
              <a:latin typeface="Calibri" panose="020F0502020204030204" pitchFamily="34" charset="0"/>
              <a:ea typeface="Calibri" panose="020F0502020204030204" pitchFamily="34" charset="0"/>
              <a:cs typeface="Times New Roman" panose="02020603050405020304" pitchFamily="18" charset="0"/>
            </a:endParaRPr>
          </a:p>
          <a:p>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dirty="0">
                <a:latin typeface="Calibri" panose="020F0502020204030204" pitchFamily="34" charset="0"/>
                <a:ea typeface="Calibri" panose="020F0502020204030204" pitchFamily="34" charset="0"/>
                <a:cs typeface="Times New Roman" panose="02020603050405020304" pitchFamily="18" charset="0"/>
              </a:rPr>
              <a:t>HMIS now calculates months homeless based on Entry/Exits, Service Transitions for Street Outreach programs, and client self-reported months homeless.</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10" name="Rectangle 9">
            <a:extLst>
              <a:ext uri="{FF2B5EF4-FFF2-40B4-BE49-F238E27FC236}">
                <a16:creationId xmlns:a16="http://schemas.microsoft.com/office/drawing/2014/main" id="{9344763E-1F5B-4192-9E84-267D8A649E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04167" y="3822192"/>
            <a:ext cx="5162213" cy="2068469"/>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50013361-A314-4AA8-8C94-4662265543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64958" y="3905450"/>
            <a:ext cx="5040630" cy="190195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F310FE21-D852-6ABE-4EF1-F3C1B14CAB7C}"/>
              </a:ext>
            </a:extLst>
          </p:cNvPr>
          <p:cNvPicPr>
            <a:picLocks noChangeAspect="1"/>
          </p:cNvPicPr>
          <p:nvPr/>
        </p:nvPicPr>
        <p:blipFill>
          <a:blip r:embed="rId2"/>
          <a:stretch>
            <a:fillRect/>
          </a:stretch>
        </p:blipFill>
        <p:spPr>
          <a:xfrm>
            <a:off x="3764372" y="3987746"/>
            <a:ext cx="4641801" cy="1737360"/>
          </a:xfrm>
          <a:prstGeom prst="rect">
            <a:avLst/>
          </a:prstGeom>
        </p:spPr>
      </p:pic>
    </p:spTree>
    <p:extLst>
      <p:ext uri="{BB962C8B-B14F-4D97-AF65-F5344CB8AC3E}">
        <p14:creationId xmlns:p14="http://schemas.microsoft.com/office/powerpoint/2010/main" val="323515727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B39CD4-1AC4-491C-AA1D-7D0392AB2B36}"/>
              </a:ext>
            </a:extLst>
          </p:cNvPr>
          <p:cNvSpPr>
            <a:spLocks noGrp="1"/>
          </p:cNvSpPr>
          <p:nvPr>
            <p:ph type="title"/>
          </p:nvPr>
        </p:nvSpPr>
        <p:spPr/>
        <p:txBody>
          <a:bodyPr/>
          <a:lstStyle/>
          <a:p>
            <a:r>
              <a:rPr lang="en-US" dirty="0"/>
              <a:t>CE Assessment cont.</a:t>
            </a:r>
          </a:p>
        </p:txBody>
      </p:sp>
      <p:sp>
        <p:nvSpPr>
          <p:cNvPr id="3" name="Content Placeholder 2">
            <a:extLst>
              <a:ext uri="{FF2B5EF4-FFF2-40B4-BE49-F238E27FC236}">
                <a16:creationId xmlns:a16="http://schemas.microsoft.com/office/drawing/2014/main" id="{E9B86917-AD19-49DF-B334-AEF8A0C372B1}"/>
              </a:ext>
            </a:extLst>
          </p:cNvPr>
          <p:cNvSpPr>
            <a:spLocks noGrp="1"/>
          </p:cNvSpPr>
          <p:nvPr>
            <p:ph idx="1"/>
          </p:nvPr>
        </p:nvSpPr>
        <p:spPr/>
        <p:txBody>
          <a:bodyPr/>
          <a:lstStyle/>
          <a:p>
            <a:r>
              <a:rPr lang="en-US" dirty="0">
                <a:latin typeface="Calibri" panose="020F0502020204030204" pitchFamily="34" charset="0"/>
                <a:cs typeface="Calibri" panose="020F0502020204030204" pitchFamily="34" charset="0"/>
              </a:rPr>
              <a:t>Complete the county preference questions. Only select a different county than their current location if you have discussed the implications of moving with the client</a:t>
            </a:r>
          </a:p>
        </p:txBody>
      </p:sp>
      <p:pic>
        <p:nvPicPr>
          <p:cNvPr id="6" name="Picture 5">
            <a:extLst>
              <a:ext uri="{FF2B5EF4-FFF2-40B4-BE49-F238E27FC236}">
                <a16:creationId xmlns:a16="http://schemas.microsoft.com/office/drawing/2014/main" id="{F202A63C-69E3-47C3-8033-03839A9B0D98}"/>
              </a:ext>
            </a:extLst>
          </p:cNvPr>
          <p:cNvPicPr/>
          <p:nvPr/>
        </p:nvPicPr>
        <p:blipFill>
          <a:blip r:embed="rId2"/>
          <a:stretch>
            <a:fillRect/>
          </a:stretch>
        </p:blipFill>
        <p:spPr>
          <a:xfrm>
            <a:off x="2209800" y="3810734"/>
            <a:ext cx="4419600" cy="2071688"/>
          </a:xfrm>
          <a:prstGeom prst="rect">
            <a:avLst/>
          </a:prstGeom>
        </p:spPr>
      </p:pic>
    </p:spTree>
    <p:extLst>
      <p:ext uri="{BB962C8B-B14F-4D97-AF65-F5344CB8AC3E}">
        <p14:creationId xmlns:p14="http://schemas.microsoft.com/office/powerpoint/2010/main" val="12198834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Oval 40">
            <a:extLst>
              <a:ext uri="{FF2B5EF4-FFF2-40B4-BE49-F238E27FC236}">
                <a16:creationId xmlns:a16="http://schemas.microsoft.com/office/drawing/2014/main" id="{763F75D6-6A5F-4D58-A30A-85F1A69A4036}"/>
              </a:ext>
            </a:extLst>
          </p:cNvPr>
          <p:cNvSpPr/>
          <p:nvPr/>
        </p:nvSpPr>
        <p:spPr>
          <a:xfrm>
            <a:off x="3324225" y="2905126"/>
            <a:ext cx="2773761" cy="2584847"/>
          </a:xfrm>
          <a:prstGeom prst="ellipse">
            <a:avLst/>
          </a:prstGeom>
          <a:solidFill>
            <a:schemeClr val="accent4">
              <a:lumMod val="20000"/>
              <a:lumOff val="80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2" name="Oval 41">
            <a:extLst>
              <a:ext uri="{FF2B5EF4-FFF2-40B4-BE49-F238E27FC236}">
                <a16:creationId xmlns:a16="http://schemas.microsoft.com/office/drawing/2014/main" id="{02276E8E-0D01-474D-B383-582B6DFEA2C9}"/>
              </a:ext>
            </a:extLst>
          </p:cNvPr>
          <p:cNvSpPr/>
          <p:nvPr/>
        </p:nvSpPr>
        <p:spPr>
          <a:xfrm>
            <a:off x="3714751" y="3228975"/>
            <a:ext cx="2018081" cy="1962150"/>
          </a:xfrm>
          <a:prstGeom prst="ellipse">
            <a:avLst/>
          </a:prstGeom>
          <a:solidFill>
            <a:schemeClr val="accent2">
              <a:lumMod val="60000"/>
              <a:lumOff val="40000"/>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3" name="Oval 42">
            <a:extLst>
              <a:ext uri="{FF2B5EF4-FFF2-40B4-BE49-F238E27FC236}">
                <a16:creationId xmlns:a16="http://schemas.microsoft.com/office/drawing/2014/main" id="{274DA5B3-7A56-4CB4-9A51-2852248422DF}"/>
              </a:ext>
            </a:extLst>
          </p:cNvPr>
          <p:cNvSpPr/>
          <p:nvPr/>
        </p:nvSpPr>
        <p:spPr>
          <a:xfrm>
            <a:off x="4160441" y="3582142"/>
            <a:ext cx="1116959" cy="1209550"/>
          </a:xfrm>
          <a:prstGeom prst="ellipse">
            <a:avLst/>
          </a:prstGeom>
          <a:solidFill>
            <a:srgbClr val="FF0000">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18406EDA-4474-4A08-84EC-2D2CBD850056}"/>
              </a:ext>
            </a:extLst>
          </p:cNvPr>
          <p:cNvSpPr>
            <a:spLocks noGrp="1"/>
          </p:cNvSpPr>
          <p:nvPr>
            <p:ph type="title"/>
          </p:nvPr>
        </p:nvSpPr>
        <p:spPr>
          <a:xfrm>
            <a:off x="1603122" y="753609"/>
            <a:ext cx="5937755" cy="1188720"/>
          </a:xfrm>
        </p:spPr>
        <p:txBody>
          <a:bodyPr>
            <a:normAutofit fontScale="90000"/>
          </a:bodyPr>
          <a:lstStyle/>
          <a:p>
            <a:r>
              <a:rPr lang="en-US" dirty="0"/>
              <a:t>Progressive Engagement and the </a:t>
            </a:r>
            <a:br>
              <a:rPr lang="en-US" dirty="0"/>
            </a:br>
            <a:r>
              <a:rPr lang="en-US" dirty="0"/>
              <a:t>Black hole of homelessness</a:t>
            </a:r>
          </a:p>
        </p:txBody>
      </p:sp>
      <p:sp>
        <p:nvSpPr>
          <p:cNvPr id="3" name="Content Placeholder 2">
            <a:extLst>
              <a:ext uri="{FF2B5EF4-FFF2-40B4-BE49-F238E27FC236}">
                <a16:creationId xmlns:a16="http://schemas.microsoft.com/office/drawing/2014/main" id="{9DC1A09D-7E51-4E49-94A0-FCC731156483}"/>
              </a:ext>
            </a:extLst>
          </p:cNvPr>
          <p:cNvSpPr>
            <a:spLocks noGrp="1"/>
          </p:cNvSpPr>
          <p:nvPr>
            <p:ph idx="1"/>
          </p:nvPr>
        </p:nvSpPr>
        <p:spPr>
          <a:xfrm>
            <a:off x="628650" y="2168252"/>
            <a:ext cx="8515350" cy="850393"/>
          </a:xfrm>
        </p:spPr>
        <p:txBody>
          <a:bodyPr>
            <a:normAutofit/>
          </a:bodyPr>
          <a:lstStyle/>
          <a:p>
            <a:pPr marL="0" indent="0" algn="ctr">
              <a:buNone/>
            </a:pPr>
            <a:r>
              <a:rPr lang="en-US" sz="2000" dirty="0">
                <a:latin typeface="Calibri" panose="020F0502020204030204" pitchFamily="34" charset="0"/>
                <a:cs typeface="Calibri" panose="020F0502020204030204" pitchFamily="34" charset="0"/>
              </a:rPr>
              <a:t>People with less time homeless may need less assistance to become stably housed </a:t>
            </a:r>
          </a:p>
          <a:p>
            <a:endParaRPr lang="en-US" sz="2000" dirty="0">
              <a:latin typeface="Calibri" panose="020F0502020204030204" pitchFamily="34" charset="0"/>
              <a:cs typeface="Calibri" panose="020F0502020204030204" pitchFamily="34" charset="0"/>
            </a:endParaRPr>
          </a:p>
          <a:p>
            <a:endParaRPr lang="en-US" dirty="0"/>
          </a:p>
          <a:p>
            <a:endParaRPr lang="en-US" dirty="0"/>
          </a:p>
          <a:p>
            <a:pPr marL="0" indent="0">
              <a:buNone/>
            </a:pPr>
            <a:endParaRPr lang="en-US" dirty="0"/>
          </a:p>
        </p:txBody>
      </p:sp>
      <p:sp>
        <p:nvSpPr>
          <p:cNvPr id="36" name="Arc 35">
            <a:extLst>
              <a:ext uri="{FF2B5EF4-FFF2-40B4-BE49-F238E27FC236}">
                <a16:creationId xmlns:a16="http://schemas.microsoft.com/office/drawing/2014/main" id="{D9D66439-A48E-4CCE-949B-5A2C2E2D521D}"/>
              </a:ext>
            </a:extLst>
          </p:cNvPr>
          <p:cNvSpPr/>
          <p:nvPr/>
        </p:nvSpPr>
        <p:spPr>
          <a:xfrm rot="4265595">
            <a:off x="4029075" y="3495242"/>
            <a:ext cx="2124075" cy="1495425"/>
          </a:xfrm>
          <a:prstGeom prst="arc">
            <a:avLst>
              <a:gd name="adj1" fmla="val 16454184"/>
              <a:gd name="adj2" fmla="val 0"/>
            </a:avLst>
          </a:prstGeom>
          <a:ln w="5715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37" name="Arc 36">
            <a:extLst>
              <a:ext uri="{FF2B5EF4-FFF2-40B4-BE49-F238E27FC236}">
                <a16:creationId xmlns:a16="http://schemas.microsoft.com/office/drawing/2014/main" id="{710FC294-9225-4BFE-BCFC-0033EB1F7761}"/>
              </a:ext>
            </a:extLst>
          </p:cNvPr>
          <p:cNvSpPr/>
          <p:nvPr/>
        </p:nvSpPr>
        <p:spPr>
          <a:xfrm rot="16837926">
            <a:off x="3897565" y="3592789"/>
            <a:ext cx="1167155" cy="835091"/>
          </a:xfrm>
          <a:prstGeom prst="arc">
            <a:avLst>
              <a:gd name="adj1" fmla="val 16454184"/>
              <a:gd name="adj2" fmla="val 0"/>
            </a:avLst>
          </a:prstGeom>
          <a:ln w="5715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38" name="Arc 37">
            <a:extLst>
              <a:ext uri="{FF2B5EF4-FFF2-40B4-BE49-F238E27FC236}">
                <a16:creationId xmlns:a16="http://schemas.microsoft.com/office/drawing/2014/main" id="{435775C0-A1A8-4CD2-A5FF-5B93A44960F2}"/>
              </a:ext>
            </a:extLst>
          </p:cNvPr>
          <p:cNvSpPr/>
          <p:nvPr/>
        </p:nvSpPr>
        <p:spPr>
          <a:xfrm rot="6626440">
            <a:off x="4368364" y="3841843"/>
            <a:ext cx="1084631" cy="763619"/>
          </a:xfrm>
          <a:prstGeom prst="arc">
            <a:avLst>
              <a:gd name="adj1" fmla="val 16454184"/>
              <a:gd name="adj2" fmla="val 0"/>
            </a:avLst>
          </a:prstGeom>
          <a:ln w="5715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Tree>
    <p:extLst>
      <p:ext uri="{BB962C8B-B14F-4D97-AF65-F5344CB8AC3E}">
        <p14:creationId xmlns:p14="http://schemas.microsoft.com/office/powerpoint/2010/main" val="427403873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93AAAB-2DB7-471E-9140-4404279E9EEB}"/>
              </a:ext>
            </a:extLst>
          </p:cNvPr>
          <p:cNvSpPr>
            <a:spLocks noGrp="1"/>
          </p:cNvSpPr>
          <p:nvPr>
            <p:ph type="title"/>
          </p:nvPr>
        </p:nvSpPr>
        <p:spPr/>
        <p:txBody>
          <a:bodyPr/>
          <a:lstStyle/>
          <a:p>
            <a:r>
              <a:rPr lang="en-US" dirty="0"/>
              <a:t>CE Assessment Cont.</a:t>
            </a:r>
          </a:p>
        </p:txBody>
      </p:sp>
      <p:sp>
        <p:nvSpPr>
          <p:cNvPr id="3" name="Content Placeholder 2">
            <a:extLst>
              <a:ext uri="{FF2B5EF4-FFF2-40B4-BE49-F238E27FC236}">
                <a16:creationId xmlns:a16="http://schemas.microsoft.com/office/drawing/2014/main" id="{3F8B3069-0913-434C-A2B3-B4952DE753B3}"/>
              </a:ext>
            </a:extLst>
          </p:cNvPr>
          <p:cNvSpPr>
            <a:spLocks noGrp="1"/>
          </p:cNvSpPr>
          <p:nvPr>
            <p:ph idx="1"/>
          </p:nvPr>
        </p:nvSpPr>
        <p:spPr/>
        <p:txBody>
          <a:bodyPr>
            <a:normAutofit/>
          </a:bodyPr>
          <a:lstStyle/>
          <a:p>
            <a:r>
              <a:rPr lang="en-US" dirty="0">
                <a:latin typeface="Calibri" panose="020F0502020204030204" pitchFamily="34" charset="0"/>
                <a:cs typeface="Calibri" panose="020F0502020204030204" pitchFamily="34" charset="0"/>
              </a:rPr>
              <a:t>Complete the Family composition question. </a:t>
            </a:r>
          </a:p>
          <a:p>
            <a:endParaRPr lang="en-US" dirty="0">
              <a:latin typeface="Calibri" panose="020F0502020204030204" pitchFamily="34" charset="0"/>
              <a:cs typeface="Calibri" panose="020F0502020204030204" pitchFamily="34" charset="0"/>
            </a:endParaRPr>
          </a:p>
          <a:p>
            <a:endParaRPr lang="en-US" dirty="0">
              <a:latin typeface="Calibri" panose="020F0502020204030204" pitchFamily="34" charset="0"/>
              <a:cs typeface="Calibri" panose="020F0502020204030204" pitchFamily="34" charset="0"/>
            </a:endParaRPr>
          </a:p>
          <a:p>
            <a:endParaRPr lang="en-US" dirty="0">
              <a:latin typeface="Calibri" panose="020F0502020204030204" pitchFamily="34" charset="0"/>
              <a:cs typeface="Calibri" panose="020F0502020204030204" pitchFamily="34" charset="0"/>
            </a:endParaRPr>
          </a:p>
          <a:p>
            <a:pPr marL="0" indent="0">
              <a:buNone/>
            </a:pPr>
            <a:r>
              <a:rPr lang="en-US" dirty="0">
                <a:latin typeface="Calibri" panose="020F0502020204030204" pitchFamily="34" charset="0"/>
                <a:cs typeface="Calibri" panose="020F0502020204030204" pitchFamily="34" charset="0"/>
              </a:rPr>
              <a:t>Enter the number of bedrooms needed in the unit, or the age and gender of each member of the household </a:t>
            </a:r>
          </a:p>
          <a:p>
            <a:pPr lvl="1"/>
            <a:r>
              <a:rPr lang="en-US" sz="1800" dirty="0">
                <a:latin typeface="Calibri" panose="020F0502020204030204" pitchFamily="34" charset="0"/>
                <a:cs typeface="Calibri" panose="020F0502020204030204" pitchFamily="34" charset="0"/>
              </a:rPr>
              <a:t>e.g., 33 F, 2 M, 0 F </a:t>
            </a:r>
          </a:p>
        </p:txBody>
      </p:sp>
      <p:pic>
        <p:nvPicPr>
          <p:cNvPr id="5" name="Picture 4">
            <a:extLst>
              <a:ext uri="{FF2B5EF4-FFF2-40B4-BE49-F238E27FC236}">
                <a16:creationId xmlns:a16="http://schemas.microsoft.com/office/drawing/2014/main" id="{C698B429-567C-2237-F2FD-A031E2F040EF}"/>
              </a:ext>
            </a:extLst>
          </p:cNvPr>
          <p:cNvPicPr>
            <a:picLocks noChangeAspect="1"/>
          </p:cNvPicPr>
          <p:nvPr/>
        </p:nvPicPr>
        <p:blipFill>
          <a:blip r:embed="rId2"/>
          <a:stretch>
            <a:fillRect/>
          </a:stretch>
        </p:blipFill>
        <p:spPr>
          <a:xfrm>
            <a:off x="685800" y="3276600"/>
            <a:ext cx="7630990" cy="581095"/>
          </a:xfrm>
          <a:prstGeom prst="rect">
            <a:avLst/>
          </a:prstGeom>
        </p:spPr>
      </p:pic>
    </p:spTree>
    <p:extLst>
      <p:ext uri="{BB962C8B-B14F-4D97-AF65-F5344CB8AC3E}">
        <p14:creationId xmlns:p14="http://schemas.microsoft.com/office/powerpoint/2010/main" val="139629690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2BEFE-F53C-44D7-B186-4C8A63B528AB}"/>
              </a:ext>
            </a:extLst>
          </p:cNvPr>
          <p:cNvSpPr>
            <a:spLocks noGrp="1"/>
          </p:cNvSpPr>
          <p:nvPr>
            <p:ph type="title"/>
          </p:nvPr>
        </p:nvSpPr>
        <p:spPr/>
        <p:txBody>
          <a:bodyPr/>
          <a:lstStyle/>
          <a:p>
            <a:r>
              <a:rPr lang="en-US" dirty="0"/>
              <a:t>CE Assessment Cont.</a:t>
            </a:r>
          </a:p>
        </p:txBody>
      </p:sp>
      <p:sp>
        <p:nvSpPr>
          <p:cNvPr id="3" name="Content Placeholder 2">
            <a:extLst>
              <a:ext uri="{FF2B5EF4-FFF2-40B4-BE49-F238E27FC236}">
                <a16:creationId xmlns:a16="http://schemas.microsoft.com/office/drawing/2014/main" id="{8A387655-F65A-4EE0-9723-31EA7B6C2F92}"/>
              </a:ext>
            </a:extLst>
          </p:cNvPr>
          <p:cNvSpPr>
            <a:spLocks noGrp="1"/>
          </p:cNvSpPr>
          <p:nvPr>
            <p:ph idx="1"/>
          </p:nvPr>
        </p:nvSpPr>
        <p:spPr/>
        <p:txBody>
          <a:bodyPr/>
          <a:lstStyle/>
          <a:p>
            <a:r>
              <a:rPr lang="en-US" dirty="0"/>
              <a:t>Check that the client has the appropriate VI-SPDAT completed and that the score is up to date. </a:t>
            </a:r>
          </a:p>
        </p:txBody>
      </p:sp>
      <p:pic>
        <p:nvPicPr>
          <p:cNvPr id="4" name="Picture 3">
            <a:extLst>
              <a:ext uri="{FF2B5EF4-FFF2-40B4-BE49-F238E27FC236}">
                <a16:creationId xmlns:a16="http://schemas.microsoft.com/office/drawing/2014/main" id="{2597CA9B-2267-49C6-8204-815DECB4F522}"/>
              </a:ext>
            </a:extLst>
          </p:cNvPr>
          <p:cNvPicPr>
            <a:picLocks noChangeAspect="1"/>
          </p:cNvPicPr>
          <p:nvPr/>
        </p:nvPicPr>
        <p:blipFill>
          <a:blip r:embed="rId2"/>
          <a:stretch>
            <a:fillRect/>
          </a:stretch>
        </p:blipFill>
        <p:spPr>
          <a:xfrm>
            <a:off x="1307100" y="2638045"/>
            <a:ext cx="6529799" cy="3641725"/>
          </a:xfrm>
          <a:prstGeom prst="rect">
            <a:avLst/>
          </a:prstGeom>
        </p:spPr>
      </p:pic>
    </p:spTree>
    <p:extLst>
      <p:ext uri="{BB962C8B-B14F-4D97-AF65-F5344CB8AC3E}">
        <p14:creationId xmlns:p14="http://schemas.microsoft.com/office/powerpoint/2010/main" val="261089380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1429C-A880-4990-873C-2D7A71E6FAF0}"/>
              </a:ext>
            </a:extLst>
          </p:cNvPr>
          <p:cNvSpPr>
            <a:spLocks noGrp="1"/>
          </p:cNvSpPr>
          <p:nvPr>
            <p:ph type="title"/>
          </p:nvPr>
        </p:nvSpPr>
        <p:spPr>
          <a:xfrm>
            <a:off x="1570465" y="533400"/>
            <a:ext cx="5937755" cy="1188720"/>
          </a:xfrm>
        </p:spPr>
        <p:txBody>
          <a:bodyPr/>
          <a:lstStyle/>
          <a:p>
            <a:r>
              <a:rPr lang="en-US" dirty="0"/>
              <a:t>CE Assessment Cont.</a:t>
            </a:r>
          </a:p>
        </p:txBody>
      </p:sp>
      <p:sp>
        <p:nvSpPr>
          <p:cNvPr id="3" name="Content Placeholder 2">
            <a:extLst>
              <a:ext uri="{FF2B5EF4-FFF2-40B4-BE49-F238E27FC236}">
                <a16:creationId xmlns:a16="http://schemas.microsoft.com/office/drawing/2014/main" id="{705059CA-4F25-47C0-8A06-524277F03573}"/>
              </a:ext>
            </a:extLst>
          </p:cNvPr>
          <p:cNvSpPr>
            <a:spLocks noGrp="1"/>
          </p:cNvSpPr>
          <p:nvPr>
            <p:ph idx="1"/>
          </p:nvPr>
        </p:nvSpPr>
        <p:spPr>
          <a:xfrm>
            <a:off x="1603121" y="1878008"/>
            <a:ext cx="5937755" cy="3101983"/>
          </a:xfrm>
        </p:spPr>
        <p:txBody>
          <a:bodyPr/>
          <a:lstStyle/>
          <a:p>
            <a:r>
              <a:rPr lang="en-US" dirty="0">
                <a:latin typeface="Calibri" panose="020F0502020204030204" pitchFamily="34" charset="0"/>
                <a:cs typeface="Calibri" panose="020F0502020204030204" pitchFamily="34" charset="0"/>
              </a:rPr>
              <a:t>Confirm that the information being pulled from the most recent intake assessments is as accurate as possible. </a:t>
            </a:r>
          </a:p>
          <a:p>
            <a:r>
              <a:rPr lang="en-US" dirty="0">
                <a:latin typeface="Calibri" panose="020F0502020204030204" pitchFamily="34" charset="0"/>
                <a:cs typeface="Calibri" panose="020F0502020204030204" pitchFamily="34" charset="0"/>
              </a:rPr>
              <a:t>If information is not accurate, change it here.</a:t>
            </a:r>
          </a:p>
        </p:txBody>
      </p:sp>
      <p:pic>
        <p:nvPicPr>
          <p:cNvPr id="4" name="Picture 3">
            <a:extLst>
              <a:ext uri="{FF2B5EF4-FFF2-40B4-BE49-F238E27FC236}">
                <a16:creationId xmlns:a16="http://schemas.microsoft.com/office/drawing/2014/main" id="{0DB87C78-A853-4919-A134-9527BAA86EFC}"/>
              </a:ext>
            </a:extLst>
          </p:cNvPr>
          <p:cNvPicPr>
            <a:picLocks noChangeAspect="1"/>
          </p:cNvPicPr>
          <p:nvPr/>
        </p:nvPicPr>
        <p:blipFill>
          <a:blip r:embed="rId2"/>
          <a:stretch>
            <a:fillRect/>
          </a:stretch>
        </p:blipFill>
        <p:spPr>
          <a:xfrm>
            <a:off x="571498" y="2955942"/>
            <a:ext cx="8001000" cy="4359874"/>
          </a:xfrm>
          <a:prstGeom prst="rect">
            <a:avLst/>
          </a:prstGeom>
        </p:spPr>
      </p:pic>
    </p:spTree>
    <p:extLst>
      <p:ext uri="{BB962C8B-B14F-4D97-AF65-F5344CB8AC3E}">
        <p14:creationId xmlns:p14="http://schemas.microsoft.com/office/powerpoint/2010/main" val="277385516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32986-90B3-432E-82B4-05392A74DF85}"/>
              </a:ext>
            </a:extLst>
          </p:cNvPr>
          <p:cNvSpPr>
            <a:spLocks noGrp="1"/>
          </p:cNvSpPr>
          <p:nvPr>
            <p:ph type="title"/>
          </p:nvPr>
        </p:nvSpPr>
        <p:spPr/>
        <p:txBody>
          <a:bodyPr/>
          <a:lstStyle/>
          <a:p>
            <a:r>
              <a:rPr lang="en-US" dirty="0"/>
              <a:t>Updating CE Assessments</a:t>
            </a:r>
          </a:p>
        </p:txBody>
      </p:sp>
      <p:sp>
        <p:nvSpPr>
          <p:cNvPr id="3" name="Content Placeholder 2">
            <a:extLst>
              <a:ext uri="{FF2B5EF4-FFF2-40B4-BE49-F238E27FC236}">
                <a16:creationId xmlns:a16="http://schemas.microsoft.com/office/drawing/2014/main" id="{5E4DB1C4-4814-4D70-B6FD-61D20EA0CC7F}"/>
              </a:ext>
            </a:extLst>
          </p:cNvPr>
          <p:cNvSpPr>
            <a:spLocks noGrp="1"/>
          </p:cNvSpPr>
          <p:nvPr>
            <p:ph idx="1"/>
          </p:nvPr>
        </p:nvSpPr>
        <p:spPr/>
        <p:txBody>
          <a:bodyPr/>
          <a:lstStyle/>
          <a:p>
            <a:r>
              <a:rPr lang="en-US" dirty="0">
                <a:latin typeface="Calibri" panose="020F0502020204030204" pitchFamily="34" charset="0"/>
                <a:cs typeface="Calibri" panose="020F0502020204030204" pitchFamily="34" charset="0"/>
              </a:rPr>
              <a:t>Add an interim assessment whenever client information needs to be updated </a:t>
            </a:r>
          </a:p>
        </p:txBody>
      </p:sp>
      <p:pic>
        <p:nvPicPr>
          <p:cNvPr id="4" name="Picture 3">
            <a:extLst>
              <a:ext uri="{FF2B5EF4-FFF2-40B4-BE49-F238E27FC236}">
                <a16:creationId xmlns:a16="http://schemas.microsoft.com/office/drawing/2014/main" id="{1E87CE4A-3C33-49AB-B788-FB75764B651C}"/>
              </a:ext>
            </a:extLst>
          </p:cNvPr>
          <p:cNvPicPr>
            <a:picLocks noChangeAspect="1"/>
          </p:cNvPicPr>
          <p:nvPr/>
        </p:nvPicPr>
        <p:blipFill>
          <a:blip r:embed="rId2"/>
          <a:stretch>
            <a:fillRect/>
          </a:stretch>
        </p:blipFill>
        <p:spPr>
          <a:xfrm>
            <a:off x="0" y="3476625"/>
            <a:ext cx="9144000" cy="1387929"/>
          </a:xfrm>
          <a:prstGeom prst="rect">
            <a:avLst/>
          </a:prstGeom>
        </p:spPr>
      </p:pic>
    </p:spTree>
    <p:extLst>
      <p:ext uri="{BB962C8B-B14F-4D97-AF65-F5344CB8AC3E}">
        <p14:creationId xmlns:p14="http://schemas.microsoft.com/office/powerpoint/2010/main" val="182662768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100C2-7BF1-4CDB-93C6-6A1B77558E33}"/>
              </a:ext>
            </a:extLst>
          </p:cNvPr>
          <p:cNvSpPr>
            <a:spLocks noGrp="1"/>
          </p:cNvSpPr>
          <p:nvPr>
            <p:ph type="title"/>
          </p:nvPr>
        </p:nvSpPr>
        <p:spPr/>
        <p:txBody>
          <a:bodyPr/>
          <a:lstStyle/>
          <a:p>
            <a:r>
              <a:rPr lang="en-US" dirty="0"/>
              <a:t>Updating CE Assessment Cont.</a:t>
            </a:r>
          </a:p>
        </p:txBody>
      </p:sp>
      <p:sp>
        <p:nvSpPr>
          <p:cNvPr id="3" name="Content Placeholder 2">
            <a:extLst>
              <a:ext uri="{FF2B5EF4-FFF2-40B4-BE49-F238E27FC236}">
                <a16:creationId xmlns:a16="http://schemas.microsoft.com/office/drawing/2014/main" id="{D68518D3-D4EA-4B42-A9E2-7133F28380C2}"/>
              </a:ext>
            </a:extLst>
          </p:cNvPr>
          <p:cNvSpPr>
            <a:spLocks noGrp="1"/>
          </p:cNvSpPr>
          <p:nvPr>
            <p:ph idx="1"/>
          </p:nvPr>
        </p:nvSpPr>
        <p:spPr/>
        <p:txBody>
          <a:bodyPr/>
          <a:lstStyle/>
          <a:p>
            <a:endParaRPr lang="en-US" dirty="0"/>
          </a:p>
        </p:txBody>
      </p:sp>
      <p:pic>
        <p:nvPicPr>
          <p:cNvPr id="5" name="Picture 4">
            <a:extLst>
              <a:ext uri="{FF2B5EF4-FFF2-40B4-BE49-F238E27FC236}">
                <a16:creationId xmlns:a16="http://schemas.microsoft.com/office/drawing/2014/main" id="{E987AF2E-FCD1-4B95-A243-8C30F12E5A1C}"/>
              </a:ext>
            </a:extLst>
          </p:cNvPr>
          <p:cNvPicPr>
            <a:picLocks noChangeAspect="1"/>
          </p:cNvPicPr>
          <p:nvPr/>
        </p:nvPicPr>
        <p:blipFill>
          <a:blip r:embed="rId2"/>
          <a:stretch>
            <a:fillRect/>
          </a:stretch>
        </p:blipFill>
        <p:spPr>
          <a:xfrm>
            <a:off x="457607" y="2481091"/>
            <a:ext cx="8228785" cy="3444874"/>
          </a:xfrm>
          <a:prstGeom prst="rect">
            <a:avLst/>
          </a:prstGeom>
        </p:spPr>
      </p:pic>
      <p:sp>
        <p:nvSpPr>
          <p:cNvPr id="6" name="Oval 5">
            <a:extLst>
              <a:ext uri="{FF2B5EF4-FFF2-40B4-BE49-F238E27FC236}">
                <a16:creationId xmlns:a16="http://schemas.microsoft.com/office/drawing/2014/main" id="{115E5AED-1DB8-4F44-B6DB-17927D82876E}"/>
              </a:ext>
            </a:extLst>
          </p:cNvPr>
          <p:cNvSpPr/>
          <p:nvPr/>
        </p:nvSpPr>
        <p:spPr>
          <a:xfrm>
            <a:off x="304800" y="3657600"/>
            <a:ext cx="2362200" cy="762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3582403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B9ED1C-E952-4E70-AC7E-99872545B60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8AD33EA-5042-4366-B727-252F296C565E}"/>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11AF6B31-33A0-40E6-8389-F804EE6ACCD0}"/>
              </a:ext>
            </a:extLst>
          </p:cNvPr>
          <p:cNvPicPr>
            <a:picLocks noChangeAspect="1"/>
          </p:cNvPicPr>
          <p:nvPr/>
        </p:nvPicPr>
        <p:blipFill>
          <a:blip r:embed="rId2"/>
          <a:stretch>
            <a:fillRect/>
          </a:stretch>
        </p:blipFill>
        <p:spPr>
          <a:xfrm>
            <a:off x="-114300" y="0"/>
            <a:ext cx="9144000" cy="6761475"/>
          </a:xfrm>
          <a:prstGeom prst="rect">
            <a:avLst/>
          </a:prstGeom>
        </p:spPr>
      </p:pic>
      <p:cxnSp>
        <p:nvCxnSpPr>
          <p:cNvPr id="7" name="Straight Arrow Connector 6">
            <a:extLst>
              <a:ext uri="{FF2B5EF4-FFF2-40B4-BE49-F238E27FC236}">
                <a16:creationId xmlns:a16="http://schemas.microsoft.com/office/drawing/2014/main" id="{A1C493E9-43A9-477E-9B02-E43272E8A390}"/>
              </a:ext>
            </a:extLst>
          </p:cNvPr>
          <p:cNvCxnSpPr>
            <a:cxnSpLocks/>
          </p:cNvCxnSpPr>
          <p:nvPr/>
        </p:nvCxnSpPr>
        <p:spPr>
          <a:xfrm flipH="1">
            <a:off x="3419475" y="2650283"/>
            <a:ext cx="2362200" cy="438834"/>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EB07C0D4-B2E7-45C9-8B74-5441C8992512}"/>
              </a:ext>
            </a:extLst>
          </p:cNvPr>
          <p:cNvSpPr txBox="1"/>
          <p:nvPr/>
        </p:nvSpPr>
        <p:spPr>
          <a:xfrm>
            <a:off x="5853113" y="2512779"/>
            <a:ext cx="2705100" cy="646331"/>
          </a:xfrm>
          <a:prstGeom prst="rect">
            <a:avLst/>
          </a:prstGeom>
          <a:noFill/>
        </p:spPr>
        <p:txBody>
          <a:bodyPr wrap="none" rtlCol="0">
            <a:spAutoFit/>
          </a:bodyPr>
          <a:lstStyle/>
          <a:p>
            <a:r>
              <a:rPr lang="en-US" dirty="0"/>
              <a:t>Edit this section and below</a:t>
            </a:r>
          </a:p>
          <a:p>
            <a:r>
              <a:rPr lang="en-US" dirty="0"/>
              <a:t>not the sections on top. </a:t>
            </a:r>
          </a:p>
        </p:txBody>
      </p:sp>
      <p:sp>
        <p:nvSpPr>
          <p:cNvPr id="9" name="&quot;Not Allowed&quot; Symbol 8">
            <a:extLst>
              <a:ext uri="{FF2B5EF4-FFF2-40B4-BE49-F238E27FC236}">
                <a16:creationId xmlns:a16="http://schemas.microsoft.com/office/drawing/2014/main" id="{C628FFD2-2010-4845-8852-9406AC747AD1}"/>
              </a:ext>
            </a:extLst>
          </p:cNvPr>
          <p:cNvSpPr/>
          <p:nvPr/>
        </p:nvSpPr>
        <p:spPr>
          <a:xfrm>
            <a:off x="3164063" y="220436"/>
            <a:ext cx="2322337" cy="2294164"/>
          </a:xfrm>
          <a:prstGeom prst="noSmoking">
            <a:avLst/>
          </a:prstGeom>
          <a:solidFill>
            <a:schemeClr val="accent2">
              <a:lumMod val="60000"/>
              <a:lumOff val="4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quot;Not Allowed&quot; Symbol 10">
            <a:extLst>
              <a:ext uri="{FF2B5EF4-FFF2-40B4-BE49-F238E27FC236}">
                <a16:creationId xmlns:a16="http://schemas.microsoft.com/office/drawing/2014/main" id="{12BEE17C-24F7-4C6E-BA39-2200E6A2466B}"/>
              </a:ext>
            </a:extLst>
          </p:cNvPr>
          <p:cNvSpPr/>
          <p:nvPr/>
        </p:nvSpPr>
        <p:spPr>
          <a:xfrm>
            <a:off x="6462712" y="282159"/>
            <a:ext cx="2322337" cy="2294164"/>
          </a:xfrm>
          <a:prstGeom prst="noSmoking">
            <a:avLst/>
          </a:prstGeom>
          <a:solidFill>
            <a:schemeClr val="accent2">
              <a:lumMod val="60000"/>
              <a:lumOff val="4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quot;Not Allowed&quot; Symbol 11">
            <a:extLst>
              <a:ext uri="{FF2B5EF4-FFF2-40B4-BE49-F238E27FC236}">
                <a16:creationId xmlns:a16="http://schemas.microsoft.com/office/drawing/2014/main" id="{C46EB195-C992-4527-B8D8-1FA28D3B3273}"/>
              </a:ext>
            </a:extLst>
          </p:cNvPr>
          <p:cNvSpPr/>
          <p:nvPr/>
        </p:nvSpPr>
        <p:spPr>
          <a:xfrm>
            <a:off x="358951" y="220436"/>
            <a:ext cx="2322337" cy="2294164"/>
          </a:xfrm>
          <a:prstGeom prst="noSmoking">
            <a:avLst/>
          </a:prstGeom>
          <a:solidFill>
            <a:schemeClr val="accent2">
              <a:lumMod val="60000"/>
              <a:lumOff val="4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94368576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EF87F8-48A5-495B-9825-46386D3FE296}"/>
              </a:ext>
            </a:extLst>
          </p:cNvPr>
          <p:cNvSpPr>
            <a:spLocks noGrp="1"/>
          </p:cNvSpPr>
          <p:nvPr>
            <p:ph type="title"/>
          </p:nvPr>
        </p:nvSpPr>
        <p:spPr>
          <a:xfrm>
            <a:off x="622335" y="2708804"/>
            <a:ext cx="2774103" cy="1440394"/>
          </a:xfrm>
          <a:noFill/>
          <a:ln>
            <a:solidFill>
              <a:schemeClr val="tx1"/>
            </a:solidFill>
          </a:ln>
        </p:spPr>
        <p:txBody>
          <a:bodyPr>
            <a:normAutofit/>
          </a:bodyPr>
          <a:lstStyle/>
          <a:p>
            <a:r>
              <a:rPr lang="en-US" sz="2100">
                <a:solidFill>
                  <a:schemeClr val="tx1"/>
                </a:solidFill>
              </a:rPr>
              <a:t>Updating CE Assessments</a:t>
            </a:r>
          </a:p>
        </p:txBody>
      </p:sp>
      <p:sp>
        <p:nvSpPr>
          <p:cNvPr id="8" name="Rectangle 7">
            <a:extLst>
              <a:ext uri="{FF2B5EF4-FFF2-40B4-BE49-F238E27FC236}">
                <a16:creationId xmlns:a16="http://schemas.microsoft.com/office/drawing/2014/main" id="{FB403EBD-907E-4D59-98D4-A72CD1063C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86295" y="-2"/>
            <a:ext cx="5157705" cy="6858002"/>
          </a:xfrm>
          <a:prstGeom prst="rect">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8282E90-C806-47F9-8677-164A3F661EF9}"/>
              </a:ext>
            </a:extLst>
          </p:cNvPr>
          <p:cNvSpPr>
            <a:spLocks noGrp="1"/>
          </p:cNvSpPr>
          <p:nvPr>
            <p:ph idx="1"/>
          </p:nvPr>
        </p:nvSpPr>
        <p:spPr>
          <a:xfrm>
            <a:off x="4536886" y="802638"/>
            <a:ext cx="4056522" cy="5252722"/>
          </a:xfrm>
        </p:spPr>
        <p:txBody>
          <a:bodyPr anchor="ctr">
            <a:normAutofit/>
          </a:bodyPr>
          <a:lstStyle/>
          <a:p>
            <a:r>
              <a:rPr lang="en-US" sz="2000" dirty="0">
                <a:solidFill>
                  <a:schemeClr val="bg1"/>
                </a:solidFill>
                <a:latin typeface="Calibri" panose="020F0502020204030204" pitchFamily="34" charset="0"/>
                <a:cs typeface="Calibri" panose="020F0502020204030204" pitchFamily="34" charset="0"/>
              </a:rPr>
              <a:t>When does information need to be updated? </a:t>
            </a:r>
          </a:p>
          <a:p>
            <a:pPr marL="0" indent="0">
              <a:buNone/>
            </a:pPr>
            <a:endParaRPr lang="en-US" sz="2000" dirty="0">
              <a:solidFill>
                <a:schemeClr val="bg1"/>
              </a:solidFill>
              <a:latin typeface="Calibri" panose="020F0502020204030204" pitchFamily="34" charset="0"/>
              <a:cs typeface="Calibri" panose="020F0502020204030204" pitchFamily="34" charset="0"/>
            </a:endParaRPr>
          </a:p>
          <a:p>
            <a:pPr lvl="1"/>
            <a:r>
              <a:rPr lang="en-US" sz="1800" dirty="0">
                <a:solidFill>
                  <a:schemeClr val="bg1"/>
                </a:solidFill>
                <a:latin typeface="Calibri" panose="020F0502020204030204" pitchFamily="34" charset="0"/>
                <a:cs typeface="Calibri" panose="020F0502020204030204" pitchFamily="34" charset="0"/>
              </a:rPr>
              <a:t>PSH Referrals: once a month, to keep months accurate. </a:t>
            </a:r>
          </a:p>
          <a:p>
            <a:pPr lvl="1"/>
            <a:r>
              <a:rPr lang="en-US" sz="1800" dirty="0">
                <a:solidFill>
                  <a:schemeClr val="bg1"/>
                </a:solidFill>
                <a:latin typeface="Calibri" panose="020F0502020204030204" pitchFamily="34" charset="0"/>
                <a:cs typeface="Calibri" panose="020F0502020204030204" pitchFamily="34" charset="0"/>
              </a:rPr>
              <a:t>If a new CNY-VI has been performed</a:t>
            </a:r>
          </a:p>
          <a:p>
            <a:pPr lvl="1"/>
            <a:r>
              <a:rPr lang="en-US" sz="1800" dirty="0">
                <a:solidFill>
                  <a:schemeClr val="bg1"/>
                </a:solidFill>
                <a:latin typeface="Calibri" panose="020F0502020204030204" pitchFamily="34" charset="0"/>
                <a:cs typeface="Calibri" panose="020F0502020204030204" pitchFamily="34" charset="0"/>
              </a:rPr>
              <a:t>If the client’s geographic or program preferences have changed</a:t>
            </a:r>
          </a:p>
        </p:txBody>
      </p:sp>
    </p:spTree>
    <p:extLst>
      <p:ext uri="{BB962C8B-B14F-4D97-AF65-F5344CB8AC3E}">
        <p14:creationId xmlns:p14="http://schemas.microsoft.com/office/powerpoint/2010/main" val="895396748"/>
      </p:ext>
    </p:extLst>
  </p:cSld>
  <p:clrMapOvr>
    <a:overrideClrMapping bg1="dk1" tx1="lt1" bg2="dk2" tx2="lt2" accent1="accent1" accent2="accent2" accent3="accent3" accent4="accent4" accent5="accent5" accent6="accent6" hlink="hlink" folHlink="folHlink"/>
  </p:clrMapOvr>
</p:sld>
</file>

<file path=ppt/slides/slide9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D5F32D-443D-48F7-AFEB-7797FD4D2888}"/>
              </a:ext>
            </a:extLst>
          </p:cNvPr>
          <p:cNvSpPr>
            <a:spLocks noGrp="1"/>
          </p:cNvSpPr>
          <p:nvPr>
            <p:ph type="title"/>
          </p:nvPr>
        </p:nvSpPr>
        <p:spPr>
          <a:xfrm>
            <a:off x="841007" y="1444753"/>
            <a:ext cx="3284579" cy="3968496"/>
          </a:xfrm>
          <a:prstGeom prst="rect">
            <a:avLst/>
          </a:prstGeom>
          <a:solidFill>
            <a:schemeClr val="accent2"/>
          </a:solidFill>
          <a:ln w="190500" cap="sq" cmpd="thinThick">
            <a:solidFill>
              <a:schemeClr val="accent2"/>
            </a:solidFill>
            <a:miter lim="800000"/>
          </a:ln>
        </p:spPr>
        <p:txBody>
          <a:bodyPr wrap="square" anchor="ctr">
            <a:normAutofit/>
          </a:bodyPr>
          <a:lstStyle/>
          <a:p>
            <a:r>
              <a:rPr lang="en-US" sz="2800">
                <a:solidFill>
                  <a:srgbClr val="FFFFFF"/>
                </a:solidFill>
              </a:rPr>
              <a:t>For PSH/ RRH Providers</a:t>
            </a:r>
          </a:p>
        </p:txBody>
      </p:sp>
      <p:sp>
        <p:nvSpPr>
          <p:cNvPr id="3" name="Content Placeholder 2">
            <a:extLst>
              <a:ext uri="{FF2B5EF4-FFF2-40B4-BE49-F238E27FC236}">
                <a16:creationId xmlns:a16="http://schemas.microsoft.com/office/drawing/2014/main" id="{F3D98D06-4262-4C6B-ADCB-00302943D47A}"/>
              </a:ext>
            </a:extLst>
          </p:cNvPr>
          <p:cNvSpPr>
            <a:spLocks noGrp="1"/>
          </p:cNvSpPr>
          <p:nvPr>
            <p:ph idx="1"/>
          </p:nvPr>
        </p:nvSpPr>
        <p:spPr>
          <a:xfrm>
            <a:off x="4571999" y="1444752"/>
            <a:ext cx="3612294" cy="3968496"/>
          </a:xfrm>
        </p:spPr>
        <p:txBody>
          <a:bodyPr anchor="ctr">
            <a:normAutofit/>
          </a:bodyPr>
          <a:lstStyle/>
          <a:p>
            <a:r>
              <a:rPr lang="en-US" sz="2000" dirty="0">
                <a:solidFill>
                  <a:schemeClr val="tx1">
                    <a:lumMod val="75000"/>
                    <a:lumOff val="25000"/>
                  </a:schemeClr>
                </a:solidFill>
                <a:latin typeface="Calibri" panose="020F0502020204030204" pitchFamily="34" charset="0"/>
                <a:cs typeface="Calibri" panose="020F0502020204030204" pitchFamily="34" charset="0"/>
              </a:rPr>
              <a:t>Add an interim review</a:t>
            </a:r>
          </a:p>
          <a:p>
            <a:r>
              <a:rPr lang="en-US" sz="2000" dirty="0">
                <a:solidFill>
                  <a:schemeClr val="tx1">
                    <a:lumMod val="75000"/>
                    <a:lumOff val="25000"/>
                  </a:schemeClr>
                </a:solidFill>
                <a:latin typeface="Calibri" panose="020F0502020204030204" pitchFamily="34" charset="0"/>
                <a:cs typeface="Calibri" panose="020F0502020204030204" pitchFamily="34" charset="0"/>
              </a:rPr>
              <a:t>Record contacts with clients</a:t>
            </a:r>
          </a:p>
        </p:txBody>
      </p:sp>
    </p:spTree>
    <p:extLst>
      <p:ext uri="{BB962C8B-B14F-4D97-AF65-F5344CB8AC3E}">
        <p14:creationId xmlns:p14="http://schemas.microsoft.com/office/powerpoint/2010/main" val="353602122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D5F32D-443D-48F7-AFEB-7797FD4D2888}"/>
              </a:ext>
            </a:extLst>
          </p:cNvPr>
          <p:cNvSpPr>
            <a:spLocks noGrp="1"/>
          </p:cNvSpPr>
          <p:nvPr>
            <p:ph type="title"/>
          </p:nvPr>
        </p:nvSpPr>
        <p:spPr/>
        <p:txBody>
          <a:bodyPr/>
          <a:lstStyle/>
          <a:p>
            <a:r>
              <a:rPr lang="en-US" dirty="0"/>
              <a:t>For PSH/ RRH Providers</a:t>
            </a:r>
          </a:p>
        </p:txBody>
      </p:sp>
      <p:sp>
        <p:nvSpPr>
          <p:cNvPr id="3" name="Content Placeholder 2">
            <a:extLst>
              <a:ext uri="{FF2B5EF4-FFF2-40B4-BE49-F238E27FC236}">
                <a16:creationId xmlns:a16="http://schemas.microsoft.com/office/drawing/2014/main" id="{F3D98D06-4262-4C6B-ADCB-00302943D47A}"/>
              </a:ext>
            </a:extLst>
          </p:cNvPr>
          <p:cNvSpPr>
            <a:spLocks noGrp="1"/>
          </p:cNvSpPr>
          <p:nvPr>
            <p:ph idx="1"/>
          </p:nvPr>
        </p:nvSpPr>
        <p:spPr/>
        <p:txBody>
          <a:bodyPr/>
          <a:lstStyle/>
          <a:p>
            <a:endParaRPr lang="en-US" dirty="0"/>
          </a:p>
        </p:txBody>
      </p:sp>
      <p:pic>
        <p:nvPicPr>
          <p:cNvPr id="5" name="Picture 4">
            <a:extLst>
              <a:ext uri="{FF2B5EF4-FFF2-40B4-BE49-F238E27FC236}">
                <a16:creationId xmlns:a16="http://schemas.microsoft.com/office/drawing/2014/main" id="{0A61122B-297C-4C9F-9AB4-452A4648E96E}"/>
              </a:ext>
            </a:extLst>
          </p:cNvPr>
          <p:cNvPicPr>
            <a:picLocks noChangeAspect="1"/>
          </p:cNvPicPr>
          <p:nvPr/>
        </p:nvPicPr>
        <p:blipFill>
          <a:blip r:embed="rId2"/>
          <a:stretch>
            <a:fillRect/>
          </a:stretch>
        </p:blipFill>
        <p:spPr>
          <a:xfrm>
            <a:off x="-76200" y="0"/>
            <a:ext cx="9144000" cy="6761475"/>
          </a:xfrm>
          <a:prstGeom prst="rect">
            <a:avLst/>
          </a:prstGeom>
        </p:spPr>
      </p:pic>
      <p:sp>
        <p:nvSpPr>
          <p:cNvPr id="4" name="Rectangle 3">
            <a:extLst>
              <a:ext uri="{FF2B5EF4-FFF2-40B4-BE49-F238E27FC236}">
                <a16:creationId xmlns:a16="http://schemas.microsoft.com/office/drawing/2014/main" id="{0D28DD34-4AA4-4DEF-94BA-DB831F13F597}"/>
              </a:ext>
            </a:extLst>
          </p:cNvPr>
          <p:cNvSpPr/>
          <p:nvPr/>
        </p:nvSpPr>
        <p:spPr>
          <a:xfrm>
            <a:off x="-76200" y="2438399"/>
            <a:ext cx="9220200" cy="1874837"/>
          </a:xfrm>
          <a:prstGeom prst="rect">
            <a:avLst/>
          </a:prstGeom>
          <a:solidFill>
            <a:schemeClr val="bg1">
              <a:lumMod val="6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BE71714-D699-4445-9B92-73082947899C}"/>
              </a:ext>
            </a:extLst>
          </p:cNvPr>
          <p:cNvSpPr/>
          <p:nvPr/>
        </p:nvSpPr>
        <p:spPr>
          <a:xfrm>
            <a:off x="-76200" y="4323075"/>
            <a:ext cx="9220200" cy="2438400"/>
          </a:xfrm>
          <a:prstGeom prst="rect">
            <a:avLst/>
          </a:prstGeom>
          <a:solidFill>
            <a:schemeClr val="bg1">
              <a:lumMod val="6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37E96B12-59CC-4B2B-A4FF-84835CF0EAEA}"/>
              </a:ext>
            </a:extLst>
          </p:cNvPr>
          <p:cNvCxnSpPr>
            <a:cxnSpLocks/>
          </p:cNvCxnSpPr>
          <p:nvPr/>
        </p:nvCxnSpPr>
        <p:spPr>
          <a:xfrm flipH="1">
            <a:off x="1066800" y="1101169"/>
            <a:ext cx="1905000" cy="1032431"/>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D286E0B8-7806-4ECD-994D-0EE9D70FE8FD}"/>
              </a:ext>
            </a:extLst>
          </p:cNvPr>
          <p:cNvSpPr txBox="1"/>
          <p:nvPr/>
        </p:nvSpPr>
        <p:spPr>
          <a:xfrm>
            <a:off x="2971800" y="868560"/>
            <a:ext cx="5373394" cy="369332"/>
          </a:xfrm>
          <a:prstGeom prst="rect">
            <a:avLst/>
          </a:prstGeom>
          <a:noFill/>
        </p:spPr>
        <p:txBody>
          <a:bodyPr wrap="none" rtlCol="0">
            <a:spAutoFit/>
          </a:bodyPr>
          <a:lstStyle/>
          <a:p>
            <a:r>
              <a:rPr lang="en-US" dirty="0">
                <a:solidFill>
                  <a:srgbClr val="FF0000"/>
                </a:solidFill>
              </a:rPr>
              <a:t>Your project will be listed here. Do not edit this section </a:t>
            </a:r>
          </a:p>
        </p:txBody>
      </p:sp>
    </p:spTree>
    <p:extLst>
      <p:ext uri="{BB962C8B-B14F-4D97-AF65-F5344CB8AC3E}">
        <p14:creationId xmlns:p14="http://schemas.microsoft.com/office/powerpoint/2010/main" val="129821103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D5F32D-443D-48F7-AFEB-7797FD4D2888}"/>
              </a:ext>
            </a:extLst>
          </p:cNvPr>
          <p:cNvSpPr>
            <a:spLocks noGrp="1"/>
          </p:cNvSpPr>
          <p:nvPr>
            <p:ph type="title"/>
          </p:nvPr>
        </p:nvSpPr>
        <p:spPr/>
        <p:txBody>
          <a:bodyPr/>
          <a:lstStyle/>
          <a:p>
            <a:r>
              <a:rPr lang="en-US" dirty="0"/>
              <a:t>For PSH/ RRH Providers</a:t>
            </a:r>
          </a:p>
        </p:txBody>
      </p:sp>
      <p:sp>
        <p:nvSpPr>
          <p:cNvPr id="3" name="Content Placeholder 2">
            <a:extLst>
              <a:ext uri="{FF2B5EF4-FFF2-40B4-BE49-F238E27FC236}">
                <a16:creationId xmlns:a16="http://schemas.microsoft.com/office/drawing/2014/main" id="{F3D98D06-4262-4C6B-ADCB-00302943D47A}"/>
              </a:ext>
            </a:extLst>
          </p:cNvPr>
          <p:cNvSpPr>
            <a:spLocks noGrp="1"/>
          </p:cNvSpPr>
          <p:nvPr>
            <p:ph idx="1"/>
          </p:nvPr>
        </p:nvSpPr>
        <p:spPr/>
        <p:txBody>
          <a:bodyPr/>
          <a:lstStyle/>
          <a:p>
            <a:endParaRPr lang="en-US" dirty="0"/>
          </a:p>
        </p:txBody>
      </p:sp>
      <p:pic>
        <p:nvPicPr>
          <p:cNvPr id="5" name="Picture 4">
            <a:extLst>
              <a:ext uri="{FF2B5EF4-FFF2-40B4-BE49-F238E27FC236}">
                <a16:creationId xmlns:a16="http://schemas.microsoft.com/office/drawing/2014/main" id="{0A61122B-297C-4C9F-9AB4-452A4648E96E}"/>
              </a:ext>
            </a:extLst>
          </p:cNvPr>
          <p:cNvPicPr>
            <a:picLocks noChangeAspect="1"/>
          </p:cNvPicPr>
          <p:nvPr/>
        </p:nvPicPr>
        <p:blipFill>
          <a:blip r:embed="rId2"/>
          <a:stretch>
            <a:fillRect/>
          </a:stretch>
        </p:blipFill>
        <p:spPr>
          <a:xfrm>
            <a:off x="-76200" y="0"/>
            <a:ext cx="9144000" cy="6761475"/>
          </a:xfrm>
          <a:prstGeom prst="rect">
            <a:avLst/>
          </a:prstGeom>
        </p:spPr>
      </p:pic>
      <p:sp>
        <p:nvSpPr>
          <p:cNvPr id="4" name="Rectangle 3">
            <a:extLst>
              <a:ext uri="{FF2B5EF4-FFF2-40B4-BE49-F238E27FC236}">
                <a16:creationId xmlns:a16="http://schemas.microsoft.com/office/drawing/2014/main" id="{0D28DD34-4AA4-4DEF-94BA-DB831F13F597}"/>
              </a:ext>
            </a:extLst>
          </p:cNvPr>
          <p:cNvSpPr/>
          <p:nvPr/>
        </p:nvSpPr>
        <p:spPr>
          <a:xfrm>
            <a:off x="-76200" y="0"/>
            <a:ext cx="9220200" cy="2438400"/>
          </a:xfrm>
          <a:prstGeom prst="rect">
            <a:avLst/>
          </a:prstGeom>
          <a:solidFill>
            <a:schemeClr val="bg1">
              <a:lumMod val="6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BE71714-D699-4445-9B92-73082947899C}"/>
              </a:ext>
            </a:extLst>
          </p:cNvPr>
          <p:cNvSpPr/>
          <p:nvPr/>
        </p:nvSpPr>
        <p:spPr>
          <a:xfrm>
            <a:off x="-76200" y="4323075"/>
            <a:ext cx="9220200" cy="2438400"/>
          </a:xfrm>
          <a:prstGeom prst="rect">
            <a:avLst/>
          </a:prstGeom>
          <a:solidFill>
            <a:schemeClr val="bg1">
              <a:lumMod val="6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37E96B12-59CC-4B2B-A4FF-84835CF0EAEA}"/>
              </a:ext>
            </a:extLst>
          </p:cNvPr>
          <p:cNvCxnSpPr/>
          <p:nvPr/>
        </p:nvCxnSpPr>
        <p:spPr>
          <a:xfrm flipH="1">
            <a:off x="990600" y="2819400"/>
            <a:ext cx="3810000" cy="91440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95612781-6B0D-4DC0-9BAD-E39FC4C6B604}"/>
              </a:ext>
            </a:extLst>
          </p:cNvPr>
          <p:cNvSpPr txBox="1"/>
          <p:nvPr/>
        </p:nvSpPr>
        <p:spPr>
          <a:xfrm>
            <a:off x="4800600" y="2572977"/>
            <a:ext cx="2804037" cy="369332"/>
          </a:xfrm>
          <a:prstGeom prst="rect">
            <a:avLst/>
          </a:prstGeom>
          <a:noFill/>
        </p:spPr>
        <p:txBody>
          <a:bodyPr wrap="none" rtlCol="0">
            <a:spAutoFit/>
          </a:bodyPr>
          <a:lstStyle/>
          <a:p>
            <a:r>
              <a:rPr lang="en-US" dirty="0">
                <a:solidFill>
                  <a:srgbClr val="FF0000"/>
                </a:solidFill>
              </a:rPr>
              <a:t>Record Client Contacts Here</a:t>
            </a:r>
          </a:p>
        </p:txBody>
      </p:sp>
    </p:spTree>
    <p:extLst>
      <p:ext uri="{BB962C8B-B14F-4D97-AF65-F5344CB8AC3E}">
        <p14:creationId xmlns:p14="http://schemas.microsoft.com/office/powerpoint/2010/main" val="3184792920"/>
      </p:ext>
    </p:extLst>
  </p:cSld>
  <p:clrMapOvr>
    <a:masterClrMapping/>
  </p:clrMapOvr>
</p:sld>
</file>

<file path=ppt/theme/theme1.xml><?xml version="1.0" encoding="utf-8"?>
<a:theme xmlns:a="http://schemas.openxmlformats.org/drawingml/2006/main" name="Parcel">
  <a:themeElements>
    <a:clrScheme name="Custom 1">
      <a:dk1>
        <a:srgbClr val="000000"/>
      </a:dk1>
      <a:lt1>
        <a:srgbClr val="FFFFFF"/>
      </a:lt1>
      <a:dk2>
        <a:srgbClr val="9BAFB5"/>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TM10001115[[fn=Parcel]]</Template>
  <TotalTime>1823</TotalTime>
  <Words>3647</Words>
  <Application>Microsoft Office PowerPoint</Application>
  <PresentationFormat>On-screen Show (4:3)</PresentationFormat>
  <Paragraphs>509</Paragraphs>
  <Slides>103</Slides>
  <Notes>10</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103</vt:i4>
      </vt:variant>
    </vt:vector>
  </HeadingPairs>
  <TitlesOfParts>
    <vt:vector size="107" baseType="lpstr">
      <vt:lpstr>Arial</vt:lpstr>
      <vt:lpstr>Calibri</vt:lpstr>
      <vt:lpstr>Gill Sans MT</vt:lpstr>
      <vt:lpstr>Parcel</vt:lpstr>
      <vt:lpstr>PowerPoint Presentation</vt:lpstr>
      <vt:lpstr>Agenda</vt:lpstr>
      <vt:lpstr>Key Terms</vt:lpstr>
      <vt:lpstr>What is Coordinated Entry?</vt:lpstr>
      <vt:lpstr>PowerPoint Presentation</vt:lpstr>
      <vt:lpstr>Types of literal homelessness</vt:lpstr>
      <vt:lpstr>Progressive engagement and housing first</vt:lpstr>
      <vt:lpstr>Philosophies of Coordinated Entry</vt:lpstr>
      <vt:lpstr>Progressive Engagement and the  Black hole of homelessness</vt:lpstr>
      <vt:lpstr>Black hole of homelessness</vt:lpstr>
      <vt:lpstr>Housing First</vt:lpstr>
      <vt:lpstr>PowerPoint Presentation</vt:lpstr>
      <vt:lpstr>Why Housing First?</vt:lpstr>
      <vt:lpstr>Overview of coordinated entry system </vt:lpstr>
      <vt:lpstr>Coordinated Entry System for CoC housing programs</vt:lpstr>
      <vt:lpstr>Roles of each part of the system</vt:lpstr>
      <vt:lpstr>When to make a referral (Shelters and Street Outreach)</vt:lpstr>
      <vt:lpstr>Roles of each part of the system</vt:lpstr>
      <vt:lpstr>Roles of each part of the system</vt:lpstr>
      <vt:lpstr>How matching works: Step 1</vt:lpstr>
      <vt:lpstr>How matching works Step 2:</vt:lpstr>
      <vt:lpstr>How matching works STEP 3:</vt:lpstr>
      <vt:lpstr>How matching works STEP 4:</vt:lpstr>
      <vt:lpstr>How matching works STEP 5:</vt:lpstr>
      <vt:lpstr>Have questions or concerns with your matches? </vt:lpstr>
      <vt:lpstr>Assessment</vt:lpstr>
      <vt:lpstr>What is the purpose of CE assessment?</vt:lpstr>
      <vt:lpstr>What the vulnerability index doesn’t do: </vt:lpstr>
      <vt:lpstr>The assessment score is Not a prediction of Success</vt:lpstr>
      <vt:lpstr>3 components of assessment</vt:lpstr>
      <vt:lpstr>CNY-VI   Central New York-Vulnerability Index</vt:lpstr>
      <vt:lpstr>CNY-VI Musts</vt:lpstr>
      <vt:lpstr>Rules of thumb for administering  the CNY-VI</vt:lpstr>
      <vt:lpstr>CNY-VI Review</vt:lpstr>
      <vt:lpstr>Safety</vt:lpstr>
      <vt:lpstr>What DOES the tool do:</vt:lpstr>
      <vt:lpstr>When to enter a new CNY-VI</vt:lpstr>
      <vt:lpstr>Assessing chronic homelessness</vt:lpstr>
      <vt:lpstr>Chronic Homelessness</vt:lpstr>
      <vt:lpstr>Documenting time homeless</vt:lpstr>
      <vt:lpstr>Assessing Chronic Homelessness</vt:lpstr>
      <vt:lpstr>PSH Assessment Packet</vt:lpstr>
      <vt:lpstr>PowerPoint Presentation</vt:lpstr>
      <vt:lpstr>PowerPoint Presentation</vt:lpstr>
      <vt:lpstr>Third-Party Verification Of Homelessness</vt:lpstr>
      <vt:lpstr>PowerPoint Presentation</vt:lpstr>
      <vt:lpstr>Should be filled out completely</vt:lpstr>
      <vt:lpstr>Self-Certification / Breaks</vt:lpstr>
      <vt:lpstr>Self-statement certification</vt:lpstr>
      <vt:lpstr>Breaks in homelessness certification</vt:lpstr>
      <vt:lpstr>Client preference</vt:lpstr>
      <vt:lpstr>When referring to a housing project</vt:lpstr>
      <vt:lpstr>Which housing assistance programs accept referrals through coordinated entry?</vt:lpstr>
      <vt:lpstr>Types of Projects</vt:lpstr>
      <vt:lpstr>Projects in each county</vt:lpstr>
      <vt:lpstr>Types of Projects</vt:lpstr>
      <vt:lpstr>Projects in each county</vt:lpstr>
      <vt:lpstr>Transitional Housing</vt:lpstr>
      <vt:lpstr>PowerPoint Presentation</vt:lpstr>
      <vt:lpstr>Types of Projects</vt:lpstr>
      <vt:lpstr>Types of Projects – PSH HUD RAP</vt:lpstr>
      <vt:lpstr>Projects in each county</vt:lpstr>
      <vt:lpstr>“Set up for failure”</vt:lpstr>
      <vt:lpstr>break</vt:lpstr>
      <vt:lpstr>COVID-19 Changes to Prioritization</vt:lpstr>
      <vt:lpstr>COVID-19 Changes to Prioritization</vt:lpstr>
      <vt:lpstr>Prioritization</vt:lpstr>
      <vt:lpstr>Tie breakers</vt:lpstr>
      <vt:lpstr>PSH &amp; HUD RAP Prioritization</vt:lpstr>
      <vt:lpstr>RRH, TH, ESG Prioritization</vt:lpstr>
      <vt:lpstr>Eligibility for certain projects</vt:lpstr>
      <vt:lpstr>Acceptance/Rejection policies</vt:lpstr>
      <vt:lpstr>If a client refuses entry into a project</vt:lpstr>
      <vt:lpstr>Special note about DV clients</vt:lpstr>
      <vt:lpstr>PowerPoint Presentation</vt:lpstr>
      <vt:lpstr>DV Clients</vt:lpstr>
      <vt:lpstr>Cross-County Referrals</vt:lpstr>
      <vt:lpstr>The List</vt:lpstr>
      <vt:lpstr>The list – Continued</vt:lpstr>
      <vt:lpstr>Error Lists</vt:lpstr>
      <vt:lpstr>Final thoughts about CE</vt:lpstr>
      <vt:lpstr>Practice in Servicepoint</vt:lpstr>
      <vt:lpstr>Entering clients into CE</vt:lpstr>
      <vt:lpstr>PowerPoint Presentation</vt:lpstr>
      <vt:lpstr>Entering clients into CE</vt:lpstr>
      <vt:lpstr>Entering clients into CE</vt:lpstr>
      <vt:lpstr>CE Assessment</vt:lpstr>
      <vt:lpstr>CE Assessment</vt:lpstr>
      <vt:lpstr>CE Assessment cont.</vt:lpstr>
      <vt:lpstr>CE Assessment Cont.</vt:lpstr>
      <vt:lpstr>CE Assessment Cont.</vt:lpstr>
      <vt:lpstr>CE Assessment Cont.</vt:lpstr>
      <vt:lpstr>Updating CE Assessments</vt:lpstr>
      <vt:lpstr>Updating CE Assessment Cont.</vt:lpstr>
      <vt:lpstr>PowerPoint Presentation</vt:lpstr>
      <vt:lpstr>Updating CE Assessments</vt:lpstr>
      <vt:lpstr>For PSH/ RRH Providers</vt:lpstr>
      <vt:lpstr>For PSH/ RRH Providers</vt:lpstr>
      <vt:lpstr>For PSH/ RRH Providers</vt:lpstr>
      <vt:lpstr>Adding a CE Note</vt:lpstr>
      <vt:lpstr>Closing clients</vt:lpstr>
      <vt:lpstr>Destinations</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Fred Hintz</dc:creator>
  <cp:lastModifiedBy>Cassandra Montressor</cp:lastModifiedBy>
  <cp:revision>68</cp:revision>
  <dcterms:created xsi:type="dcterms:W3CDTF">2020-12-10T19:25:05Z</dcterms:created>
  <dcterms:modified xsi:type="dcterms:W3CDTF">2023-03-17T12:58:39Z</dcterms:modified>
</cp:coreProperties>
</file>