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95" r:id="rId3"/>
    <p:sldId id="296" r:id="rId4"/>
    <p:sldId id="257" r:id="rId5"/>
    <p:sldId id="274" r:id="rId6"/>
    <p:sldId id="258" r:id="rId7"/>
    <p:sldId id="279" r:id="rId8"/>
    <p:sldId id="290" r:id="rId9"/>
    <p:sldId id="288" r:id="rId10"/>
    <p:sldId id="301" r:id="rId11"/>
    <p:sldId id="300" r:id="rId12"/>
    <p:sldId id="297" r:id="rId13"/>
    <p:sldId id="299" r:id="rId14"/>
    <p:sldId id="291" r:id="rId15"/>
    <p:sldId id="305" r:id="rId16"/>
    <p:sldId id="302" r:id="rId17"/>
    <p:sldId id="293" r:id="rId18"/>
    <p:sldId id="303" r:id="rId19"/>
    <p:sldId id="304" r:id="rId20"/>
    <p:sldId id="306" r:id="rId21"/>
    <p:sldId id="28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6F5FE3-C2A1-45B3-9082-C528CDC4CC50}" type="datetimeFigureOut">
              <a:rPr lang="en-US" smtClean="0"/>
              <a:t>12/19/2016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07C5A7-2D13-4136-91A5-4950A9268A50}" type="slidenum">
              <a:rPr lang="en-US" smtClean="0"/>
              <a:t>‹#›</a:t>
            </a:fld>
            <a:endParaRPr lang="en-US"/>
          </a:p>
        </p:txBody>
      </p:sp>
    </p:spTree>
    <p:extLst>
      <p:ext uri="{BB962C8B-B14F-4D97-AF65-F5344CB8AC3E}">
        <p14:creationId xmlns:p14="http://schemas.microsoft.com/office/powerpoint/2010/main" val="359438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C3F11E-E612-4D16-ADA8-F56528EA0EBD}" type="datetimeFigureOut">
              <a:rPr lang="en-US" smtClean="0"/>
              <a:t>12/19/2016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DF3CFA-02CD-4BA1-8E57-865D918CFBD8}" type="slidenum">
              <a:rPr lang="en-US" smtClean="0"/>
              <a:t>‹#›</a:t>
            </a:fld>
            <a:endParaRPr lang="en-US"/>
          </a:p>
        </p:txBody>
      </p:sp>
    </p:spTree>
    <p:extLst>
      <p:ext uri="{BB962C8B-B14F-4D97-AF65-F5344CB8AC3E}">
        <p14:creationId xmlns:p14="http://schemas.microsoft.com/office/powerpoint/2010/main" val="34698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a:t>
            </a:fld>
            <a:endParaRPr lang="en-US"/>
          </a:p>
        </p:txBody>
      </p:sp>
    </p:spTree>
    <p:extLst>
      <p:ext uri="{BB962C8B-B14F-4D97-AF65-F5344CB8AC3E}">
        <p14:creationId xmlns:p14="http://schemas.microsoft.com/office/powerpoint/2010/main" val="256498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4</a:t>
            </a:fld>
            <a:endParaRPr lang="en-US"/>
          </a:p>
        </p:txBody>
      </p:sp>
    </p:spTree>
    <p:extLst>
      <p:ext uri="{BB962C8B-B14F-4D97-AF65-F5344CB8AC3E}">
        <p14:creationId xmlns:p14="http://schemas.microsoft.com/office/powerpoint/2010/main" val="171210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5</a:t>
            </a:fld>
            <a:endParaRPr lang="en-US"/>
          </a:p>
        </p:txBody>
      </p:sp>
    </p:spTree>
    <p:extLst>
      <p:ext uri="{BB962C8B-B14F-4D97-AF65-F5344CB8AC3E}">
        <p14:creationId xmlns:p14="http://schemas.microsoft.com/office/powerpoint/2010/main" val="253612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6</a:t>
            </a:fld>
            <a:endParaRPr lang="en-US"/>
          </a:p>
        </p:txBody>
      </p:sp>
    </p:spTree>
    <p:extLst>
      <p:ext uri="{BB962C8B-B14F-4D97-AF65-F5344CB8AC3E}">
        <p14:creationId xmlns:p14="http://schemas.microsoft.com/office/powerpoint/2010/main" val="358486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7</a:t>
            </a:fld>
            <a:endParaRPr lang="en-US"/>
          </a:p>
        </p:txBody>
      </p:sp>
    </p:spTree>
    <p:extLst>
      <p:ext uri="{BB962C8B-B14F-4D97-AF65-F5344CB8AC3E}">
        <p14:creationId xmlns:p14="http://schemas.microsoft.com/office/powerpoint/2010/main" val="387101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21</a:t>
            </a:fld>
            <a:endParaRPr lang="en-US"/>
          </a:p>
        </p:txBody>
      </p:sp>
    </p:spTree>
    <p:extLst>
      <p:ext uri="{BB962C8B-B14F-4D97-AF65-F5344CB8AC3E}">
        <p14:creationId xmlns:p14="http://schemas.microsoft.com/office/powerpoint/2010/main" val="73050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B1C36B7-E830-4821-B37A-E751C28805FE}" type="datetimeFigureOut">
              <a:rPr lang="en-US" smtClean="0"/>
              <a:t>12/19/2016</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E4FE2E1-AE79-429D-9F1D-829BEF6A849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7839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225248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156546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843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84768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B1C36B7-E830-4821-B37A-E751C28805FE}" type="datetimeFigureOut">
              <a:rPr lang="en-US" smtClean="0"/>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308214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B1C36B7-E830-4821-B37A-E751C28805FE}" type="datetimeFigureOut">
              <a:rPr lang="en-US" smtClean="0"/>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171052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1C36B7-E830-4821-B37A-E751C28805FE}"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116031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1C36B7-E830-4821-B37A-E751C28805FE}"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129831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1C36B7-E830-4821-B37A-E751C28805FE}"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364196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C36B7-E830-4821-B37A-E751C28805FE}" type="datetimeFigureOut">
              <a:rPr lang="en-US" smtClean="0"/>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310000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278876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1C36B7-E830-4821-B37A-E751C28805FE}" type="datetimeFigureOut">
              <a:rPr lang="en-US" smtClean="0"/>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85443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1C36B7-E830-4821-B37A-E751C28805FE}" type="datetimeFigureOut">
              <a:rPr lang="en-US" smtClean="0"/>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144171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C36B7-E830-4821-B37A-E751C28805FE}" type="datetimeFigureOut">
              <a:rPr lang="en-US" smtClean="0"/>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89018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324495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C36B7-E830-4821-B37A-E751C28805FE}" type="datetimeFigureOut">
              <a:rPr lang="en-US" smtClean="0"/>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FE2E1-AE79-429D-9F1D-829BEF6A849D}" type="slidenum">
              <a:rPr lang="en-US" smtClean="0"/>
              <a:t>‹#›</a:t>
            </a:fld>
            <a:endParaRPr lang="en-US"/>
          </a:p>
        </p:txBody>
      </p:sp>
    </p:spTree>
    <p:extLst>
      <p:ext uri="{BB962C8B-B14F-4D97-AF65-F5344CB8AC3E}">
        <p14:creationId xmlns:p14="http://schemas.microsoft.com/office/powerpoint/2010/main" val="251169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B1C36B7-E830-4821-B37A-E751C28805FE}" type="datetimeFigureOut">
              <a:rPr lang="en-US" smtClean="0"/>
              <a:t>12/19/2016</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E4FE2E1-AE79-429D-9F1D-829BEF6A849D}" type="slidenum">
              <a:rPr lang="en-US" smtClean="0"/>
              <a:t>‹#›</a:t>
            </a:fld>
            <a:endParaRPr lang="en-US"/>
          </a:p>
        </p:txBody>
      </p:sp>
    </p:spTree>
    <p:extLst>
      <p:ext uri="{BB962C8B-B14F-4D97-AF65-F5344CB8AC3E}">
        <p14:creationId xmlns:p14="http://schemas.microsoft.com/office/powerpoint/2010/main" val="2633236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iframe%20width=%22337%22%20height=%22197%22%20src=%22https:/www.youtube.com/embed/10M_d-_j2iw%22%20frameborder=%220%22%20allowfullscreen%3e%3c/iframe" TargetMode="External"/><Relationship Id="rId2" Type="http://schemas.openxmlformats.org/officeDocument/2006/relationships/slideLayout" Target="../slideLayouts/slideLayout2.xml"/><Relationship Id="rId1" Type="http://schemas.openxmlformats.org/officeDocument/2006/relationships/video" Target="https://www.youtube.com/embed/10M_d-_j2iw"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78561" y="2211798"/>
            <a:ext cx="9755187" cy="1016342"/>
          </a:xfrm>
        </p:spPr>
        <p:txBody>
          <a:bodyPr>
            <a:noAutofit/>
          </a:bodyPr>
          <a:lstStyle/>
          <a:p>
            <a:pPr algn="ctr"/>
            <a:r>
              <a:rPr lang="en-US" sz="6000" dirty="0" smtClean="0"/>
              <a:t>Housing </a:t>
            </a:r>
            <a:r>
              <a:rPr lang="en-US" sz="6000" dirty="0"/>
              <a:t>&amp;</a:t>
            </a:r>
            <a:r>
              <a:rPr lang="en-US" sz="6000" dirty="0" smtClean="0"/>
              <a:t> Homeless Coalition of CNY: </a:t>
            </a:r>
            <a:br>
              <a:rPr lang="en-US" sz="6000" dirty="0" smtClean="0"/>
            </a:br>
            <a:r>
              <a:rPr lang="en-US" sz="6000" dirty="0" smtClean="0"/>
              <a:t>State of Homelessness 2016</a:t>
            </a:r>
            <a:endParaRPr lang="en-US" sz="6000" dirty="0"/>
          </a:p>
        </p:txBody>
      </p:sp>
      <p:sp>
        <p:nvSpPr>
          <p:cNvPr id="3" name="Subtitle 2"/>
          <p:cNvSpPr>
            <a:spLocks noGrp="1"/>
          </p:cNvSpPr>
          <p:nvPr>
            <p:ph type="subTitle" idx="1"/>
          </p:nvPr>
        </p:nvSpPr>
        <p:spPr>
          <a:xfrm rot="21420000">
            <a:off x="421992" y="3828872"/>
            <a:ext cx="9978193" cy="542950"/>
          </a:xfrm>
        </p:spPr>
        <p:txBody>
          <a:bodyPr/>
          <a:lstStyle/>
          <a:p>
            <a:r>
              <a:rPr lang="en-US" dirty="0" smtClean="0"/>
              <a:t>December 21, 2016</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103" y="4235429"/>
            <a:ext cx="2979648" cy="1936771"/>
          </a:xfrm>
          <a:prstGeom prst="rect">
            <a:avLst/>
          </a:prstGeom>
        </p:spPr>
      </p:pic>
    </p:spTree>
    <p:extLst>
      <p:ext uri="{BB962C8B-B14F-4D97-AF65-F5344CB8AC3E}">
        <p14:creationId xmlns:p14="http://schemas.microsoft.com/office/powerpoint/2010/main" val="262808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12727" y="976745"/>
            <a:ext cx="2691246" cy="1404668"/>
          </a:xfr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399" b="3086"/>
          <a:stretch/>
        </p:blipFill>
        <p:spPr>
          <a:xfrm>
            <a:off x="7716317" y="2795155"/>
            <a:ext cx="3956138" cy="3501736"/>
          </a:xfrm>
          <a:prstGeom prst="rect">
            <a:avLst/>
          </a:prstGeom>
        </p:spPr>
      </p:pic>
      <p:pic>
        <p:nvPicPr>
          <p:cNvPr id="3" name="Picture 2"/>
          <p:cNvPicPr>
            <a:picLocks noChangeAspect="1"/>
          </p:cNvPicPr>
          <p:nvPr/>
        </p:nvPicPr>
        <p:blipFill rotWithShape="1">
          <a:blip r:embed="rId4"/>
          <a:srcRect l="16636" t="23929" r="18477" b="11213"/>
          <a:stretch/>
        </p:blipFill>
        <p:spPr>
          <a:xfrm>
            <a:off x="0" y="245075"/>
            <a:ext cx="7894959" cy="4438932"/>
          </a:xfrm>
          <a:prstGeom prst="rect">
            <a:avLst/>
          </a:prstGeom>
        </p:spPr>
      </p:pic>
    </p:spTree>
    <p:extLst>
      <p:ext uri="{BB962C8B-B14F-4D97-AF65-F5344CB8AC3E}">
        <p14:creationId xmlns:p14="http://schemas.microsoft.com/office/powerpoint/2010/main" val="133649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Homeless Management Information System (HMIS)</a:t>
            </a:r>
          </a:p>
        </p:txBody>
      </p:sp>
      <p:sp>
        <p:nvSpPr>
          <p:cNvPr id="3" name="Content Placeholder 2"/>
          <p:cNvSpPr>
            <a:spLocks noGrp="1"/>
          </p:cNvSpPr>
          <p:nvPr>
            <p:ph sz="quarter" idx="13"/>
          </p:nvPr>
        </p:nvSpPr>
        <p:spPr/>
        <p:txBody>
          <a:bodyPr/>
          <a:lstStyle/>
          <a:p>
            <a:r>
              <a:rPr lang="en-US" dirty="0" smtClean="0"/>
              <a:t>Oswego County now fully in </a:t>
            </a:r>
            <a:r>
              <a:rPr lang="en-US" dirty="0" err="1" smtClean="0"/>
              <a:t>Hmis</a:t>
            </a:r>
            <a:endParaRPr lang="en-US" dirty="0" smtClean="0"/>
          </a:p>
          <a:p>
            <a:r>
              <a:rPr lang="en-US" dirty="0" smtClean="0"/>
              <a:t>ACR Health, Jamesville Correctional, </a:t>
            </a:r>
          </a:p>
          <a:p>
            <a:endParaRPr lang="en-US" dirty="0" smtClean="0"/>
          </a:p>
          <a:p>
            <a:endParaRPr lang="en-US" dirty="0" smtClean="0"/>
          </a:p>
        </p:txBody>
      </p:sp>
    </p:spTree>
    <p:extLst>
      <p:ext uri="{BB962C8B-B14F-4D97-AF65-F5344CB8AC3E}">
        <p14:creationId xmlns:p14="http://schemas.microsoft.com/office/powerpoint/2010/main" val="65123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5246"/>
            <a:ext cx="10396882" cy="1151965"/>
          </a:xfrm>
        </p:spPr>
        <p:txBody>
          <a:bodyPr/>
          <a:lstStyle/>
          <a:p>
            <a:pPr algn="ctr"/>
            <a:r>
              <a:rPr lang="en-US" dirty="0" smtClean="0"/>
              <a:t>Housing</a:t>
            </a:r>
            <a:endParaRPr lang="en-US" dirty="0"/>
          </a:p>
        </p:txBody>
      </p:sp>
      <p:sp>
        <p:nvSpPr>
          <p:cNvPr id="3" name="Content Placeholder 2"/>
          <p:cNvSpPr>
            <a:spLocks noGrp="1"/>
          </p:cNvSpPr>
          <p:nvPr>
            <p:ph sz="quarter" idx="13"/>
          </p:nvPr>
        </p:nvSpPr>
        <p:spPr>
          <a:xfrm>
            <a:off x="685800" y="1756064"/>
            <a:ext cx="10394707" cy="3618521"/>
          </a:xfrm>
        </p:spPr>
        <p:txBody>
          <a:bodyPr>
            <a:normAutofit fontScale="92500" lnSpcReduction="10000"/>
          </a:bodyPr>
          <a:lstStyle/>
          <a:p>
            <a:r>
              <a:rPr lang="en-US" dirty="0" smtClean="0"/>
              <a:t>FY 2016 NOFA Completed – Awards to be announced soon </a:t>
            </a:r>
          </a:p>
          <a:p>
            <a:r>
              <a:rPr lang="en-US" dirty="0" smtClean="0"/>
              <a:t>FY2015 </a:t>
            </a:r>
            <a:r>
              <a:rPr lang="en-US" dirty="0" err="1" smtClean="0"/>
              <a:t>CoC</a:t>
            </a:r>
            <a:r>
              <a:rPr lang="en-US" dirty="0" smtClean="0"/>
              <a:t> Funding Awarded: </a:t>
            </a:r>
          </a:p>
          <a:p>
            <a:pPr lvl="1"/>
            <a:r>
              <a:rPr lang="en-US" dirty="0" smtClean="0"/>
              <a:t>Rapid Rehousing: Catholic Charities, ACR Health (LGBT Youth), OCO, SBH, Salvation Army-youth </a:t>
            </a:r>
          </a:p>
          <a:p>
            <a:pPr lvl="1"/>
            <a:r>
              <a:rPr lang="en-US" dirty="0" smtClean="0"/>
              <a:t>Permanent Supportive Housing: Catholic Charities, SBH, OCO, Liberty Resources </a:t>
            </a:r>
          </a:p>
          <a:p>
            <a:r>
              <a:rPr lang="en-US" dirty="0" smtClean="0"/>
              <a:t>NYS Empire State Supportive Housing Initiative</a:t>
            </a:r>
            <a:r>
              <a:rPr lang="en-US" dirty="0"/>
              <a:t>: Christopher Community/St. </a:t>
            </a:r>
            <a:r>
              <a:rPr lang="en-US" dirty="0" smtClean="0"/>
              <a:t>Camillus, Housing Visions/YWCA, Housing Visions/Salvation  Army (Youth and Single Women), RM </a:t>
            </a:r>
            <a:r>
              <a:rPr lang="en-US" dirty="0"/>
              <a:t>– </a:t>
            </a:r>
            <a:r>
              <a:rPr lang="en-US" dirty="0" smtClean="0"/>
              <a:t>Syracuse &amp; Auburn, SHA/Center for </a:t>
            </a:r>
            <a:r>
              <a:rPr lang="en-US" dirty="0"/>
              <a:t>Community </a:t>
            </a:r>
            <a:r>
              <a:rPr lang="en-US" dirty="0" smtClean="0"/>
              <a:t>Alternatives, Catholic Charities, OCO</a:t>
            </a:r>
          </a:p>
          <a:p>
            <a:r>
              <a:rPr lang="en-US" dirty="0" smtClean="0"/>
              <a:t>A Tiny home for Good</a:t>
            </a:r>
          </a:p>
          <a:p>
            <a:r>
              <a:rPr lang="en-US" dirty="0"/>
              <a:t>Housing Visions </a:t>
            </a:r>
            <a:r>
              <a:rPr lang="en-US" dirty="0" smtClean="0"/>
              <a:t>Salina Crossing</a:t>
            </a:r>
            <a:r>
              <a:rPr lang="en-US" dirty="0"/>
              <a:t> </a:t>
            </a:r>
            <a:r>
              <a:rPr lang="en-US" dirty="0" smtClean="0"/>
              <a:t>- </a:t>
            </a:r>
            <a:r>
              <a:rPr lang="en-US" dirty="0"/>
              <a:t>49 unit affordable housing complex</a:t>
            </a:r>
          </a:p>
          <a:p>
            <a:endParaRPr lang="en-US" dirty="0" smtClean="0"/>
          </a:p>
        </p:txBody>
      </p:sp>
    </p:spTree>
    <p:extLst>
      <p:ext uri="{BB962C8B-B14F-4D97-AF65-F5344CB8AC3E}">
        <p14:creationId xmlns:p14="http://schemas.microsoft.com/office/powerpoint/2010/main" val="96155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Gaps and Needs Survey</a:t>
            </a:r>
            <a:endParaRPr lang="en-US" dirty="0"/>
          </a:p>
        </p:txBody>
      </p:sp>
      <p:sp>
        <p:nvSpPr>
          <p:cNvPr id="3" name="Content Placeholder 2"/>
          <p:cNvSpPr>
            <a:spLocks noGrp="1"/>
          </p:cNvSpPr>
          <p:nvPr>
            <p:ph sz="quarter" idx="13"/>
          </p:nvPr>
        </p:nvSpPr>
        <p:spPr/>
        <p:txBody>
          <a:bodyPr/>
          <a:lstStyle/>
          <a:p>
            <a:r>
              <a:rPr lang="en-US" dirty="0" smtClean="0"/>
              <a:t>Completed by Community Link Student surveying RM Day Center/Meal Services Program and Samaritan Center guests</a:t>
            </a:r>
          </a:p>
          <a:p>
            <a:r>
              <a:rPr lang="en-US" dirty="0" smtClean="0"/>
              <a:t>Themes: Desire for more safe, affordable housing outside of the city with reliable transportation, need for more awareness of resources (211, housing search, legal services), need for more security deposits/furniture, etc. , help finding employment and transportation</a:t>
            </a:r>
            <a:endParaRPr lang="en-US" dirty="0"/>
          </a:p>
        </p:txBody>
      </p:sp>
    </p:spTree>
    <p:extLst>
      <p:ext uri="{BB962C8B-B14F-4D97-AF65-F5344CB8AC3E}">
        <p14:creationId xmlns:p14="http://schemas.microsoft.com/office/powerpoint/2010/main" val="337280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Partnerships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H2 Initiative</a:t>
            </a:r>
            <a:r>
              <a:rPr lang="en-US" dirty="0"/>
              <a:t> </a:t>
            </a:r>
            <a:r>
              <a:rPr lang="en-US" dirty="0" smtClean="0"/>
              <a:t>- Next meeting scheduled for January 2017</a:t>
            </a:r>
          </a:p>
          <a:p>
            <a:r>
              <a:rPr lang="en-US" dirty="0" smtClean="0"/>
              <a:t>Central Regional Planning Consortium </a:t>
            </a:r>
          </a:p>
          <a:p>
            <a:r>
              <a:rPr lang="en-US" dirty="0" smtClean="0"/>
              <a:t>CNY Works &amp; RRH</a:t>
            </a:r>
          </a:p>
          <a:p>
            <a:r>
              <a:rPr lang="en-US" dirty="0" smtClean="0"/>
              <a:t>Landlord Database </a:t>
            </a:r>
          </a:p>
          <a:p>
            <a:r>
              <a:rPr lang="en-US" dirty="0" smtClean="0"/>
              <a:t>HOPE initiative </a:t>
            </a:r>
          </a:p>
          <a:p>
            <a:r>
              <a:rPr lang="en-US" dirty="0" smtClean="0"/>
              <a:t>Statewide partnerships</a:t>
            </a:r>
          </a:p>
          <a:p>
            <a:r>
              <a:rPr lang="en-US" dirty="0" smtClean="0"/>
              <a:t>McKinney Vento Liaisons</a:t>
            </a:r>
          </a:p>
          <a:p>
            <a:r>
              <a:rPr lang="en-US" dirty="0" smtClean="0"/>
              <a:t>CNY Care Collaborative (DSRIP)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054" y="2991626"/>
            <a:ext cx="6465453" cy="1454727"/>
          </a:xfrm>
          <a:prstGeom prst="rect">
            <a:avLst/>
          </a:prstGeom>
        </p:spPr>
      </p:pic>
    </p:spTree>
    <p:extLst>
      <p:ext uri="{BB962C8B-B14F-4D97-AF65-F5344CB8AC3E}">
        <p14:creationId xmlns:p14="http://schemas.microsoft.com/office/powerpoint/2010/main" val="318350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13" y="0"/>
            <a:ext cx="3691450" cy="36811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33" y="0"/>
            <a:ext cx="4111117" cy="297096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7284"/>
          <a:stretch/>
        </p:blipFill>
        <p:spPr>
          <a:xfrm>
            <a:off x="5975027" y="3180997"/>
            <a:ext cx="5832764" cy="318099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7337" t="12576" r="3464" b="29243"/>
          <a:stretch/>
        </p:blipFill>
        <p:spPr>
          <a:xfrm>
            <a:off x="4010891" y="0"/>
            <a:ext cx="3657600" cy="3180997"/>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14206"/>
          <a:stretch/>
        </p:blipFill>
        <p:spPr>
          <a:xfrm>
            <a:off x="529936" y="3681139"/>
            <a:ext cx="4769427" cy="3127014"/>
          </a:xfrm>
          <a:prstGeom prst="rect">
            <a:avLst/>
          </a:prstGeom>
        </p:spPr>
      </p:pic>
    </p:spTree>
    <p:extLst>
      <p:ext uri="{BB962C8B-B14F-4D97-AF65-F5344CB8AC3E}">
        <p14:creationId xmlns:p14="http://schemas.microsoft.com/office/powerpoint/2010/main" val="266537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2017 Community Priorities</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49569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a:t>
            </a:r>
            <a:endParaRPr lang="en-US" dirty="0"/>
          </a:p>
        </p:txBody>
      </p:sp>
      <p:sp>
        <p:nvSpPr>
          <p:cNvPr id="3" name="Content Placeholder 2"/>
          <p:cNvSpPr>
            <a:spLocks noGrp="1"/>
          </p:cNvSpPr>
          <p:nvPr>
            <p:ph sz="quarter" idx="13"/>
          </p:nvPr>
        </p:nvSpPr>
        <p:spPr>
          <a:xfrm>
            <a:off x="687976" y="1762059"/>
            <a:ext cx="10394707" cy="3311189"/>
          </a:xfrm>
        </p:spPr>
        <p:txBody>
          <a:bodyPr/>
          <a:lstStyle/>
          <a:p>
            <a:r>
              <a:rPr lang="en-US" dirty="0" smtClean="0"/>
              <a:t>Ending Chronic homelessness by the end of 2017</a:t>
            </a:r>
          </a:p>
          <a:p>
            <a:pPr lvl="1"/>
            <a:r>
              <a:rPr lang="en-US" dirty="0" smtClean="0"/>
              <a:t>Need to get an accurate count of everyone who is chronically homeless </a:t>
            </a:r>
          </a:p>
          <a:p>
            <a:r>
              <a:rPr lang="en-US" dirty="0" smtClean="0"/>
              <a:t>Youth homelessness </a:t>
            </a:r>
          </a:p>
          <a:p>
            <a:pPr lvl="1"/>
            <a:r>
              <a:rPr lang="en-US" dirty="0" smtClean="0"/>
              <a:t>Working to get an actual count of every youth who is experiencing homelessness (</a:t>
            </a:r>
            <a:r>
              <a:rPr lang="en-US" dirty="0" err="1" smtClean="0"/>
              <a:t>hud</a:t>
            </a:r>
            <a:r>
              <a:rPr lang="en-US" dirty="0" smtClean="0"/>
              <a:t> and </a:t>
            </a:r>
            <a:r>
              <a:rPr lang="en-US" dirty="0" err="1" smtClean="0"/>
              <a:t>Mckinney</a:t>
            </a:r>
            <a:r>
              <a:rPr lang="en-US" dirty="0" smtClean="0"/>
              <a:t>-Vento definition)</a:t>
            </a:r>
            <a:endParaRPr lang="en-US" dirty="0"/>
          </a:p>
        </p:txBody>
      </p:sp>
    </p:spTree>
    <p:extLst>
      <p:ext uri="{BB962C8B-B14F-4D97-AF65-F5344CB8AC3E}">
        <p14:creationId xmlns:p14="http://schemas.microsoft.com/office/powerpoint/2010/main" val="227506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Annual Homeless Assessment Report (</a:t>
            </a:r>
            <a:r>
              <a:rPr lang="en-US" dirty="0" err="1"/>
              <a:t>ahar</a:t>
            </a:r>
            <a:r>
              <a:rPr lang="en-US" dirty="0"/>
              <a:t>) data</a:t>
            </a:r>
          </a:p>
        </p:txBody>
      </p:sp>
      <p:sp>
        <p:nvSpPr>
          <p:cNvPr id="3" name="Content Placeholder 2"/>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57305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Point </a:t>
            </a:r>
            <a:r>
              <a:rPr lang="en-US" dirty="0"/>
              <a:t>in Time (PIT) count Data</a:t>
            </a:r>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24638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2016 Accomplishments</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12802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 collaborative and SPARC</a:t>
            </a:r>
            <a:endParaRPr lang="en-US" dirty="0"/>
          </a:p>
        </p:txBody>
      </p:sp>
      <p:sp>
        <p:nvSpPr>
          <p:cNvPr id="3" name="Content Placeholder 2"/>
          <p:cNvSpPr>
            <a:spLocks noGrp="1"/>
          </p:cNvSpPr>
          <p:nvPr>
            <p:ph sz="quarter" idx="13"/>
          </p:nvPr>
        </p:nvSpPr>
        <p:spPr>
          <a:xfrm>
            <a:off x="685801" y="1616587"/>
            <a:ext cx="10394707" cy="3311189"/>
          </a:xfrm>
        </p:spPr>
        <p:txBody>
          <a:bodyPr/>
          <a:lstStyle/>
          <a:p>
            <a:r>
              <a:rPr lang="en-US" dirty="0" smtClean="0"/>
              <a:t>H2 Collaborative – next meeting in January (full-day) to develop final plan to integrate homeless/housing services into healthcare, criminal justice, mental health systems</a:t>
            </a:r>
          </a:p>
          <a:p>
            <a:r>
              <a:rPr lang="en-US" dirty="0" smtClean="0"/>
              <a:t>SPARC - </a:t>
            </a:r>
            <a:r>
              <a:rPr lang="en-US" dirty="0"/>
              <a:t>SUPPORTING PARTNERSHIPS FOR ANTI-RACIST </a:t>
            </a:r>
            <a:r>
              <a:rPr lang="en-US" dirty="0" smtClean="0"/>
              <a:t>COMMUNITIES</a:t>
            </a:r>
          </a:p>
          <a:p>
            <a:pPr lvl="1"/>
            <a:r>
              <a:rPr lang="en-US" dirty="0" smtClean="0">
                <a:hlinkClick r:id="rId3" action="ppaction://hlinkfile"/>
              </a:rPr>
              <a:t>SPARC </a:t>
            </a:r>
            <a:endParaRPr lang="en-US" dirty="0"/>
          </a:p>
          <a:p>
            <a:endParaRPr lang="en-US" dirty="0"/>
          </a:p>
        </p:txBody>
      </p:sp>
      <p:pic>
        <p:nvPicPr>
          <p:cNvPr id="5" name="10M_d-_j2iw"/>
          <p:cNvPicPr>
            <a:picLocks noRot="1" noChangeAspect="1"/>
          </p:cNvPicPr>
          <p:nvPr>
            <a:videoFile r:link="rId1"/>
          </p:nvPr>
        </p:nvPicPr>
        <p:blipFill>
          <a:blip r:embed="rId4"/>
          <a:stretch>
            <a:fillRect/>
          </a:stretch>
        </p:blipFill>
        <p:spPr>
          <a:xfrm>
            <a:off x="3342409" y="3641901"/>
            <a:ext cx="4572000" cy="2571750"/>
          </a:xfrm>
          <a:prstGeom prst="rect">
            <a:avLst/>
          </a:prstGeom>
        </p:spPr>
      </p:pic>
    </p:spTree>
    <p:extLst>
      <p:ext uri="{BB962C8B-B14F-4D97-AF65-F5344CB8AC3E}">
        <p14:creationId xmlns:p14="http://schemas.microsoft.com/office/powerpoint/2010/main" val="254340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67" y="2036619"/>
            <a:ext cx="10396882" cy="1151965"/>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Thank you! </a:t>
            </a:r>
            <a:br>
              <a:rPr lang="en-US" dirty="0"/>
            </a:br>
            <a:r>
              <a:rPr lang="en-US" dirty="0" smtClean="0"/>
              <a:t/>
            </a:r>
            <a:br>
              <a:rPr lang="en-US" dirty="0" smtClean="0"/>
            </a:br>
            <a:endParaRPr lang="en-US" dirty="0"/>
          </a:p>
        </p:txBody>
      </p:sp>
      <p:sp>
        <p:nvSpPr>
          <p:cNvPr id="3" name="Content Placeholder 2"/>
          <p:cNvSpPr>
            <a:spLocks noGrp="1"/>
          </p:cNvSpPr>
          <p:nvPr>
            <p:ph sz="quarter" idx="13"/>
          </p:nvPr>
        </p:nvSpPr>
        <p:spPr>
          <a:xfrm>
            <a:off x="500940" y="1377596"/>
            <a:ext cx="10394707" cy="4275059"/>
          </a:xfrm>
        </p:spPr>
        <p:txBody>
          <a:bodyPr>
            <a:normAutofit/>
          </a:bodyPr>
          <a:lstStyle/>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89994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Housing and Homeless Coalition of Central New York </a:t>
            </a:r>
            <a:endParaRPr lang="en-US" dirty="0"/>
          </a:p>
        </p:txBody>
      </p:sp>
      <p:sp>
        <p:nvSpPr>
          <p:cNvPr id="3" name="Content Placeholder 2"/>
          <p:cNvSpPr>
            <a:spLocks noGrp="1"/>
          </p:cNvSpPr>
          <p:nvPr>
            <p:ph sz="quarter" idx="13"/>
          </p:nvPr>
        </p:nvSpPr>
        <p:spPr/>
        <p:txBody>
          <a:bodyPr/>
          <a:lstStyle/>
          <a:p>
            <a:r>
              <a:rPr lang="en-US" dirty="0" smtClean="0"/>
              <a:t>New name</a:t>
            </a:r>
          </a:p>
          <a:p>
            <a:r>
              <a:rPr lang="en-US" dirty="0" smtClean="0"/>
              <a:t>Restructuring Advisory Board</a:t>
            </a:r>
          </a:p>
          <a:p>
            <a:r>
              <a:rPr lang="en-US" dirty="0" smtClean="0"/>
              <a:t>United Way of Central New York</a:t>
            </a:r>
          </a:p>
          <a:p>
            <a:r>
              <a:rPr lang="en-US" dirty="0" smtClean="0"/>
              <a:t>New website </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7998" y="2063396"/>
            <a:ext cx="6438971" cy="3124018"/>
          </a:xfrm>
          <a:prstGeom prst="rect">
            <a:avLst/>
          </a:prstGeom>
        </p:spPr>
      </p:pic>
    </p:spTree>
    <p:extLst>
      <p:ext uri="{BB962C8B-B14F-4D97-AF65-F5344CB8AC3E}">
        <p14:creationId xmlns:p14="http://schemas.microsoft.com/office/powerpoint/2010/main" val="347820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37765"/>
          </a:xfrm>
        </p:spPr>
        <p:txBody>
          <a:bodyPr>
            <a:normAutofit/>
          </a:bodyPr>
          <a:lstStyle/>
          <a:p>
            <a:pPr algn="ctr"/>
            <a:r>
              <a:rPr lang="en-US" sz="4800" dirty="0" smtClean="0"/>
              <a:t>New York State Executive Order 151</a:t>
            </a:r>
            <a:endParaRPr lang="en-US" sz="4800" dirty="0"/>
          </a:p>
        </p:txBody>
      </p:sp>
      <p:sp>
        <p:nvSpPr>
          <p:cNvPr id="3" name="Content Placeholder 2"/>
          <p:cNvSpPr>
            <a:spLocks noGrp="1"/>
          </p:cNvSpPr>
          <p:nvPr>
            <p:ph sz="quarter" idx="13"/>
          </p:nvPr>
        </p:nvSpPr>
        <p:spPr>
          <a:xfrm>
            <a:off x="685800" y="1610592"/>
            <a:ext cx="10394707" cy="4125190"/>
          </a:xfrm>
        </p:spPr>
        <p:txBody>
          <a:bodyPr>
            <a:normAutofit fontScale="85000" lnSpcReduction="10000"/>
          </a:bodyPr>
          <a:lstStyle/>
          <a:p>
            <a:r>
              <a:rPr lang="en-US" dirty="0">
                <a:latin typeface="Cambria" panose="02040503050406030204" pitchFamily="18" charset="0"/>
              </a:rPr>
              <a:t>When inclement winter weather (at or below 32F; including wind chill) occurs, it presents a risk of hypothermia and death; and the State has an obligation to provide for the aid, care and support of persons in need and to protect and promote the health of its </a:t>
            </a:r>
            <a:r>
              <a:rPr lang="en-US" dirty="0" smtClean="0">
                <a:latin typeface="Cambria" panose="02040503050406030204" pitchFamily="18" charset="0"/>
              </a:rPr>
              <a:t>citizens</a:t>
            </a:r>
            <a:r>
              <a:rPr lang="en-US" dirty="0">
                <a:latin typeface="Cambria" panose="02040503050406030204" pitchFamily="18" charset="0"/>
              </a:rPr>
              <a:t>;</a:t>
            </a:r>
          </a:p>
          <a:p>
            <a:r>
              <a:rPr lang="en-US" dirty="0" smtClean="0">
                <a:latin typeface="Cambria" panose="02040503050406030204" pitchFamily="18" charset="0"/>
              </a:rPr>
              <a:t>The </a:t>
            </a:r>
            <a:r>
              <a:rPr lang="en-US" dirty="0">
                <a:latin typeface="Cambria" panose="02040503050406030204" pitchFamily="18" charset="0"/>
              </a:rPr>
              <a:t>State will assist LDSS if they are lacking facilities, resources or expertise; and imminently mandating that LDSS establish comprehensive housing and supportive service networks designed to meet the diverse needs of each subgroup within the homeless population; </a:t>
            </a:r>
          </a:p>
          <a:p>
            <a:r>
              <a:rPr lang="en-US" dirty="0" smtClean="0">
                <a:latin typeface="Cambria" panose="02040503050406030204" pitchFamily="18" charset="0"/>
              </a:rPr>
              <a:t>the </a:t>
            </a:r>
            <a:r>
              <a:rPr lang="en-US" dirty="0">
                <a:latin typeface="Cambria" panose="02040503050406030204" pitchFamily="18" charset="0"/>
              </a:rPr>
              <a:t>State can take appropriate steps, including involuntary placement, to protect individuals from harming themselves or </a:t>
            </a:r>
            <a:r>
              <a:rPr lang="en-US" dirty="0" smtClean="0">
                <a:latin typeface="Cambria" panose="02040503050406030204" pitchFamily="18" charset="0"/>
              </a:rPr>
              <a:t>others (Sec. 28 &amp; </a:t>
            </a:r>
            <a:r>
              <a:rPr lang="en-US" dirty="0">
                <a:latin typeface="Cambria" panose="02040503050406030204" pitchFamily="18" charset="0"/>
              </a:rPr>
              <a:t>29 of Article </a:t>
            </a:r>
            <a:r>
              <a:rPr lang="en-US" dirty="0" smtClean="0">
                <a:latin typeface="Cambria" panose="02040503050406030204" pitchFamily="18" charset="0"/>
              </a:rPr>
              <a:t>2B Executive &amp; Mental </a:t>
            </a:r>
            <a:r>
              <a:rPr lang="en-US" dirty="0">
                <a:latin typeface="Cambria" panose="02040503050406030204" pitchFamily="18" charset="0"/>
              </a:rPr>
              <a:t>Hygiene </a:t>
            </a:r>
            <a:r>
              <a:rPr lang="en-US" dirty="0" smtClean="0">
                <a:latin typeface="Cambria" panose="02040503050406030204" pitchFamily="18" charset="0"/>
              </a:rPr>
              <a:t>Law). </a:t>
            </a:r>
          </a:p>
          <a:p>
            <a:pPr lvl="1"/>
            <a:r>
              <a:rPr lang="en-US" dirty="0" smtClean="0">
                <a:latin typeface="Cambria" panose="02040503050406030204" pitchFamily="18" charset="0"/>
              </a:rPr>
              <a:t>directs </a:t>
            </a:r>
            <a:r>
              <a:rPr lang="en-US" dirty="0">
                <a:latin typeface="Cambria" panose="02040503050406030204" pitchFamily="18" charset="0"/>
              </a:rPr>
              <a:t>all </a:t>
            </a:r>
            <a:r>
              <a:rPr lang="en-US" dirty="0" smtClean="0">
                <a:latin typeface="Cambria" panose="02040503050406030204" pitchFamily="18" charset="0"/>
              </a:rPr>
              <a:t>LDSS, </a:t>
            </a:r>
            <a:r>
              <a:rPr lang="en-US" dirty="0">
                <a:latin typeface="Cambria" panose="02040503050406030204" pitchFamily="18" charset="0"/>
              </a:rPr>
              <a:t>police </a:t>
            </a:r>
            <a:r>
              <a:rPr lang="en-US" dirty="0" smtClean="0">
                <a:latin typeface="Cambria" panose="02040503050406030204" pitchFamily="18" charset="0"/>
              </a:rPr>
              <a:t>including NYS </a:t>
            </a:r>
            <a:r>
              <a:rPr lang="en-US" dirty="0">
                <a:latin typeface="Cambria" panose="02040503050406030204" pitchFamily="18" charset="0"/>
              </a:rPr>
              <a:t>Police, and state agencies to take all necessary steps to identify </a:t>
            </a:r>
            <a:r>
              <a:rPr lang="en-US" dirty="0" smtClean="0">
                <a:latin typeface="Cambria" panose="02040503050406030204" pitchFamily="18" charset="0"/>
              </a:rPr>
              <a:t>unwilling/unable individuals to find shelter, </a:t>
            </a:r>
            <a:r>
              <a:rPr lang="en-US" dirty="0">
                <a:latin typeface="Cambria" panose="02040503050406030204" pitchFamily="18" charset="0"/>
              </a:rPr>
              <a:t>and move </a:t>
            </a:r>
            <a:r>
              <a:rPr lang="en-US" dirty="0" smtClean="0">
                <a:latin typeface="Cambria" panose="02040503050406030204" pitchFamily="18" charset="0"/>
              </a:rPr>
              <a:t>them to a shelter</a:t>
            </a:r>
            <a:r>
              <a:rPr lang="en-US" dirty="0">
                <a:latin typeface="Cambria" panose="02040503050406030204" pitchFamily="18" charset="0"/>
              </a:rPr>
              <a:t> </a:t>
            </a:r>
          </a:p>
          <a:p>
            <a:endParaRPr lang="en-US" dirty="0" smtClean="0"/>
          </a:p>
        </p:txBody>
      </p:sp>
    </p:spTree>
    <p:extLst>
      <p:ext uri="{BB962C8B-B14F-4D97-AF65-F5344CB8AC3E}">
        <p14:creationId xmlns:p14="http://schemas.microsoft.com/office/powerpoint/2010/main" val="201970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p:cNvPicPr/>
          <p:nvPr/>
        </p:nvPicPr>
        <p:blipFill rotWithShape="1">
          <a:blip r:embed="rId3"/>
          <a:srcRect l="19071" t="9402" r="26282" b="5982"/>
          <a:stretch/>
        </p:blipFill>
        <p:spPr bwMode="auto">
          <a:xfrm>
            <a:off x="4319369" y="40138"/>
            <a:ext cx="3511692" cy="3097917"/>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19391" t="10256" r="26442" b="5413"/>
          <a:stretch/>
        </p:blipFill>
        <p:spPr bwMode="auto">
          <a:xfrm>
            <a:off x="332423" y="40138"/>
            <a:ext cx="3730421" cy="2938012"/>
          </a:xfrm>
          <a:prstGeom prst="rect">
            <a:avLst/>
          </a:prstGeom>
          <a:ln>
            <a:noFill/>
          </a:ln>
          <a:extLst>
            <a:ext uri="{53640926-AAD7-44D8-BBD7-CCE9431645EC}">
              <a14:shadowObscured xmlns:a14="http://schemas.microsoft.com/office/drawing/2010/main"/>
            </a:ext>
          </a:extLst>
        </p:spPr>
      </p:pic>
      <p:pic>
        <p:nvPicPr>
          <p:cNvPr id="14" name="Content Placeholder 13"/>
          <p:cNvPicPr>
            <a:picLocks noGrp="1"/>
          </p:cNvPicPr>
          <p:nvPr>
            <p:ph sz="quarter" idx="13"/>
          </p:nvPr>
        </p:nvPicPr>
        <p:blipFill rotWithShape="1">
          <a:blip r:embed="rId5"/>
          <a:srcRect l="16827" t="10541" r="19230" b="4273"/>
          <a:stretch/>
        </p:blipFill>
        <p:spPr bwMode="auto">
          <a:xfrm>
            <a:off x="-77375" y="2978150"/>
            <a:ext cx="4419063" cy="331152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6"/>
          <a:srcRect l="17948" t="11681" r="39904" b="4843"/>
          <a:stretch/>
        </p:blipFill>
        <p:spPr bwMode="auto">
          <a:xfrm>
            <a:off x="8219210" y="54425"/>
            <a:ext cx="2904670" cy="292372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7"/>
          <a:srcRect l="16988" t="9972" r="25160" b="4844"/>
          <a:stretch/>
        </p:blipFill>
        <p:spPr bwMode="auto">
          <a:xfrm>
            <a:off x="7808742" y="2978150"/>
            <a:ext cx="3781864" cy="331152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8"/>
          <a:srcRect l="13141" t="10256" r="37339" b="5983"/>
          <a:stretch/>
        </p:blipFill>
        <p:spPr bwMode="auto">
          <a:xfrm>
            <a:off x="4572429" y="3283527"/>
            <a:ext cx="3106453" cy="30315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845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727"/>
            <a:ext cx="10396882" cy="1151965"/>
          </a:xfrm>
        </p:spPr>
        <p:txBody>
          <a:bodyPr/>
          <a:lstStyle/>
          <a:p>
            <a:pPr algn="ctr"/>
            <a:r>
              <a:rPr lang="en-US" dirty="0" smtClean="0"/>
              <a:t>Collaborative Approach</a:t>
            </a:r>
            <a:endParaRPr lang="en-US" dirty="0"/>
          </a:p>
        </p:txBody>
      </p:sp>
      <p:sp>
        <p:nvSpPr>
          <p:cNvPr id="3" name="Content Placeholder 2"/>
          <p:cNvSpPr>
            <a:spLocks noGrp="1"/>
          </p:cNvSpPr>
          <p:nvPr>
            <p:ph sz="quarter" idx="13"/>
          </p:nvPr>
        </p:nvSpPr>
        <p:spPr>
          <a:xfrm>
            <a:off x="685800" y="2036618"/>
            <a:ext cx="10394707" cy="3639303"/>
          </a:xfrm>
        </p:spPr>
        <p:txBody>
          <a:bodyPr>
            <a:normAutofit fontScale="70000" lnSpcReduction="20000"/>
          </a:bodyPr>
          <a:lstStyle/>
          <a:p>
            <a:r>
              <a:rPr lang="en-US" dirty="0" smtClean="0">
                <a:latin typeface="Cambria" panose="02040503050406030204" pitchFamily="18" charset="0"/>
              </a:rPr>
              <a:t>Street Outreach Providers: </a:t>
            </a:r>
          </a:p>
          <a:p>
            <a:pPr lvl="1"/>
            <a:r>
              <a:rPr lang="en-US" dirty="0" smtClean="0">
                <a:latin typeface="Cambria" panose="02040503050406030204" pitchFamily="18" charset="0"/>
              </a:rPr>
              <a:t>In My father’s Kitchen Street Outreach</a:t>
            </a:r>
            <a:endParaRPr lang="en-US" dirty="0">
              <a:latin typeface="Cambria" panose="02040503050406030204" pitchFamily="18" charset="0"/>
            </a:endParaRPr>
          </a:p>
          <a:p>
            <a:pPr lvl="1"/>
            <a:r>
              <a:rPr lang="en-US" dirty="0" smtClean="0">
                <a:latin typeface="Cambria" panose="02040503050406030204" pitchFamily="18" charset="0"/>
              </a:rPr>
              <a:t>Rescue Mission Homeless Intervention Services (HIS Team)</a:t>
            </a:r>
            <a:endParaRPr lang="en-US" dirty="0">
              <a:latin typeface="Cambria" panose="02040503050406030204" pitchFamily="18" charset="0"/>
            </a:endParaRPr>
          </a:p>
          <a:p>
            <a:pPr lvl="1"/>
            <a:r>
              <a:rPr lang="en-US" dirty="0" smtClean="0">
                <a:latin typeface="Cambria" panose="02040503050406030204" pitchFamily="18" charset="0"/>
              </a:rPr>
              <a:t>The Salvation Army Syracuse Area Services Barnabas Youth </a:t>
            </a:r>
            <a:r>
              <a:rPr lang="en-US" dirty="0">
                <a:latin typeface="Cambria" panose="02040503050406030204" pitchFamily="18" charset="0"/>
              </a:rPr>
              <a:t>Street </a:t>
            </a:r>
            <a:r>
              <a:rPr lang="en-US" dirty="0" smtClean="0">
                <a:latin typeface="Cambria" panose="02040503050406030204" pitchFamily="18" charset="0"/>
              </a:rPr>
              <a:t>Outreach</a:t>
            </a:r>
          </a:p>
          <a:p>
            <a:pPr lvl="1"/>
            <a:r>
              <a:rPr lang="en-US" dirty="0" smtClean="0">
                <a:latin typeface="Cambria" panose="02040503050406030204" pitchFamily="18" charset="0"/>
              </a:rPr>
              <a:t>Trios </a:t>
            </a:r>
            <a:r>
              <a:rPr lang="en-US" dirty="0">
                <a:latin typeface="Cambria" panose="02040503050406030204" pitchFamily="18" charset="0"/>
              </a:rPr>
              <a:t>Model: Hutchings Psych Center, SBH, CHANCE Team, </a:t>
            </a:r>
            <a:r>
              <a:rPr lang="en-US" dirty="0" smtClean="0">
                <a:latin typeface="Cambria" panose="02040503050406030204" pitchFamily="18" charset="0"/>
              </a:rPr>
              <a:t>Outreach</a:t>
            </a:r>
          </a:p>
          <a:p>
            <a:r>
              <a:rPr lang="en-US" dirty="0" smtClean="0">
                <a:latin typeface="Cambria" panose="02040503050406030204" pitchFamily="18" charset="0"/>
              </a:rPr>
              <a:t>Outreach Committee meeting</a:t>
            </a:r>
          </a:p>
          <a:p>
            <a:pPr lvl="1"/>
            <a:r>
              <a:rPr lang="en-US" dirty="0" smtClean="0">
                <a:latin typeface="Cambria" panose="02040503050406030204" pitchFamily="18" charset="0"/>
              </a:rPr>
              <a:t>Comprised </a:t>
            </a:r>
            <a:r>
              <a:rPr lang="en-US" dirty="0">
                <a:latin typeface="Cambria" panose="02040503050406030204" pitchFamily="18" charset="0"/>
              </a:rPr>
              <a:t>of shelter, outreach, mental health, substance abuse providers as well as SPD, Downtown Committee, Volunteer Lawyers Project and </a:t>
            </a:r>
            <a:r>
              <a:rPr lang="en-US" dirty="0" smtClean="0">
                <a:latin typeface="Cambria" panose="02040503050406030204" pitchFamily="18" charset="0"/>
              </a:rPr>
              <a:t>others</a:t>
            </a:r>
          </a:p>
          <a:p>
            <a:r>
              <a:rPr lang="en-US" dirty="0" smtClean="0">
                <a:latin typeface="Cambria" panose="02040503050406030204" pitchFamily="18" charset="0"/>
              </a:rPr>
              <a:t>Engaged City/County Government, Local Downtown Committee</a:t>
            </a:r>
          </a:p>
          <a:p>
            <a:pPr lvl="1"/>
            <a:r>
              <a:rPr lang="en-US" dirty="0">
                <a:latin typeface="Cambria" panose="02040503050406030204" pitchFamily="18" charset="0"/>
              </a:rPr>
              <a:t>The </a:t>
            </a:r>
            <a:r>
              <a:rPr lang="en-US" b="1" dirty="0">
                <a:latin typeface="Cambria" panose="02040503050406030204" pitchFamily="18" charset="0"/>
              </a:rPr>
              <a:t>Perfect Partner Award, </a:t>
            </a:r>
            <a:r>
              <a:rPr lang="en-US" dirty="0">
                <a:latin typeface="Cambria" panose="02040503050406030204" pitchFamily="18" charset="0"/>
              </a:rPr>
              <a:t>which recognizes </a:t>
            </a:r>
            <a:r>
              <a:rPr lang="en-US" dirty="0" smtClean="0">
                <a:latin typeface="Cambria" panose="02040503050406030204" pitchFamily="18" charset="0"/>
              </a:rPr>
              <a:t>individuals/organizations </a:t>
            </a:r>
            <a:r>
              <a:rPr lang="en-US" dirty="0">
                <a:latin typeface="Cambria" panose="02040503050406030204" pitchFamily="18" charset="0"/>
              </a:rPr>
              <a:t>for advocacy efforts that positively impacts Downtown Syracuse, was presented to the </a:t>
            </a:r>
            <a:r>
              <a:rPr lang="en-US" b="1" dirty="0">
                <a:latin typeface="Cambria" panose="02040503050406030204" pitchFamily="18" charset="0"/>
              </a:rPr>
              <a:t>Rescue Mission’s Gary Mann </a:t>
            </a:r>
            <a:r>
              <a:rPr lang="en-US" dirty="0">
                <a:latin typeface="Cambria" panose="02040503050406030204" pitchFamily="18" charset="0"/>
              </a:rPr>
              <a:t>and</a:t>
            </a:r>
            <a:r>
              <a:rPr lang="en-US" b="1" dirty="0">
                <a:latin typeface="Cambria" panose="02040503050406030204" pitchFamily="18" charset="0"/>
              </a:rPr>
              <a:t> Jim Hawley</a:t>
            </a:r>
            <a:r>
              <a:rPr lang="en-US" dirty="0">
                <a:latin typeface="Cambria" panose="02040503050406030204" pitchFamily="18" charset="0"/>
              </a:rPr>
              <a:t>, as well as </a:t>
            </a:r>
            <a:r>
              <a:rPr lang="en-US" b="1" dirty="0">
                <a:latin typeface="Cambria" panose="02040503050406030204" pitchFamily="18" charset="0"/>
              </a:rPr>
              <a:t>In</a:t>
            </a:r>
            <a:r>
              <a:rPr lang="en-US" dirty="0">
                <a:latin typeface="Cambria" panose="02040503050406030204" pitchFamily="18" charset="0"/>
              </a:rPr>
              <a:t> </a:t>
            </a:r>
            <a:r>
              <a:rPr lang="en-US" b="1" dirty="0">
                <a:latin typeface="Cambria" panose="02040503050406030204" pitchFamily="18" charset="0"/>
              </a:rPr>
              <a:t>My Father’s Kitchen’s John </a:t>
            </a:r>
            <a:r>
              <a:rPr lang="en-US" dirty="0">
                <a:latin typeface="Cambria" panose="02040503050406030204" pitchFamily="18" charset="0"/>
              </a:rPr>
              <a:t>and</a:t>
            </a:r>
            <a:r>
              <a:rPr lang="en-US" b="1" dirty="0">
                <a:latin typeface="Cambria" panose="02040503050406030204" pitchFamily="18" charset="0"/>
              </a:rPr>
              <a:t> Leigh-Ann </a:t>
            </a:r>
            <a:r>
              <a:rPr lang="en-US" b="1" dirty="0" smtClean="0">
                <a:latin typeface="Cambria" panose="02040503050406030204" pitchFamily="18" charset="0"/>
              </a:rPr>
              <a:t>Tumino</a:t>
            </a:r>
            <a:r>
              <a:rPr lang="en-US" dirty="0">
                <a:latin typeface="Cambria" panose="02040503050406030204" pitchFamily="18" charset="0"/>
              </a:rPr>
              <a:t>, who embody the mission of their organizations to improve people’s lives through their commitment to changing the way outreach services are delivered to those living with mental illness, substance abuse issues, or homelessness. </a:t>
            </a:r>
            <a:endParaRPr lang="en-US" dirty="0" smtClean="0">
              <a:latin typeface="Cambria" panose="02040503050406030204" pitchFamily="18" charset="0"/>
            </a:endParaRPr>
          </a:p>
          <a:p>
            <a:endParaRPr lang="en-US" dirty="0" smtClean="0">
              <a:latin typeface="Cambria" panose="02040503050406030204" pitchFamily="18" charset="0"/>
            </a:endParaRPr>
          </a:p>
          <a:p>
            <a:pPr lvl="1"/>
            <a:endParaRPr lang="en-US" dirty="0" smtClean="0"/>
          </a:p>
        </p:txBody>
      </p:sp>
    </p:spTree>
    <p:extLst>
      <p:ext uri="{BB962C8B-B14F-4D97-AF65-F5344CB8AC3E}">
        <p14:creationId xmlns:p14="http://schemas.microsoft.com/office/powerpoint/2010/main" val="11728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8007" y="2913351"/>
            <a:ext cx="3604380" cy="3311525"/>
          </a:xfrm>
        </p:spPr>
      </p:pic>
      <p:pic>
        <p:nvPicPr>
          <p:cNvPr id="5" name="Picture 4"/>
          <p:cNvPicPr/>
          <p:nvPr/>
        </p:nvPicPr>
        <p:blipFill rotWithShape="1">
          <a:blip r:embed="rId4"/>
          <a:srcRect l="19071" t="10826" r="19071" b="6268"/>
          <a:stretch/>
        </p:blipFill>
        <p:spPr bwMode="auto">
          <a:xfrm>
            <a:off x="0" y="-13857"/>
            <a:ext cx="3676650" cy="27717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11538" t="11966" r="37340" b="4843"/>
          <a:stretch/>
        </p:blipFill>
        <p:spPr bwMode="auto">
          <a:xfrm>
            <a:off x="3233413" y="2770906"/>
            <a:ext cx="3333151" cy="2971316"/>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6"/>
          <a:stretch>
            <a:fillRect/>
          </a:stretch>
        </p:blipFill>
        <p:spPr>
          <a:xfrm>
            <a:off x="3676650" y="-732690"/>
            <a:ext cx="3499407" cy="347502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4889" y="-135082"/>
            <a:ext cx="4116355" cy="3439391"/>
          </a:xfrm>
          <a:prstGeom prst="rect">
            <a:avLst/>
          </a:prstGeom>
        </p:spPr>
      </p:pic>
      <p:pic>
        <p:nvPicPr>
          <p:cNvPr id="12" name="Picture 11"/>
          <p:cNvPicPr/>
          <p:nvPr/>
        </p:nvPicPr>
        <p:blipFill rotWithShape="1">
          <a:blip r:embed="rId8"/>
          <a:srcRect l="49839" t="19373" r="27725" b="14530"/>
          <a:stretch/>
        </p:blipFill>
        <p:spPr bwMode="auto">
          <a:xfrm>
            <a:off x="6466297" y="2442073"/>
            <a:ext cx="2813606" cy="425407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9"/>
          <a:srcRect l="27725" t="44729" r="29648" b="5698"/>
          <a:stretch/>
        </p:blipFill>
        <p:spPr bwMode="auto">
          <a:xfrm>
            <a:off x="9279903" y="3606224"/>
            <a:ext cx="2533650" cy="1657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488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merger with Cayuga County </a:t>
            </a:r>
            <a:endParaRPr lang="en-US" dirty="0"/>
          </a:p>
        </p:txBody>
      </p:sp>
      <p:sp>
        <p:nvSpPr>
          <p:cNvPr id="3" name="Content Placeholder 2"/>
          <p:cNvSpPr>
            <a:spLocks noGrp="1"/>
          </p:cNvSpPr>
          <p:nvPr>
            <p:ph sz="quarter" idx="13"/>
          </p:nvPr>
        </p:nvSpPr>
        <p:spPr/>
        <p:txBody>
          <a:bodyPr/>
          <a:lstStyle/>
          <a:p>
            <a:r>
              <a:rPr lang="en-US" dirty="0"/>
              <a:t>New Rapid rehousing project</a:t>
            </a:r>
          </a:p>
          <a:p>
            <a:r>
              <a:rPr lang="en-US" dirty="0"/>
              <a:t>Coordination</a:t>
            </a:r>
          </a:p>
          <a:p>
            <a:r>
              <a:rPr lang="en-US" dirty="0" smtClean="0"/>
              <a:t>HMIS</a:t>
            </a:r>
          </a:p>
          <a:p>
            <a:r>
              <a:rPr lang="en-US" dirty="0" smtClean="0"/>
              <a:t>Technical Assistance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3153" y="2063396"/>
            <a:ext cx="5408468" cy="3605645"/>
          </a:xfrm>
          <a:prstGeom prst="rect">
            <a:avLst/>
          </a:prstGeom>
        </p:spPr>
      </p:pic>
    </p:spTree>
    <p:extLst>
      <p:ext uri="{BB962C8B-B14F-4D97-AF65-F5344CB8AC3E}">
        <p14:creationId xmlns:p14="http://schemas.microsoft.com/office/powerpoint/2010/main" val="310523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72035"/>
            <a:ext cx="10396882" cy="1151965"/>
          </a:xfrm>
        </p:spPr>
        <p:txBody>
          <a:bodyPr/>
          <a:lstStyle/>
          <a:p>
            <a:pPr algn="ctr"/>
            <a:r>
              <a:rPr lang="en-US" dirty="0" smtClean="0"/>
              <a:t>Coordinated Entry</a:t>
            </a:r>
            <a:endParaRPr lang="en-US" dirty="0"/>
          </a:p>
        </p:txBody>
      </p:sp>
      <p:sp>
        <p:nvSpPr>
          <p:cNvPr id="3" name="TextBox 2"/>
          <p:cNvSpPr txBox="1"/>
          <p:nvPr/>
        </p:nvSpPr>
        <p:spPr>
          <a:xfrm>
            <a:off x="0" y="1668379"/>
            <a:ext cx="6270970" cy="677108"/>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endParaRPr lang="en-US" dirty="0"/>
          </a:p>
        </p:txBody>
      </p:sp>
      <p:sp>
        <p:nvSpPr>
          <p:cNvPr id="5" name="Content Placeholder 4"/>
          <p:cNvSpPr>
            <a:spLocks noGrp="1"/>
          </p:cNvSpPr>
          <p:nvPr>
            <p:ph sz="quarter" idx="13"/>
          </p:nvPr>
        </p:nvSpPr>
        <p:spPr>
          <a:xfrm>
            <a:off x="685800" y="1668379"/>
            <a:ext cx="10394707" cy="3946357"/>
          </a:xfrm>
        </p:spPr>
        <p:txBody>
          <a:bodyPr>
            <a:normAutofit/>
          </a:bodyPr>
          <a:lstStyle/>
          <a:p>
            <a:pPr marL="285750" indent="-285750"/>
            <a:r>
              <a:rPr lang="en-US" sz="2600" dirty="0"/>
              <a:t>Developed In accordance with HUD’s standards </a:t>
            </a:r>
            <a:r>
              <a:rPr lang="en-US" sz="2600" dirty="0" smtClean="0"/>
              <a:t>to </a:t>
            </a:r>
            <a:r>
              <a:rPr lang="en-US" sz="2600" dirty="0"/>
              <a:t>prioritize the most vulnerable individuals experiencing homelessness for </a:t>
            </a:r>
            <a:r>
              <a:rPr lang="en-US" sz="2600" dirty="0" smtClean="0"/>
              <a:t>housing</a:t>
            </a:r>
            <a:endParaRPr lang="en-US" sz="2600" dirty="0"/>
          </a:p>
          <a:p>
            <a:pPr marL="285750" indent="-285750"/>
            <a:r>
              <a:rPr lang="en-US" sz="2600" dirty="0" smtClean="0"/>
              <a:t>streamlined </a:t>
            </a:r>
            <a:r>
              <a:rPr lang="en-US" sz="2600" dirty="0"/>
              <a:t>waitlist for </a:t>
            </a:r>
            <a:r>
              <a:rPr lang="en-US" sz="2600" dirty="0" smtClean="0"/>
              <a:t>housing</a:t>
            </a:r>
            <a:endParaRPr lang="en-US" sz="2600" dirty="0"/>
          </a:p>
          <a:p>
            <a:pPr marL="285750" indent="-285750"/>
            <a:r>
              <a:rPr lang="en-US" sz="2600" dirty="0" smtClean="0"/>
              <a:t>Housing first requirement</a:t>
            </a:r>
            <a:endParaRPr lang="en-US" sz="2600" dirty="0"/>
          </a:p>
          <a:p>
            <a:endParaRPr lang="en-US" dirty="0"/>
          </a:p>
        </p:txBody>
      </p:sp>
    </p:spTree>
    <p:extLst>
      <p:ext uri="{BB962C8B-B14F-4D97-AF65-F5344CB8AC3E}">
        <p14:creationId xmlns:p14="http://schemas.microsoft.com/office/powerpoint/2010/main" val="9105505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3179</TotalTime>
  <Words>644</Words>
  <Application>Microsoft Office PowerPoint</Application>
  <PresentationFormat>Widescreen</PresentationFormat>
  <Paragraphs>74</Paragraphs>
  <Slides>21</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Impact</vt:lpstr>
      <vt:lpstr>Main Event</vt:lpstr>
      <vt:lpstr>Housing &amp; Homeless Coalition of CNY:  State of Homelessness 2016</vt:lpstr>
      <vt:lpstr>2016 Accomplishments</vt:lpstr>
      <vt:lpstr>Housing and Homeless Coalition of Central New York </vt:lpstr>
      <vt:lpstr>New York State Executive Order 151</vt:lpstr>
      <vt:lpstr>PowerPoint Presentation</vt:lpstr>
      <vt:lpstr>Collaborative Approach</vt:lpstr>
      <vt:lpstr>PowerPoint Presentation</vt:lpstr>
      <vt:lpstr>merger with Cayuga County </vt:lpstr>
      <vt:lpstr>Coordinated Entry</vt:lpstr>
      <vt:lpstr>PowerPoint Presentation</vt:lpstr>
      <vt:lpstr>Homeless Management Information System (HMIS)</vt:lpstr>
      <vt:lpstr>Housing</vt:lpstr>
      <vt:lpstr>Gaps and Needs Survey</vt:lpstr>
      <vt:lpstr>Building Partnerships</vt:lpstr>
      <vt:lpstr>PowerPoint Presentation</vt:lpstr>
      <vt:lpstr>2017 Community Priorities</vt:lpstr>
      <vt:lpstr>Data!</vt:lpstr>
      <vt:lpstr>Annual Homeless Assessment Report (ahar) data</vt:lpstr>
      <vt:lpstr>Point in Time (PIT) count Data</vt:lpstr>
      <vt:lpstr>H2 collaborative and SPARC</vt:lpstr>
      <vt:lpstr>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and Homeless Coalition:  State of Homelessness 2015</dc:title>
  <dc:creator>Melissa Marrone</dc:creator>
  <cp:lastModifiedBy>Marrone, Melissa (DFA3-A31)</cp:lastModifiedBy>
  <cp:revision>111</cp:revision>
  <cp:lastPrinted>2015-12-15T20:39:48Z</cp:lastPrinted>
  <dcterms:created xsi:type="dcterms:W3CDTF">2015-12-05T03:41:16Z</dcterms:created>
  <dcterms:modified xsi:type="dcterms:W3CDTF">2016-12-19T15:16:05Z</dcterms:modified>
</cp:coreProperties>
</file>