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9"/>
  </p:notesMasterIdLst>
  <p:handoutMasterIdLst>
    <p:handoutMasterId r:id="rId30"/>
  </p:handoutMasterIdLst>
  <p:sldIdLst>
    <p:sldId id="256" r:id="rId2"/>
    <p:sldId id="296" r:id="rId3"/>
    <p:sldId id="290" r:id="rId4"/>
    <p:sldId id="288" r:id="rId5"/>
    <p:sldId id="301" r:id="rId6"/>
    <p:sldId id="300" r:id="rId7"/>
    <p:sldId id="297" r:id="rId8"/>
    <p:sldId id="299" r:id="rId9"/>
    <p:sldId id="291" r:id="rId10"/>
    <p:sldId id="293" r:id="rId11"/>
    <p:sldId id="317" r:id="rId12"/>
    <p:sldId id="318" r:id="rId13"/>
    <p:sldId id="303" r:id="rId14"/>
    <p:sldId id="309" r:id="rId15"/>
    <p:sldId id="308" r:id="rId16"/>
    <p:sldId id="310" r:id="rId17"/>
    <p:sldId id="321" r:id="rId18"/>
    <p:sldId id="312" r:id="rId19"/>
    <p:sldId id="322" r:id="rId20"/>
    <p:sldId id="304" r:id="rId21"/>
    <p:sldId id="323" r:id="rId22"/>
    <p:sldId id="306" r:id="rId23"/>
    <p:sldId id="307" r:id="rId24"/>
    <p:sldId id="315" r:id="rId25"/>
    <p:sldId id="314" r:id="rId26"/>
    <p:sldId id="316" r:id="rId27"/>
    <p:sldId id="320"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120" y="-8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wexfs1\Users\sschutt\Other%20Reports\Reason%20for%20At%20Risk%20of%20Homeless%20or%20Homeless%202016-1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Reasons for Homelessness 10/2016 to 9/2017</a:t>
            </a:r>
            <a:endParaRPr lang="en-US">
              <a:effectLst/>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2611440554609093E-2"/>
          <c:y val="0.21950846802659621"/>
          <c:w val="0.74563203756942253"/>
          <c:h val="0.78049153197340382"/>
        </c:manualLayout>
      </c:layout>
      <c:pie3DChart>
        <c:varyColors val="1"/>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1" i="0" baseline="0">
                <a:effectLst/>
              </a:rPr>
              <a:t>Reasons for Homelessness 10/2016 to 9/2017</a:t>
            </a:r>
            <a:endParaRPr lang="en-US" sz="2400">
              <a:effectLst/>
            </a:endParaRPr>
          </a:p>
        </c:rich>
      </c:tx>
      <c:layout>
        <c:manualLayout>
          <c:xMode val="edge"/>
          <c:yMode val="edge"/>
          <c:x val="7.8307958852418518E-3"/>
          <c:y val="1.1328861139026892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1200" b="1"/>
                </a:pPr>
                <a:endParaRPr lang="en-US"/>
              </a:p>
            </c:txPr>
            <c:showLegendKey val="0"/>
            <c:showVal val="0"/>
            <c:showCatName val="0"/>
            <c:showSerName val="0"/>
            <c:showPercent val="1"/>
            <c:showBubbleSize val="0"/>
            <c:showLeaderLines val="1"/>
          </c:dLbls>
          <c:cat>
            <c:strRef>
              <c:f>'Report 2'!$D$3:$D$24</c:f>
              <c:strCache>
                <c:ptCount val="22"/>
                <c:pt idx="0">
                  <c:v>Conflict in the Household</c:v>
                </c:pt>
                <c:pt idx="1">
                  <c:v>Missing Data </c:v>
                </c:pt>
                <c:pt idx="2">
                  <c:v>Eviction</c:v>
                </c:pt>
                <c:pt idx="3">
                  <c:v>Release From Institution</c:v>
                </c:pt>
                <c:pt idx="4">
                  <c:v>Lack of sufficient housing</c:v>
                </c:pt>
                <c:pt idx="5">
                  <c:v>Substance Abuse</c:v>
                </c:pt>
                <c:pt idx="6">
                  <c:v>No Affordable Housing</c:v>
                </c:pt>
                <c:pt idx="7">
                  <c:v>Health/Safety</c:v>
                </c:pt>
                <c:pt idx="8">
                  <c:v>Domestic Violence Victim/Survivor</c:v>
                </c:pt>
                <c:pt idx="9">
                  <c:v>Underemployment/low income</c:v>
                </c:pt>
                <c:pt idx="10">
                  <c:v>Loss of Job</c:v>
                </c:pt>
                <c:pt idx="11">
                  <c:v>Mental Health</c:v>
                </c:pt>
                <c:pt idx="12">
                  <c:v>Conflict w/ guardian</c:v>
                </c:pt>
                <c:pt idx="13">
                  <c:v>Criminal Activity</c:v>
                </c:pt>
                <c:pt idx="14">
                  <c:v>Substandard Housing</c:v>
                </c:pt>
                <c:pt idx="15">
                  <c:v>Medical Condition</c:v>
                </c:pt>
                <c:pt idx="16">
                  <c:v>Utility Shutoff</c:v>
                </c:pt>
                <c:pt idx="17">
                  <c:v>Loss of Transportation</c:v>
                </c:pt>
                <c:pt idx="18">
                  <c:v>Loss of Public Assistance</c:v>
                </c:pt>
                <c:pt idx="19">
                  <c:v>Mutual Agreement (Respite)</c:v>
                </c:pt>
                <c:pt idx="20">
                  <c:v>Mortgage Foreclosure</c:v>
                </c:pt>
                <c:pt idx="21">
                  <c:v>Loss of Child Care</c:v>
                </c:pt>
              </c:strCache>
            </c:strRef>
          </c:cat>
          <c:val>
            <c:numRef>
              <c:f>'Report 2'!$E$3:$E$24</c:f>
              <c:numCache>
                <c:formatCode>General</c:formatCode>
                <c:ptCount val="22"/>
                <c:pt idx="0">
                  <c:v>1209</c:v>
                </c:pt>
                <c:pt idx="1">
                  <c:v>873</c:v>
                </c:pt>
                <c:pt idx="2">
                  <c:v>648</c:v>
                </c:pt>
                <c:pt idx="3">
                  <c:v>499</c:v>
                </c:pt>
                <c:pt idx="4">
                  <c:v>489</c:v>
                </c:pt>
                <c:pt idx="5">
                  <c:v>219</c:v>
                </c:pt>
                <c:pt idx="6">
                  <c:v>203</c:v>
                </c:pt>
                <c:pt idx="7">
                  <c:v>199</c:v>
                </c:pt>
                <c:pt idx="8">
                  <c:v>151</c:v>
                </c:pt>
                <c:pt idx="9">
                  <c:v>126</c:v>
                </c:pt>
                <c:pt idx="10">
                  <c:v>117</c:v>
                </c:pt>
                <c:pt idx="11">
                  <c:v>100</c:v>
                </c:pt>
                <c:pt idx="12">
                  <c:v>90</c:v>
                </c:pt>
                <c:pt idx="13">
                  <c:v>86</c:v>
                </c:pt>
                <c:pt idx="14">
                  <c:v>63</c:v>
                </c:pt>
                <c:pt idx="15">
                  <c:v>41</c:v>
                </c:pt>
                <c:pt idx="16">
                  <c:v>27</c:v>
                </c:pt>
                <c:pt idx="17">
                  <c:v>17</c:v>
                </c:pt>
                <c:pt idx="18">
                  <c:v>13</c:v>
                </c:pt>
                <c:pt idx="19">
                  <c:v>13</c:v>
                </c:pt>
                <c:pt idx="20">
                  <c:v>12</c:v>
                </c:pt>
                <c:pt idx="21">
                  <c:v>1</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1949685129185048"/>
          <c:y val="8.2757633149523543E-2"/>
          <c:w val="0.27327988433676831"/>
          <c:h val="0.90531525109199384"/>
        </c:manualLayout>
      </c:layout>
      <c:overlay val="0"/>
      <c:txPr>
        <a:bodyPr/>
        <a:lstStyle/>
        <a:p>
          <a:pPr>
            <a:defRPr sz="12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Sheet1!$B$3</c:f>
              <c:strCache>
                <c:ptCount val="1"/>
                <c:pt idx="0">
                  <c:v>Emergency Shelter Numbers</c:v>
                </c:pt>
              </c:strCache>
            </c:strRef>
          </c:tx>
          <c:dLbls>
            <c:txPr>
              <a:bodyPr/>
              <a:lstStyle/>
              <a:p>
                <a:pPr>
                  <a:defRPr sz="2000" b="1"/>
                </a:pPr>
                <a:endParaRPr lang="en-US"/>
              </a:p>
            </c:txPr>
            <c:showLegendKey val="0"/>
            <c:showVal val="0"/>
            <c:showCatName val="0"/>
            <c:showSerName val="0"/>
            <c:showPercent val="1"/>
            <c:showBubbleSize val="0"/>
            <c:showLeaderLines val="1"/>
          </c:dLbls>
          <c:cat>
            <c:strRef>
              <c:f>Sheet1!$A$4:$A$6</c:f>
              <c:strCache>
                <c:ptCount val="3"/>
                <c:pt idx="0">
                  <c:v>Onondaga</c:v>
                </c:pt>
                <c:pt idx="1">
                  <c:v>Cayuga</c:v>
                </c:pt>
                <c:pt idx="2">
                  <c:v>Oswego </c:v>
                </c:pt>
              </c:strCache>
            </c:strRef>
          </c:cat>
          <c:val>
            <c:numRef>
              <c:f>Sheet1!$B$4:$B$6</c:f>
              <c:numCache>
                <c:formatCode>General</c:formatCode>
                <c:ptCount val="3"/>
                <c:pt idx="0">
                  <c:v>3979</c:v>
                </c:pt>
                <c:pt idx="1">
                  <c:v>559</c:v>
                </c:pt>
                <c:pt idx="2">
                  <c:v>669</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defRPr sz="1400" b="1"/>
            </a:pPr>
            <a:endParaRPr lang="en-US"/>
          </a:p>
        </c:txPr>
      </c:legendEntry>
      <c:legendEntry>
        <c:idx val="1"/>
        <c:txPr>
          <a:bodyPr/>
          <a:lstStyle/>
          <a:p>
            <a:pPr>
              <a:defRPr sz="1400" b="1"/>
            </a:pPr>
            <a:endParaRPr lang="en-US"/>
          </a:p>
        </c:txPr>
      </c:legendEntry>
      <c:legendEntry>
        <c:idx val="2"/>
        <c:txPr>
          <a:bodyPr/>
          <a:lstStyle/>
          <a:p>
            <a:pPr>
              <a:defRPr sz="1400" b="1"/>
            </a:pPr>
            <a:endParaRPr lang="en-US"/>
          </a:p>
        </c:txPr>
      </c:legendEntry>
      <c:layout>
        <c:manualLayout>
          <c:xMode val="edge"/>
          <c:yMode val="edge"/>
          <c:x val="0.79942576808035237"/>
          <c:y val="0.3940511446394282"/>
          <c:w val="0.20057423191964768"/>
          <c:h val="0.30558161604665485"/>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948125650228077"/>
          <c:y val="7.5237830410523815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Sheet1!$B$18</c:f>
              <c:strCache>
                <c:ptCount val="1"/>
                <c:pt idx="0">
                  <c:v>Household Size Count</c:v>
                </c:pt>
              </c:strCache>
            </c:strRef>
          </c:tx>
          <c:dLbls>
            <c:txPr>
              <a:bodyPr/>
              <a:lstStyle/>
              <a:p>
                <a:pPr>
                  <a:defRPr sz="1600" b="1"/>
                </a:pPr>
                <a:endParaRPr lang="en-US"/>
              </a:p>
            </c:txPr>
            <c:showLegendKey val="0"/>
            <c:showVal val="0"/>
            <c:showCatName val="0"/>
            <c:showSerName val="0"/>
            <c:showPercent val="1"/>
            <c:showBubbleSize val="0"/>
            <c:showLeaderLines val="1"/>
          </c:dLbls>
          <c:cat>
            <c:strRef>
              <c:f>Sheet1!$A$19:$A$22</c:f>
              <c:strCache>
                <c:ptCount val="4"/>
                <c:pt idx="0">
                  <c:v>2 Person</c:v>
                </c:pt>
                <c:pt idx="1">
                  <c:v>3 Person </c:v>
                </c:pt>
                <c:pt idx="2">
                  <c:v>4 Person </c:v>
                </c:pt>
                <c:pt idx="3">
                  <c:v>5 or more Persons</c:v>
                </c:pt>
              </c:strCache>
            </c:strRef>
          </c:cat>
          <c:val>
            <c:numRef>
              <c:f>Sheet1!$B$19:$B$22</c:f>
              <c:numCache>
                <c:formatCode>General</c:formatCode>
                <c:ptCount val="4"/>
                <c:pt idx="0">
                  <c:v>456</c:v>
                </c:pt>
                <c:pt idx="1">
                  <c:v>487</c:v>
                </c:pt>
                <c:pt idx="2">
                  <c:v>364</c:v>
                </c:pt>
                <c:pt idx="3">
                  <c:v>451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801387020838878"/>
          <c:y val="7.7951393193947241E-2"/>
        </c:manualLayout>
      </c:layout>
      <c:overlay val="0"/>
      <c:txPr>
        <a:bodyPr/>
        <a:lstStyle/>
        <a:p>
          <a:pPr>
            <a:defRPr sz="2000"/>
          </a:pPr>
          <a:endParaRPr lang="en-US"/>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Sheet1!$B$32</c:f>
              <c:strCache>
                <c:ptCount val="1"/>
                <c:pt idx="0">
                  <c:v>Race Differences in Homelessness</c:v>
                </c:pt>
              </c:strCache>
            </c:strRef>
          </c:tx>
          <c:dLbls>
            <c:txPr>
              <a:bodyPr/>
              <a:lstStyle/>
              <a:p>
                <a:pPr>
                  <a:defRPr sz="2000" b="1"/>
                </a:pPr>
                <a:endParaRPr lang="en-US"/>
              </a:p>
            </c:txPr>
            <c:showLegendKey val="0"/>
            <c:showVal val="0"/>
            <c:showCatName val="1"/>
            <c:showSerName val="0"/>
            <c:showPercent val="1"/>
            <c:showBubbleSize val="0"/>
            <c:showLeaderLines val="1"/>
          </c:dLbls>
          <c:cat>
            <c:strRef>
              <c:f>Sheet1!$A$33:$A$34</c:f>
              <c:strCache>
                <c:ptCount val="2"/>
                <c:pt idx="0">
                  <c:v>White</c:v>
                </c:pt>
                <c:pt idx="1">
                  <c:v>People of Color</c:v>
                </c:pt>
              </c:strCache>
            </c:strRef>
          </c:cat>
          <c:val>
            <c:numRef>
              <c:f>Sheet1!$B$33:$B$34</c:f>
              <c:numCache>
                <c:formatCode>General</c:formatCode>
                <c:ptCount val="2"/>
                <c:pt idx="0">
                  <c:v>2254</c:v>
                </c:pt>
                <c:pt idx="1">
                  <c:v>2891</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'[Chart in Microsoft PowerPoint]Sheet1'!$B$57</c:f>
              <c:strCache>
                <c:ptCount val="1"/>
                <c:pt idx="0">
                  <c:v>Family</c:v>
                </c:pt>
              </c:strCache>
            </c:strRef>
          </c:tx>
          <c:invertIfNegative val="0"/>
          <c:dLbls>
            <c:dLbl>
              <c:idx val="0"/>
              <c:layout>
                <c:manualLayout>
                  <c:x val="-2.3350846468184472E-3"/>
                  <c:y val="9.0950418987812004E-2"/>
                </c:manualLayout>
              </c:layout>
              <c:showLegendKey val="0"/>
              <c:showVal val="1"/>
              <c:showCatName val="0"/>
              <c:showSerName val="0"/>
              <c:showPercent val="0"/>
              <c:showBubbleSize val="0"/>
            </c:dLbl>
            <c:dLbl>
              <c:idx val="1"/>
              <c:layout>
                <c:manualLayout>
                  <c:x val="0"/>
                  <c:y val="9.0950418987812073E-2"/>
                </c:manualLayout>
              </c:layout>
              <c:showLegendKey val="0"/>
              <c:showVal val="1"/>
              <c:showCatName val="0"/>
              <c:showSerName val="0"/>
              <c:showPercent val="0"/>
              <c:showBubbleSize val="0"/>
            </c:dLbl>
            <c:txPr>
              <a:bodyPr/>
              <a:lstStyle/>
              <a:p>
                <a:pPr>
                  <a:defRPr sz="2000" b="1"/>
                </a:pPr>
                <a:endParaRPr lang="en-US"/>
              </a:p>
            </c:txPr>
            <c:showLegendKey val="0"/>
            <c:showVal val="1"/>
            <c:showCatName val="0"/>
            <c:showSerName val="0"/>
            <c:showPercent val="0"/>
            <c:showBubbleSize val="0"/>
            <c:showLeaderLines val="0"/>
          </c:dLbls>
          <c:cat>
            <c:strRef>
              <c:f>'[Chart in Microsoft PowerPoint]Sheet1'!$A$58:$A$59</c:f>
              <c:strCache>
                <c:ptCount val="2"/>
                <c:pt idx="0">
                  <c:v>ES White</c:v>
                </c:pt>
                <c:pt idx="1">
                  <c:v>ES People of Color </c:v>
                </c:pt>
              </c:strCache>
            </c:strRef>
          </c:cat>
          <c:val>
            <c:numRef>
              <c:f>'[Chart in Microsoft PowerPoint]Sheet1'!$B$58:$B$59</c:f>
              <c:numCache>
                <c:formatCode>0%</c:formatCode>
                <c:ptCount val="2"/>
                <c:pt idx="0">
                  <c:v>0.38</c:v>
                </c:pt>
                <c:pt idx="1">
                  <c:v>0.62</c:v>
                </c:pt>
              </c:numCache>
            </c:numRef>
          </c:val>
        </c:ser>
        <c:ser>
          <c:idx val="1"/>
          <c:order val="1"/>
          <c:tx>
            <c:strRef>
              <c:f>'[Chart in Microsoft PowerPoint]Sheet1'!$C$57</c:f>
              <c:strCache>
                <c:ptCount val="1"/>
                <c:pt idx="0">
                  <c:v>Individual</c:v>
                </c:pt>
              </c:strCache>
            </c:strRef>
          </c:tx>
          <c:spPr>
            <a:solidFill>
              <a:srgbClr val="00B0F0"/>
            </a:solidFill>
          </c:spPr>
          <c:invertIfNegative val="0"/>
          <c:dLbls>
            <c:dLbl>
              <c:idx val="0"/>
              <c:layout>
                <c:manualLayout>
                  <c:x val="0"/>
                  <c:y val="9.4588435747324548E-2"/>
                </c:manualLayout>
              </c:layout>
              <c:showLegendKey val="0"/>
              <c:showVal val="1"/>
              <c:showCatName val="0"/>
              <c:showSerName val="0"/>
              <c:showPercent val="0"/>
              <c:showBubbleSize val="0"/>
            </c:dLbl>
            <c:dLbl>
              <c:idx val="1"/>
              <c:layout>
                <c:manualLayout>
                  <c:x val="-2.3350846468184472E-3"/>
                  <c:y val="8.7312402228299585E-2"/>
                </c:manualLayout>
              </c:layout>
              <c:showLegendKey val="0"/>
              <c:showVal val="1"/>
              <c:showCatName val="0"/>
              <c:showSerName val="0"/>
              <c:showPercent val="0"/>
              <c:showBubbleSize val="0"/>
            </c:dLbl>
            <c:txPr>
              <a:bodyPr/>
              <a:lstStyle/>
              <a:p>
                <a:pPr>
                  <a:defRPr sz="2000" b="1"/>
                </a:pPr>
                <a:endParaRPr lang="en-US"/>
              </a:p>
            </c:txPr>
            <c:showLegendKey val="0"/>
            <c:showVal val="1"/>
            <c:showCatName val="0"/>
            <c:showSerName val="0"/>
            <c:showPercent val="0"/>
            <c:showBubbleSize val="0"/>
            <c:showLeaderLines val="0"/>
          </c:dLbls>
          <c:cat>
            <c:strRef>
              <c:f>'[Chart in Microsoft PowerPoint]Sheet1'!$A$58:$A$59</c:f>
              <c:strCache>
                <c:ptCount val="2"/>
                <c:pt idx="0">
                  <c:v>ES White</c:v>
                </c:pt>
                <c:pt idx="1">
                  <c:v>ES People of Color </c:v>
                </c:pt>
              </c:strCache>
            </c:strRef>
          </c:cat>
          <c:val>
            <c:numRef>
              <c:f>'[Chart in Microsoft PowerPoint]Sheet1'!$C$58:$C$59</c:f>
              <c:numCache>
                <c:formatCode>0%</c:formatCode>
                <c:ptCount val="2"/>
                <c:pt idx="0">
                  <c:v>0.47</c:v>
                </c:pt>
                <c:pt idx="1">
                  <c:v>0.53</c:v>
                </c:pt>
              </c:numCache>
            </c:numRef>
          </c:val>
        </c:ser>
        <c:ser>
          <c:idx val="2"/>
          <c:order val="2"/>
          <c:tx>
            <c:strRef>
              <c:f>'[Chart in Microsoft PowerPoint]Sheet1'!$D$57</c:f>
              <c:strCache>
                <c:ptCount val="1"/>
                <c:pt idx="0">
                  <c:v>Overall Population</c:v>
                </c:pt>
              </c:strCache>
            </c:strRef>
          </c:tx>
          <c:invertIfNegative val="0"/>
          <c:dLbls>
            <c:dLbl>
              <c:idx val="0"/>
              <c:layout>
                <c:manualLayout>
                  <c:x val="-7.0052539404553841E-3"/>
                  <c:y val="8.7312402228299585E-2"/>
                </c:manualLayout>
              </c:layout>
              <c:showLegendKey val="0"/>
              <c:showVal val="1"/>
              <c:showCatName val="0"/>
              <c:showSerName val="0"/>
              <c:showPercent val="0"/>
              <c:showBubbleSize val="0"/>
            </c:dLbl>
            <c:dLbl>
              <c:idx val="1"/>
              <c:layout>
                <c:manualLayout>
                  <c:x val="4.6701692936368944E-3"/>
                  <c:y val="8.367438546878711E-2"/>
                </c:manualLayout>
              </c:layout>
              <c:showLegendKey val="0"/>
              <c:showVal val="1"/>
              <c:showCatName val="0"/>
              <c:showSerName val="0"/>
              <c:showPercent val="0"/>
              <c:showBubbleSize val="0"/>
            </c:dLbl>
            <c:txPr>
              <a:bodyPr/>
              <a:lstStyle/>
              <a:p>
                <a:pPr>
                  <a:defRPr sz="2000" b="1"/>
                </a:pPr>
                <a:endParaRPr lang="en-US"/>
              </a:p>
            </c:txPr>
            <c:showLegendKey val="0"/>
            <c:showVal val="1"/>
            <c:showCatName val="0"/>
            <c:showSerName val="0"/>
            <c:showPercent val="0"/>
            <c:showBubbleSize val="0"/>
            <c:showLeaderLines val="0"/>
          </c:dLbls>
          <c:cat>
            <c:strRef>
              <c:f>'[Chart in Microsoft PowerPoint]Sheet1'!$A$58:$A$59</c:f>
              <c:strCache>
                <c:ptCount val="2"/>
                <c:pt idx="0">
                  <c:v>ES White</c:v>
                </c:pt>
                <c:pt idx="1">
                  <c:v>ES People of Color </c:v>
                </c:pt>
              </c:strCache>
            </c:strRef>
          </c:cat>
          <c:val>
            <c:numRef>
              <c:f>'[Chart in Microsoft PowerPoint]Sheet1'!$D$58:$D$59</c:f>
              <c:numCache>
                <c:formatCode>0%</c:formatCode>
                <c:ptCount val="2"/>
                <c:pt idx="0">
                  <c:v>0.81</c:v>
                </c:pt>
                <c:pt idx="1">
                  <c:v>0.19</c:v>
                </c:pt>
              </c:numCache>
            </c:numRef>
          </c:val>
        </c:ser>
        <c:dLbls>
          <c:showLegendKey val="0"/>
          <c:showVal val="1"/>
          <c:showCatName val="0"/>
          <c:showSerName val="0"/>
          <c:showPercent val="0"/>
          <c:showBubbleSize val="0"/>
        </c:dLbls>
        <c:gapWidth val="75"/>
        <c:shape val="box"/>
        <c:axId val="90791936"/>
        <c:axId val="90793472"/>
        <c:axId val="0"/>
      </c:bar3DChart>
      <c:catAx>
        <c:axId val="90791936"/>
        <c:scaling>
          <c:orientation val="minMax"/>
        </c:scaling>
        <c:delete val="0"/>
        <c:axPos val="b"/>
        <c:majorTickMark val="none"/>
        <c:minorTickMark val="none"/>
        <c:tickLblPos val="nextTo"/>
        <c:txPr>
          <a:bodyPr/>
          <a:lstStyle/>
          <a:p>
            <a:pPr>
              <a:defRPr sz="2000" b="1"/>
            </a:pPr>
            <a:endParaRPr lang="en-US"/>
          </a:p>
        </c:txPr>
        <c:crossAx val="90793472"/>
        <c:crosses val="autoZero"/>
        <c:auto val="1"/>
        <c:lblAlgn val="ctr"/>
        <c:lblOffset val="100"/>
        <c:noMultiLvlLbl val="0"/>
      </c:catAx>
      <c:valAx>
        <c:axId val="90793472"/>
        <c:scaling>
          <c:orientation val="minMax"/>
        </c:scaling>
        <c:delete val="0"/>
        <c:axPos val="l"/>
        <c:numFmt formatCode="0%" sourceLinked="1"/>
        <c:majorTickMark val="none"/>
        <c:minorTickMark val="none"/>
        <c:tickLblPos val="nextTo"/>
        <c:txPr>
          <a:bodyPr/>
          <a:lstStyle/>
          <a:p>
            <a:pPr>
              <a:defRPr sz="1400" b="1"/>
            </a:pPr>
            <a:endParaRPr lang="en-US"/>
          </a:p>
        </c:txPr>
        <c:crossAx val="90791936"/>
        <c:crosses val="autoZero"/>
        <c:crossBetween val="between"/>
      </c:valAx>
    </c:plotArea>
    <c:legend>
      <c:legendPos val="b"/>
      <c:layout/>
      <c:overlay val="0"/>
      <c:txPr>
        <a:bodyPr/>
        <a:lstStyle/>
        <a:p>
          <a:pPr>
            <a:defRPr sz="2400" b="1"/>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Race Differences - Shelter</a:t>
            </a:r>
            <a:r>
              <a:rPr lang="en-US" sz="2000" baseline="0"/>
              <a:t> vs Permanent Housing</a:t>
            </a:r>
            <a:endParaRPr lang="en-US" sz="200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1.1842105263157895E-2"/>
          <c:y val="7.8187098238142377E-2"/>
          <c:w val="0.97105263157894739"/>
          <c:h val="0.75027458577460904"/>
        </c:manualLayout>
      </c:layout>
      <c:bar3DChart>
        <c:barDir val="col"/>
        <c:grouping val="clustered"/>
        <c:varyColors val="0"/>
        <c:ser>
          <c:idx val="0"/>
          <c:order val="0"/>
          <c:tx>
            <c:strRef>
              <c:f>'[Chart in Microsoft PowerPoint]Sheet1'!$A$51</c:f>
              <c:strCache>
                <c:ptCount val="1"/>
                <c:pt idx="0">
                  <c:v>ES - Family</c:v>
                </c:pt>
              </c:strCache>
            </c:strRef>
          </c:tx>
          <c:spPr>
            <a:solidFill>
              <a:schemeClr val="accent4">
                <a:lumMod val="75000"/>
              </a:schemeClr>
            </a:solidFill>
            <a:ln w="28575">
              <a:noFill/>
            </a:ln>
          </c:spPr>
          <c:invertIfNegative val="0"/>
          <c:dLbls>
            <c:dLbl>
              <c:idx val="0"/>
              <c:layout>
                <c:manualLayout>
                  <c:x val="6.5789473684210523E-3"/>
                  <c:y val="7.2748599908200401E-2"/>
                </c:manualLayout>
              </c:layout>
              <c:spPr/>
              <c:txPr>
                <a:bodyPr/>
                <a:lstStyle/>
                <a:p>
                  <a:pPr>
                    <a:defRPr sz="1600" b="1"/>
                  </a:pPr>
                  <a:endParaRPr lang="en-US"/>
                </a:p>
              </c:txPr>
              <c:showLegendKey val="0"/>
              <c:showVal val="1"/>
              <c:showCatName val="0"/>
              <c:showSerName val="0"/>
              <c:showPercent val="0"/>
              <c:showBubbleSize val="0"/>
            </c:dLbl>
            <c:dLbl>
              <c:idx val="1"/>
              <c:layout>
                <c:manualLayout>
                  <c:x val="7.8947368421052634E-3"/>
                  <c:y val="7.5095328937497138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'[Chart in Microsoft PowerPoint]Sheet1'!$B$50:$C$50</c:f>
              <c:strCache>
                <c:ptCount val="2"/>
                <c:pt idx="0">
                  <c:v>White</c:v>
                </c:pt>
                <c:pt idx="1">
                  <c:v>People of Color </c:v>
                </c:pt>
              </c:strCache>
            </c:strRef>
          </c:cat>
          <c:val>
            <c:numRef>
              <c:f>'[Chart in Microsoft PowerPoint]Sheet1'!$B$51:$C$51</c:f>
              <c:numCache>
                <c:formatCode>0%</c:formatCode>
                <c:ptCount val="2"/>
                <c:pt idx="0">
                  <c:v>0.38</c:v>
                </c:pt>
                <c:pt idx="1">
                  <c:v>0.62</c:v>
                </c:pt>
              </c:numCache>
            </c:numRef>
          </c:val>
        </c:ser>
        <c:ser>
          <c:idx val="1"/>
          <c:order val="1"/>
          <c:tx>
            <c:strRef>
              <c:f>'[Chart in Microsoft PowerPoint]Sheet1'!$A$52</c:f>
              <c:strCache>
                <c:ptCount val="1"/>
                <c:pt idx="0">
                  <c:v>PSH - Family </c:v>
                </c:pt>
              </c:strCache>
            </c:strRef>
          </c:tx>
          <c:spPr>
            <a:ln w="28575">
              <a:noFill/>
            </a:ln>
          </c:spPr>
          <c:invertIfNegative val="0"/>
          <c:dLbls>
            <c:dLbl>
              <c:idx val="0"/>
              <c:layout>
                <c:manualLayout>
                  <c:x val="6.5789473684210766E-3"/>
                  <c:y val="7.7442057966793973E-2"/>
                </c:manualLayout>
              </c:layout>
              <c:showLegendKey val="0"/>
              <c:showVal val="1"/>
              <c:showCatName val="0"/>
              <c:showSerName val="0"/>
              <c:showPercent val="0"/>
              <c:showBubbleSize val="0"/>
            </c:dLbl>
            <c:dLbl>
              <c:idx val="1"/>
              <c:layout>
                <c:manualLayout>
                  <c:x val="6.5789473684210523E-3"/>
                  <c:y val="7.2748599908200401E-2"/>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'[Chart in Microsoft PowerPoint]Sheet1'!$B$50:$C$50</c:f>
              <c:strCache>
                <c:ptCount val="2"/>
                <c:pt idx="0">
                  <c:v>White</c:v>
                </c:pt>
                <c:pt idx="1">
                  <c:v>People of Color </c:v>
                </c:pt>
              </c:strCache>
            </c:strRef>
          </c:cat>
          <c:val>
            <c:numRef>
              <c:f>'[Chart in Microsoft PowerPoint]Sheet1'!$B$52:$C$52</c:f>
              <c:numCache>
                <c:formatCode>0%</c:formatCode>
                <c:ptCount val="2"/>
                <c:pt idx="0">
                  <c:v>0.4</c:v>
                </c:pt>
                <c:pt idx="1">
                  <c:v>0.59499999999999997</c:v>
                </c:pt>
              </c:numCache>
            </c:numRef>
          </c:val>
        </c:ser>
        <c:ser>
          <c:idx val="2"/>
          <c:order val="2"/>
          <c:tx>
            <c:strRef>
              <c:f>'[Chart in Microsoft PowerPoint]Sheet1'!$A$53</c:f>
              <c:strCache>
                <c:ptCount val="1"/>
              </c:strCache>
            </c:strRef>
          </c:tx>
          <c:spPr>
            <a:ln w="28575">
              <a:noFill/>
            </a:ln>
          </c:spPr>
          <c:invertIfNegative val="0"/>
          <c:cat>
            <c:strRef>
              <c:f>'[Chart in Microsoft PowerPoint]Sheet1'!$B$50:$C$50</c:f>
              <c:strCache>
                <c:ptCount val="2"/>
                <c:pt idx="0">
                  <c:v>White</c:v>
                </c:pt>
                <c:pt idx="1">
                  <c:v>People of Color </c:v>
                </c:pt>
              </c:strCache>
            </c:strRef>
          </c:cat>
          <c:val>
            <c:numRef>
              <c:f>'[Chart in Microsoft PowerPoint]Sheet1'!$B$53:$C$53</c:f>
              <c:numCache>
                <c:formatCode>General</c:formatCode>
                <c:ptCount val="2"/>
              </c:numCache>
            </c:numRef>
          </c:val>
        </c:ser>
        <c:ser>
          <c:idx val="3"/>
          <c:order val="3"/>
          <c:tx>
            <c:strRef>
              <c:f>'[Chart in Microsoft PowerPoint]Sheet1'!$A$54</c:f>
              <c:strCache>
                <c:ptCount val="1"/>
                <c:pt idx="0">
                  <c:v>ES  - Individuals</c:v>
                </c:pt>
              </c:strCache>
            </c:strRef>
          </c:tx>
          <c:spPr>
            <a:solidFill>
              <a:srgbClr val="92D050"/>
            </a:solidFill>
            <a:ln w="28575">
              <a:noFill/>
            </a:ln>
          </c:spPr>
          <c:invertIfNegative val="0"/>
          <c:dLbls>
            <c:dLbl>
              <c:idx val="0"/>
              <c:layout>
                <c:manualLayout>
                  <c:x val="6.5789473684210523E-3"/>
                  <c:y val="6.8055141849606815E-2"/>
                </c:manualLayout>
              </c:layout>
              <c:showLegendKey val="0"/>
              <c:showVal val="1"/>
              <c:showCatName val="0"/>
              <c:showSerName val="0"/>
              <c:showPercent val="0"/>
              <c:showBubbleSize val="0"/>
            </c:dLbl>
            <c:dLbl>
              <c:idx val="1"/>
              <c:layout>
                <c:manualLayout>
                  <c:x val="1.0526315789473684E-2"/>
                  <c:y val="6.8055141849606815E-2"/>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'[Chart in Microsoft PowerPoint]Sheet1'!$B$50:$C$50</c:f>
              <c:strCache>
                <c:ptCount val="2"/>
                <c:pt idx="0">
                  <c:v>White</c:v>
                </c:pt>
                <c:pt idx="1">
                  <c:v>People of Color </c:v>
                </c:pt>
              </c:strCache>
            </c:strRef>
          </c:cat>
          <c:val>
            <c:numRef>
              <c:f>'[Chart in Microsoft PowerPoint]Sheet1'!$B$54:$C$54</c:f>
              <c:numCache>
                <c:formatCode>0%</c:formatCode>
                <c:ptCount val="2"/>
                <c:pt idx="0">
                  <c:v>0.47</c:v>
                </c:pt>
                <c:pt idx="1">
                  <c:v>0.53</c:v>
                </c:pt>
              </c:numCache>
            </c:numRef>
          </c:val>
        </c:ser>
        <c:ser>
          <c:idx val="4"/>
          <c:order val="4"/>
          <c:tx>
            <c:strRef>
              <c:f>'[Chart in Microsoft PowerPoint]Sheet1'!$A$55</c:f>
              <c:strCache>
                <c:ptCount val="1"/>
                <c:pt idx="0">
                  <c:v>PSH - Individuals </c:v>
                </c:pt>
              </c:strCache>
            </c:strRef>
          </c:tx>
          <c:spPr>
            <a:ln w="28575">
              <a:noFill/>
            </a:ln>
          </c:spPr>
          <c:invertIfNegative val="0"/>
          <c:dLbls>
            <c:dLbl>
              <c:idx val="0"/>
              <c:layout>
                <c:manualLayout>
                  <c:x val="1.3157894736842153E-2"/>
                  <c:y val="7.509532893749718E-2"/>
                </c:manualLayout>
              </c:layout>
              <c:showLegendKey val="0"/>
              <c:showVal val="1"/>
              <c:showCatName val="0"/>
              <c:showSerName val="0"/>
              <c:showPercent val="0"/>
              <c:showBubbleSize val="0"/>
            </c:dLbl>
            <c:dLbl>
              <c:idx val="1"/>
              <c:layout>
                <c:manualLayout>
                  <c:x val="9.21052631578957E-3"/>
                  <c:y val="6.8055141849606815E-2"/>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'[Chart in Microsoft PowerPoint]Sheet1'!$B$50:$C$50</c:f>
              <c:strCache>
                <c:ptCount val="2"/>
                <c:pt idx="0">
                  <c:v>White</c:v>
                </c:pt>
                <c:pt idx="1">
                  <c:v>People of Color </c:v>
                </c:pt>
              </c:strCache>
            </c:strRef>
          </c:cat>
          <c:val>
            <c:numRef>
              <c:f>'[Chart in Microsoft PowerPoint]Sheet1'!$B$55:$C$55</c:f>
              <c:numCache>
                <c:formatCode>0%</c:formatCode>
                <c:ptCount val="2"/>
                <c:pt idx="0">
                  <c:v>0.52</c:v>
                </c:pt>
                <c:pt idx="1">
                  <c:v>0.48</c:v>
                </c:pt>
              </c:numCache>
            </c:numRef>
          </c:val>
        </c:ser>
        <c:dLbls>
          <c:showLegendKey val="0"/>
          <c:showVal val="1"/>
          <c:showCatName val="0"/>
          <c:showSerName val="0"/>
          <c:showPercent val="0"/>
          <c:showBubbleSize val="0"/>
        </c:dLbls>
        <c:gapWidth val="150"/>
        <c:shape val="cylinder"/>
        <c:axId val="88507520"/>
        <c:axId val="88509056"/>
        <c:axId val="0"/>
      </c:bar3DChart>
      <c:catAx>
        <c:axId val="88507520"/>
        <c:scaling>
          <c:orientation val="minMax"/>
        </c:scaling>
        <c:delete val="0"/>
        <c:axPos val="b"/>
        <c:majorTickMark val="none"/>
        <c:minorTickMark val="none"/>
        <c:tickLblPos val="nextTo"/>
        <c:txPr>
          <a:bodyPr/>
          <a:lstStyle/>
          <a:p>
            <a:pPr>
              <a:defRPr sz="1600" b="1"/>
            </a:pPr>
            <a:endParaRPr lang="en-US"/>
          </a:p>
        </c:txPr>
        <c:crossAx val="88509056"/>
        <c:crosses val="autoZero"/>
        <c:auto val="1"/>
        <c:lblAlgn val="ctr"/>
        <c:lblOffset val="100"/>
        <c:noMultiLvlLbl val="0"/>
      </c:catAx>
      <c:valAx>
        <c:axId val="88509056"/>
        <c:scaling>
          <c:orientation val="minMax"/>
        </c:scaling>
        <c:delete val="1"/>
        <c:axPos val="l"/>
        <c:numFmt formatCode="0%" sourceLinked="1"/>
        <c:majorTickMark val="none"/>
        <c:minorTickMark val="none"/>
        <c:tickLblPos val="nextTo"/>
        <c:crossAx val="88507520"/>
        <c:crosses val="autoZero"/>
        <c:crossBetween val="between"/>
      </c:valAx>
    </c:plotArea>
    <c:legend>
      <c:legendPos val="t"/>
      <c:legendEntry>
        <c:idx val="2"/>
        <c:delete val="1"/>
      </c:legendEntry>
      <c:layout>
        <c:manualLayout>
          <c:xMode val="edge"/>
          <c:yMode val="edge"/>
          <c:x val="3.750901367592209E-2"/>
          <c:y val="0.90769982120511739"/>
          <c:w val="0.96132812963596936"/>
          <c:h val="9.2231624742136975E-2"/>
        </c:manualLayout>
      </c:layout>
      <c:overlay val="0"/>
      <c:txPr>
        <a:bodyPr/>
        <a:lstStyle/>
        <a:p>
          <a:pPr>
            <a:defRPr sz="18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8F6F5FE3-C2A1-45B3-9082-C528CDC4CC50}" type="datetimeFigureOut">
              <a:rPr lang="en-US" smtClean="0"/>
              <a:t>12/21/2017</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8207C5A7-2D13-4136-91A5-4950A9268A50}" type="slidenum">
              <a:rPr lang="en-US" smtClean="0"/>
              <a:t>‹#›</a:t>
            </a:fld>
            <a:endParaRPr lang="en-US"/>
          </a:p>
        </p:txBody>
      </p:sp>
    </p:spTree>
    <p:extLst>
      <p:ext uri="{BB962C8B-B14F-4D97-AF65-F5344CB8AC3E}">
        <p14:creationId xmlns:p14="http://schemas.microsoft.com/office/powerpoint/2010/main" val="3594387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FEC3F11E-E612-4D16-ADA8-F56528EA0EBD}" type="datetimeFigureOut">
              <a:rPr lang="en-US" smtClean="0"/>
              <a:t>12/21/2017</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E4DF3CFA-02CD-4BA1-8E57-865D918CFBD8}" type="slidenum">
              <a:rPr lang="en-US" smtClean="0"/>
              <a:t>‹#›</a:t>
            </a:fld>
            <a:endParaRPr lang="en-US"/>
          </a:p>
        </p:txBody>
      </p:sp>
    </p:spTree>
    <p:extLst>
      <p:ext uri="{BB962C8B-B14F-4D97-AF65-F5344CB8AC3E}">
        <p14:creationId xmlns:p14="http://schemas.microsoft.com/office/powerpoint/2010/main" val="34698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a:t>
            </a:fld>
            <a:endParaRPr lang="en-US"/>
          </a:p>
        </p:txBody>
      </p:sp>
    </p:spTree>
    <p:extLst>
      <p:ext uri="{BB962C8B-B14F-4D97-AF65-F5344CB8AC3E}">
        <p14:creationId xmlns:p14="http://schemas.microsoft.com/office/powerpoint/2010/main" val="2564984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10</a:t>
            </a:fld>
            <a:endParaRPr lang="en-US"/>
          </a:p>
        </p:txBody>
      </p:sp>
    </p:spTree>
    <p:extLst>
      <p:ext uri="{BB962C8B-B14F-4D97-AF65-F5344CB8AC3E}">
        <p14:creationId xmlns:p14="http://schemas.microsoft.com/office/powerpoint/2010/main" val="2794619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11</a:t>
            </a:fld>
            <a:endParaRPr lang="en-US"/>
          </a:p>
        </p:txBody>
      </p:sp>
    </p:spTree>
    <p:extLst>
      <p:ext uri="{BB962C8B-B14F-4D97-AF65-F5344CB8AC3E}">
        <p14:creationId xmlns:p14="http://schemas.microsoft.com/office/powerpoint/2010/main" val="40620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12</a:t>
            </a:fld>
            <a:endParaRPr lang="en-US"/>
          </a:p>
        </p:txBody>
      </p:sp>
    </p:spTree>
    <p:extLst>
      <p:ext uri="{BB962C8B-B14F-4D97-AF65-F5344CB8AC3E}">
        <p14:creationId xmlns:p14="http://schemas.microsoft.com/office/powerpoint/2010/main" val="195544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13</a:t>
            </a:fld>
            <a:endParaRPr lang="en-US"/>
          </a:p>
        </p:txBody>
      </p:sp>
    </p:spTree>
    <p:extLst>
      <p:ext uri="{BB962C8B-B14F-4D97-AF65-F5344CB8AC3E}">
        <p14:creationId xmlns:p14="http://schemas.microsoft.com/office/powerpoint/2010/main" val="1583507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14</a:t>
            </a:fld>
            <a:endParaRPr lang="en-US"/>
          </a:p>
        </p:txBody>
      </p:sp>
    </p:spTree>
    <p:extLst>
      <p:ext uri="{BB962C8B-B14F-4D97-AF65-F5344CB8AC3E}">
        <p14:creationId xmlns:p14="http://schemas.microsoft.com/office/powerpoint/2010/main" val="1763696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15</a:t>
            </a:fld>
            <a:endParaRPr lang="en-US"/>
          </a:p>
        </p:txBody>
      </p:sp>
    </p:spTree>
    <p:extLst>
      <p:ext uri="{BB962C8B-B14F-4D97-AF65-F5344CB8AC3E}">
        <p14:creationId xmlns:p14="http://schemas.microsoft.com/office/powerpoint/2010/main" val="132872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16</a:t>
            </a:fld>
            <a:endParaRPr lang="en-US"/>
          </a:p>
        </p:txBody>
      </p:sp>
    </p:spTree>
    <p:extLst>
      <p:ext uri="{BB962C8B-B14F-4D97-AF65-F5344CB8AC3E}">
        <p14:creationId xmlns:p14="http://schemas.microsoft.com/office/powerpoint/2010/main" val="4252293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17</a:t>
            </a:fld>
            <a:endParaRPr lang="en-US"/>
          </a:p>
        </p:txBody>
      </p:sp>
    </p:spTree>
    <p:extLst>
      <p:ext uri="{BB962C8B-B14F-4D97-AF65-F5344CB8AC3E}">
        <p14:creationId xmlns:p14="http://schemas.microsoft.com/office/powerpoint/2010/main" val="334055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18</a:t>
            </a:fld>
            <a:endParaRPr lang="en-US"/>
          </a:p>
        </p:txBody>
      </p:sp>
    </p:spTree>
    <p:extLst>
      <p:ext uri="{BB962C8B-B14F-4D97-AF65-F5344CB8AC3E}">
        <p14:creationId xmlns:p14="http://schemas.microsoft.com/office/powerpoint/2010/main" val="403251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19</a:t>
            </a:fld>
            <a:endParaRPr lang="en-US"/>
          </a:p>
        </p:txBody>
      </p:sp>
    </p:spTree>
    <p:extLst>
      <p:ext uri="{BB962C8B-B14F-4D97-AF65-F5344CB8AC3E}">
        <p14:creationId xmlns:p14="http://schemas.microsoft.com/office/powerpoint/2010/main" val="209520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2</a:t>
            </a:fld>
            <a:endParaRPr lang="en-US"/>
          </a:p>
        </p:txBody>
      </p:sp>
    </p:spTree>
    <p:extLst>
      <p:ext uri="{BB962C8B-B14F-4D97-AF65-F5344CB8AC3E}">
        <p14:creationId xmlns:p14="http://schemas.microsoft.com/office/powerpoint/2010/main" val="2154176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20</a:t>
            </a:fld>
            <a:endParaRPr lang="en-US"/>
          </a:p>
        </p:txBody>
      </p:sp>
    </p:spTree>
    <p:extLst>
      <p:ext uri="{BB962C8B-B14F-4D97-AF65-F5344CB8AC3E}">
        <p14:creationId xmlns:p14="http://schemas.microsoft.com/office/powerpoint/2010/main" val="4213763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21</a:t>
            </a:fld>
            <a:endParaRPr lang="en-US"/>
          </a:p>
        </p:txBody>
      </p:sp>
    </p:spTree>
    <p:extLst>
      <p:ext uri="{BB962C8B-B14F-4D97-AF65-F5344CB8AC3E}">
        <p14:creationId xmlns:p14="http://schemas.microsoft.com/office/powerpoint/2010/main" val="884789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22</a:t>
            </a:fld>
            <a:endParaRPr lang="en-US"/>
          </a:p>
        </p:txBody>
      </p:sp>
    </p:spTree>
    <p:extLst>
      <p:ext uri="{BB962C8B-B14F-4D97-AF65-F5344CB8AC3E}">
        <p14:creationId xmlns:p14="http://schemas.microsoft.com/office/powerpoint/2010/main" val="182361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23</a:t>
            </a:fld>
            <a:endParaRPr lang="en-US"/>
          </a:p>
        </p:txBody>
      </p:sp>
    </p:spTree>
    <p:extLst>
      <p:ext uri="{BB962C8B-B14F-4D97-AF65-F5344CB8AC3E}">
        <p14:creationId xmlns:p14="http://schemas.microsoft.com/office/powerpoint/2010/main" val="2713586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24</a:t>
            </a:fld>
            <a:endParaRPr lang="en-US"/>
          </a:p>
        </p:txBody>
      </p:sp>
    </p:spTree>
    <p:extLst>
      <p:ext uri="{BB962C8B-B14F-4D97-AF65-F5344CB8AC3E}">
        <p14:creationId xmlns:p14="http://schemas.microsoft.com/office/powerpoint/2010/main" val="3900305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25</a:t>
            </a:fld>
            <a:endParaRPr lang="en-US"/>
          </a:p>
        </p:txBody>
      </p:sp>
    </p:spTree>
    <p:extLst>
      <p:ext uri="{BB962C8B-B14F-4D97-AF65-F5344CB8AC3E}">
        <p14:creationId xmlns:p14="http://schemas.microsoft.com/office/powerpoint/2010/main" val="3397930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26</a:t>
            </a:fld>
            <a:endParaRPr lang="en-US"/>
          </a:p>
        </p:txBody>
      </p:sp>
    </p:spTree>
    <p:extLst>
      <p:ext uri="{BB962C8B-B14F-4D97-AF65-F5344CB8AC3E}">
        <p14:creationId xmlns:p14="http://schemas.microsoft.com/office/powerpoint/2010/main" val="428061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27</a:t>
            </a:fld>
            <a:endParaRPr lang="en-US"/>
          </a:p>
        </p:txBody>
      </p:sp>
    </p:spTree>
    <p:extLst>
      <p:ext uri="{BB962C8B-B14F-4D97-AF65-F5344CB8AC3E}">
        <p14:creationId xmlns:p14="http://schemas.microsoft.com/office/powerpoint/2010/main" val="333894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3</a:t>
            </a:fld>
            <a:endParaRPr lang="en-US"/>
          </a:p>
        </p:txBody>
      </p:sp>
    </p:spTree>
    <p:extLst>
      <p:ext uri="{BB962C8B-B14F-4D97-AF65-F5344CB8AC3E}">
        <p14:creationId xmlns:p14="http://schemas.microsoft.com/office/powerpoint/2010/main" val="224259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4</a:t>
            </a:fld>
            <a:endParaRPr lang="en-US"/>
          </a:p>
        </p:txBody>
      </p:sp>
    </p:spTree>
    <p:extLst>
      <p:ext uri="{BB962C8B-B14F-4D97-AF65-F5344CB8AC3E}">
        <p14:creationId xmlns:p14="http://schemas.microsoft.com/office/powerpoint/2010/main" val="166686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5</a:t>
            </a:fld>
            <a:endParaRPr lang="en-US"/>
          </a:p>
        </p:txBody>
      </p:sp>
    </p:spTree>
    <p:extLst>
      <p:ext uri="{BB962C8B-B14F-4D97-AF65-F5344CB8AC3E}">
        <p14:creationId xmlns:p14="http://schemas.microsoft.com/office/powerpoint/2010/main" val="396476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6</a:t>
            </a:fld>
            <a:endParaRPr lang="en-US"/>
          </a:p>
        </p:txBody>
      </p:sp>
    </p:spTree>
    <p:extLst>
      <p:ext uri="{BB962C8B-B14F-4D97-AF65-F5344CB8AC3E}">
        <p14:creationId xmlns:p14="http://schemas.microsoft.com/office/powerpoint/2010/main" val="201906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7</a:t>
            </a:fld>
            <a:endParaRPr lang="en-US"/>
          </a:p>
        </p:txBody>
      </p:sp>
    </p:spTree>
    <p:extLst>
      <p:ext uri="{BB962C8B-B14F-4D97-AF65-F5344CB8AC3E}">
        <p14:creationId xmlns:p14="http://schemas.microsoft.com/office/powerpoint/2010/main" val="344142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8</a:t>
            </a:fld>
            <a:endParaRPr lang="en-US"/>
          </a:p>
        </p:txBody>
      </p:sp>
    </p:spTree>
    <p:extLst>
      <p:ext uri="{BB962C8B-B14F-4D97-AF65-F5344CB8AC3E}">
        <p14:creationId xmlns:p14="http://schemas.microsoft.com/office/powerpoint/2010/main" val="164729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F3CFA-02CD-4BA1-8E57-865D918CFBD8}" type="slidenum">
              <a:rPr lang="en-US" smtClean="0"/>
              <a:t>9</a:t>
            </a:fld>
            <a:endParaRPr lang="en-US"/>
          </a:p>
        </p:txBody>
      </p:sp>
    </p:spTree>
    <p:extLst>
      <p:ext uri="{BB962C8B-B14F-4D97-AF65-F5344CB8AC3E}">
        <p14:creationId xmlns:p14="http://schemas.microsoft.com/office/powerpoint/2010/main" val="4064096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BB1C36B7-E830-4821-B37A-E751C28805FE}" type="datetimeFigureOut">
              <a:rPr lang="en-US" smtClean="0"/>
              <a:t>12/21/2017</a:t>
            </a:fld>
            <a:endParaRPr lang="en-US"/>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5E4FE2E1-AE79-429D-9F1D-829BEF6A849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1C36B7-E830-4821-B37A-E751C28805FE}" type="datetimeFigureOut">
              <a:rPr lang="en-US" smtClean="0"/>
              <a:t>12/21/2017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4FE2E1-AE79-429D-9F1D-829BEF6A84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extLst/>
          </a:lstStyle>
          <a:p>
            <a:fld id="{BB1C36B7-E830-4821-B37A-E751C28805FE}" type="datetimeFigureOut">
              <a:rPr lang="en-US" smtClean="0"/>
              <a:t>12/21/2017</a:t>
            </a:fld>
            <a:endParaRPr lang="en-US"/>
          </a:p>
        </p:txBody>
      </p:sp>
      <p:sp>
        <p:nvSpPr>
          <p:cNvPr id="5" name="Footer Placeholder 4"/>
          <p:cNvSpPr>
            <a:spLocks noGrp="1"/>
          </p:cNvSpPr>
          <p:nvPr>
            <p:ph type="ftr" sz="quarter" idx="11"/>
          </p:nvPr>
        </p:nvSpPr>
        <p:spPr>
          <a:xfrm>
            <a:off x="609600" y="6556248"/>
            <a:ext cx="4876800" cy="228600"/>
          </a:xfrm>
        </p:spPr>
        <p:txBody>
          <a:bodyPr/>
          <a:lstStyle>
            <a:extLst/>
          </a:lstStyle>
          <a:p>
            <a:endParaRPr lang="en-US"/>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5E4FE2E1-AE79-429D-9F1D-829BEF6A84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1C36B7-E830-4821-B37A-E751C28805FE}" type="datetimeFigureOut">
              <a:rPr lang="en-US" smtClean="0"/>
              <a:t>12/21/2017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4FE2E1-AE79-429D-9F1D-829BEF6A84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BB1C36B7-E830-4821-B37A-E751C28805FE}" type="datetimeFigureOut">
              <a:rPr lang="en-US" smtClean="0"/>
              <a:t>12/21/2017</a:t>
            </a:fld>
            <a:endParaRPr lang="en-US"/>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8978603" y="6555112"/>
            <a:ext cx="784448" cy="228600"/>
          </a:xfrm>
        </p:spPr>
        <p:txBody>
          <a:bodyPr/>
          <a:lstStyle>
            <a:extLst/>
          </a:lstStyle>
          <a:p>
            <a:fld id="{5E4FE2E1-AE79-429D-9F1D-829BEF6A849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1C36B7-E830-4821-B37A-E751C28805FE}" type="datetimeFigureOut">
              <a:rPr lang="en-US" smtClean="0"/>
              <a:t>12/21/2017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4FE2E1-AE79-429D-9F1D-829BEF6A849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B1C36B7-E830-4821-B37A-E751C28805FE}" type="datetimeFigureOut">
              <a:rPr lang="en-US" smtClean="0"/>
              <a:t>12/21/2017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E4FE2E1-AE79-429D-9F1D-829BEF6A84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B1C36B7-E830-4821-B37A-E751C28805FE}" type="datetimeFigureOut">
              <a:rPr lang="en-US" smtClean="0"/>
              <a:t>12/21/2017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E4FE2E1-AE79-429D-9F1D-829BEF6A84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B1C36B7-E830-4821-B37A-E751C28805FE}" type="datetimeFigureOut">
              <a:rPr lang="en-US" smtClean="0"/>
              <a:t>12/21/2017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E4FE2E1-AE79-429D-9F1D-829BEF6A84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1C36B7-E830-4821-B37A-E751C28805FE}" type="datetimeFigureOut">
              <a:rPr lang="en-US" smtClean="0"/>
              <a:t>12/21/2017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4FE2E1-AE79-429D-9F1D-829BEF6A84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B1C36B7-E830-4821-B37A-E751C28805FE}" type="datetimeFigureOut">
              <a:rPr lang="en-US" smtClean="0"/>
              <a:t>12/21/2017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4FE2E1-AE79-429D-9F1D-829BEF6A849D}" type="slidenum">
              <a:rPr lang="en-US" smtClean="0"/>
              <a:t>‹#›</a:t>
            </a:fld>
            <a:endParaRPr lang="en-US"/>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BB1C36B7-E830-4821-B37A-E751C28805FE}" type="datetimeFigureOut">
              <a:rPr lang="en-US" smtClean="0"/>
              <a:t>12/21/2017</a:t>
            </a:fld>
            <a:endParaRPr lang="en-US"/>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E4FE2E1-AE79-429D-9F1D-829BEF6A84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UYWUNHAqFX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mailto:mmarrone@unitedway-cny.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mailto:mstuart@unitedway-cny.org" TargetMode="External"/><Relationship Id="rId4" Type="http://schemas.openxmlformats.org/officeDocument/2006/relationships/hyperlink" Target="mailto:sschutt@unitedway-cny.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2890" y="4044462"/>
            <a:ext cx="8749110" cy="1059371"/>
          </a:xfrm>
        </p:spPr>
        <p:txBody>
          <a:bodyPr>
            <a:noAutofit/>
          </a:bodyPr>
          <a:lstStyle/>
          <a:p>
            <a:pPr algn="ctr"/>
            <a:r>
              <a:rPr lang="en-US" sz="6000" dirty="0" smtClean="0"/>
              <a:t>  Housing &amp;</a:t>
            </a:r>
            <a:r>
              <a:rPr lang="en-US" sz="6000" dirty="0"/>
              <a:t> </a:t>
            </a:r>
            <a:r>
              <a:rPr lang="en-US" sz="6000" dirty="0" smtClean="0"/>
              <a:t>Homeless Coalition of CNY:</a:t>
            </a:r>
            <a:br>
              <a:rPr lang="en-US" sz="6000" dirty="0" smtClean="0"/>
            </a:br>
            <a:r>
              <a:rPr lang="en-US" sz="6000" dirty="0" smtClean="0"/>
              <a:t>State of Homelessness </a:t>
            </a:r>
            <a:br>
              <a:rPr lang="en-US" sz="6000" dirty="0" smtClean="0"/>
            </a:br>
            <a:r>
              <a:rPr lang="en-US" sz="6000" dirty="0" smtClean="0"/>
              <a:t>2017</a:t>
            </a:r>
            <a:endParaRPr lang="en-US" sz="6000" dirty="0"/>
          </a:p>
        </p:txBody>
      </p:sp>
      <p:sp>
        <p:nvSpPr>
          <p:cNvPr id="3" name="Subtitle 2"/>
          <p:cNvSpPr>
            <a:spLocks noGrp="1"/>
          </p:cNvSpPr>
          <p:nvPr>
            <p:ph type="subTitle" idx="1"/>
          </p:nvPr>
        </p:nvSpPr>
        <p:spPr>
          <a:xfrm>
            <a:off x="3442890" y="5190859"/>
            <a:ext cx="8488369" cy="542950"/>
          </a:xfrm>
        </p:spPr>
        <p:txBody>
          <a:bodyPr>
            <a:noAutofit/>
          </a:bodyPr>
          <a:lstStyle/>
          <a:p>
            <a:pPr algn="ctr"/>
            <a:r>
              <a:rPr lang="en-US" sz="4000" dirty="0" smtClean="0"/>
              <a:t>December 20, 2017</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42" y="3254088"/>
            <a:ext cx="2979648" cy="1936771"/>
          </a:xfrm>
          <a:prstGeom prst="rect">
            <a:avLst/>
          </a:prstGeom>
        </p:spPr>
      </p:pic>
    </p:spTree>
    <p:extLst>
      <p:ext uri="{BB962C8B-B14F-4D97-AF65-F5344CB8AC3E}">
        <p14:creationId xmlns:p14="http://schemas.microsoft.com/office/powerpoint/2010/main" val="262808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a:t>
            </a:r>
            <a:endParaRPr lang="en-US" dirty="0"/>
          </a:p>
        </p:txBody>
      </p:sp>
      <p:sp>
        <p:nvSpPr>
          <p:cNvPr id="3" name="Content Placeholder 2"/>
          <p:cNvSpPr>
            <a:spLocks noGrp="1"/>
          </p:cNvSpPr>
          <p:nvPr>
            <p:ph idx="1"/>
          </p:nvPr>
        </p:nvSpPr>
        <p:spPr>
          <a:xfrm>
            <a:off x="687976" y="1762059"/>
            <a:ext cx="10394707" cy="4943541"/>
          </a:xfrm>
        </p:spPr>
        <p:txBody>
          <a:bodyPr/>
          <a:lstStyle/>
          <a:p>
            <a:r>
              <a:rPr lang="en-US" dirty="0" smtClean="0"/>
              <a:t>Ending Chronic homelessness </a:t>
            </a:r>
          </a:p>
          <a:p>
            <a:pPr lvl="1"/>
            <a:r>
              <a:rPr lang="en-US" dirty="0" smtClean="0"/>
              <a:t>Need to get an accurate count of everyone who is chronically homeless </a:t>
            </a:r>
          </a:p>
          <a:p>
            <a:pPr lvl="1"/>
            <a:r>
              <a:rPr lang="en-US" dirty="0" smtClean="0"/>
              <a:t>Data Quality and Accuracy is needed</a:t>
            </a:r>
          </a:p>
          <a:p>
            <a:r>
              <a:rPr lang="en-US" dirty="0" smtClean="0"/>
              <a:t>Ending Youth homelessness </a:t>
            </a:r>
          </a:p>
          <a:p>
            <a:pPr lvl="1"/>
            <a:r>
              <a:rPr lang="en-US" dirty="0" smtClean="0"/>
              <a:t>Working to get an actual count of every youth who is experiencing homelessness (HUD and McKinney-Vento definition)</a:t>
            </a:r>
          </a:p>
          <a:p>
            <a:r>
              <a:rPr lang="en-US" dirty="0" smtClean="0"/>
              <a:t>Making Data Driven Decisions </a:t>
            </a:r>
          </a:p>
          <a:p>
            <a:pPr lvl="1"/>
            <a:r>
              <a:rPr lang="en-US" dirty="0" smtClean="0"/>
              <a:t>SPM, AHAR, HIC, &amp; PIT</a:t>
            </a:r>
            <a:r>
              <a:rPr lang="en-US" dirty="0"/>
              <a:t> </a:t>
            </a:r>
            <a:r>
              <a:rPr lang="en-US" dirty="0" smtClean="0"/>
              <a:t>- Our communities’ tools to find trends in homelessness and find underserved populations </a:t>
            </a:r>
          </a:p>
          <a:p>
            <a:endParaRPr lang="en-US" dirty="0"/>
          </a:p>
        </p:txBody>
      </p:sp>
    </p:spTree>
    <p:extLst>
      <p:ext uri="{BB962C8B-B14F-4D97-AF65-F5344CB8AC3E}">
        <p14:creationId xmlns:p14="http://schemas.microsoft.com/office/powerpoint/2010/main" val="227506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56" y="320040"/>
            <a:ext cx="10580914" cy="6223264"/>
          </a:xfrm>
        </p:spPr>
        <p:txBody>
          <a:bodyPr>
            <a:normAutofit/>
          </a:bodyPr>
          <a:lstStyle/>
          <a:p>
            <a:r>
              <a:rPr lang="en-US" sz="2000" dirty="0">
                <a:effectLst>
                  <a:outerShdw blurRad="38100" dist="38100" dir="2700000" algn="tl">
                    <a:srgbClr val="000000">
                      <a:alpha val="43137"/>
                    </a:srgbClr>
                  </a:outerShdw>
                </a:effectLst>
              </a:rPr>
              <a:t>* Total people served is </a:t>
            </a:r>
            <a:r>
              <a:rPr lang="en-US" sz="2000" dirty="0" smtClean="0">
                <a:effectLst>
                  <a:outerShdw blurRad="38100" dist="38100" dir="2700000" algn="tl">
                    <a:srgbClr val="000000">
                      <a:alpha val="43137"/>
                    </a:srgbClr>
                  </a:outerShdw>
                </a:effectLst>
              </a:rPr>
              <a:t>5196</a:t>
            </a:r>
            <a:r>
              <a:rPr lang="en-US" sz="2000" dirty="0">
                <a:effectLst>
                  <a:outerShdw blurRad="38100" dist="38100" dir="2700000" algn="tl">
                    <a:srgbClr val="000000">
                      <a:alpha val="43137"/>
                    </a:srgbClr>
                  </a:outerShdw>
                </a:effectLst>
              </a:rPr>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*Conflict in the Household was #1 reason – </a:t>
            </a:r>
            <a:r>
              <a:rPr lang="en-US" sz="2000" dirty="0" smtClean="0">
                <a:effectLst>
                  <a:outerShdw blurRad="38100" dist="38100" dir="2700000" algn="tl">
                    <a:srgbClr val="000000">
                      <a:alpha val="43137"/>
                    </a:srgbClr>
                  </a:outerShdw>
                </a:effectLst>
              </a:rPr>
              <a:t>1,209 </a:t>
            </a:r>
            <a:r>
              <a:rPr lang="en-US" sz="2000" dirty="0">
                <a:effectLst>
                  <a:outerShdw blurRad="38100" dist="38100" dir="2700000" algn="tl">
                    <a:srgbClr val="000000">
                      <a:alpha val="43137"/>
                    </a:srgbClr>
                  </a:outerShdw>
                </a:effectLst>
              </a:rPr>
              <a:t>people</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*Eviction was #2 – </a:t>
            </a:r>
            <a:r>
              <a:rPr lang="en-US" sz="2000" dirty="0" smtClean="0">
                <a:effectLst>
                  <a:outerShdw blurRad="38100" dist="38100" dir="2700000" algn="tl">
                    <a:srgbClr val="000000">
                      <a:alpha val="43137"/>
                    </a:srgbClr>
                  </a:outerShdw>
                </a:effectLst>
              </a:rPr>
              <a:t>648 </a:t>
            </a:r>
            <a:r>
              <a:rPr lang="en-US" sz="2000" dirty="0">
                <a:effectLst>
                  <a:outerShdw blurRad="38100" dist="38100" dir="2700000" algn="tl">
                    <a:srgbClr val="000000">
                      <a:alpha val="43137"/>
                    </a:srgbClr>
                  </a:outerShdw>
                </a:effectLst>
              </a:rPr>
              <a:t>people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*There was over </a:t>
            </a:r>
            <a:r>
              <a:rPr lang="en-US" sz="2000" dirty="0" smtClean="0">
                <a:effectLst>
                  <a:outerShdw blurRad="38100" dist="38100" dir="2700000" algn="tl">
                    <a:srgbClr val="000000">
                      <a:alpha val="43137"/>
                    </a:srgbClr>
                  </a:outerShdw>
                </a:effectLst>
              </a:rPr>
              <a:t>873 </a:t>
            </a:r>
            <a:r>
              <a:rPr lang="en-US" sz="2000" dirty="0">
                <a:effectLst>
                  <a:outerShdw blurRad="38100" dist="38100" dir="2700000" algn="tl">
                    <a:srgbClr val="000000">
                      <a:alpha val="43137"/>
                    </a:srgbClr>
                  </a:outerShdw>
                </a:effectLst>
              </a:rPr>
              <a:t>people who did not have an answer to this question!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7778282"/>
              </p:ext>
            </p:extLst>
          </p:nvPr>
        </p:nvGraphicFramePr>
        <p:xfrm>
          <a:off x="273134" y="5510151"/>
          <a:ext cx="5035136" cy="1092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7"/>
          <p:cNvGraphicFramePr>
            <a:graphicFrameLocks/>
          </p:cNvGraphicFramePr>
          <p:nvPr>
            <p:extLst>
              <p:ext uri="{D42A27DB-BD31-4B8C-83A1-F6EECF244321}">
                <p14:modId xmlns:p14="http://schemas.microsoft.com/office/powerpoint/2010/main" val="4153632461"/>
              </p:ext>
            </p:extLst>
          </p:nvPr>
        </p:nvGraphicFramePr>
        <p:xfrm>
          <a:off x="304799" y="106878"/>
          <a:ext cx="10549247" cy="56051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2768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0911840" cy="1051560"/>
          </a:xfrm>
        </p:spPr>
        <p:txBody>
          <a:bodyPr/>
          <a:lstStyle/>
          <a:p>
            <a:r>
              <a:rPr lang="en-US" dirty="0" smtClean="0"/>
              <a:t>Results Overview…	</a:t>
            </a:r>
            <a:endParaRPr lang="en-US" dirty="0"/>
          </a:p>
        </p:txBody>
      </p:sp>
      <p:sp>
        <p:nvSpPr>
          <p:cNvPr id="3" name="Content Placeholder 2"/>
          <p:cNvSpPr>
            <a:spLocks noGrp="1"/>
          </p:cNvSpPr>
          <p:nvPr>
            <p:ph idx="1"/>
          </p:nvPr>
        </p:nvSpPr>
        <p:spPr>
          <a:xfrm>
            <a:off x="225631" y="1524000"/>
            <a:ext cx="10640291" cy="5114306"/>
          </a:xfrm>
        </p:spPr>
        <p:txBody>
          <a:bodyPr>
            <a:noAutofit/>
          </a:bodyPr>
          <a:lstStyle/>
          <a:p>
            <a:r>
              <a:rPr lang="en-US" sz="2000" dirty="0" smtClean="0"/>
              <a:t>Eviction as a #2 reason has remained at 12% for the past 3 years.  </a:t>
            </a:r>
          </a:p>
          <a:p>
            <a:r>
              <a:rPr lang="en-US" sz="2000" dirty="0" smtClean="0"/>
              <a:t>Data collection needs to be more consistent and eliminate the “missing data” element. </a:t>
            </a:r>
          </a:p>
          <a:p>
            <a:r>
              <a:rPr lang="en-US" sz="2000" dirty="0" smtClean="0"/>
              <a:t>“Conflict in the Household” consistently stays as the #1 reason, but we need more of an in depth look into the meaning behind “conflict.” i.e.: domestic violence, disagreement with rules, etc.  </a:t>
            </a:r>
          </a:p>
          <a:p>
            <a:r>
              <a:rPr lang="en-US" sz="2000" dirty="0" smtClean="0"/>
              <a:t>“Chicken </a:t>
            </a:r>
            <a:r>
              <a:rPr lang="en-US" sz="2000" dirty="0"/>
              <a:t>B</a:t>
            </a:r>
            <a:r>
              <a:rPr lang="en-US" sz="2000" dirty="0" smtClean="0"/>
              <a:t>efore the Egg” –  What happened first??  We need an assessment of homelessness to dig down below the surface and get to the true root of the cause for each client.  Does the answer reflect the true cause or is it the person’s perspective? </a:t>
            </a:r>
          </a:p>
          <a:p>
            <a:r>
              <a:rPr lang="en-US" sz="2000" dirty="0" smtClean="0"/>
              <a:t>Recidivism – Look at the client specific cases for Returns to Homelessness and find the reasons.  </a:t>
            </a:r>
          </a:p>
          <a:p>
            <a:r>
              <a:rPr lang="en-US" sz="2000" dirty="0" smtClean="0"/>
              <a:t>“Lack of sufficient housing” and “Release From Institution” have remained as the #3 and #4 reason for the past 4 years, but the percentage for each has slowly increased.  </a:t>
            </a:r>
            <a:endParaRPr lang="en-US" sz="2000" dirty="0"/>
          </a:p>
        </p:txBody>
      </p:sp>
    </p:spTree>
    <p:extLst>
      <p:ext uri="{BB962C8B-B14F-4D97-AF65-F5344CB8AC3E}">
        <p14:creationId xmlns:p14="http://schemas.microsoft.com/office/powerpoint/2010/main" val="1094130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Annual Homeless Assessment Report </a:t>
            </a:r>
            <a:r>
              <a:rPr lang="en-US" dirty="0" smtClean="0"/>
              <a:t/>
            </a:r>
            <a:br>
              <a:rPr lang="en-US" dirty="0" smtClean="0"/>
            </a:br>
            <a:r>
              <a:rPr lang="en-US" dirty="0" smtClean="0"/>
              <a:t>2017 (AHAR) </a:t>
            </a:r>
            <a:r>
              <a:rPr lang="en-US" dirty="0"/>
              <a:t>data</a:t>
            </a:r>
          </a:p>
        </p:txBody>
      </p:sp>
      <p:sp>
        <p:nvSpPr>
          <p:cNvPr id="3" name="Content Placeholder 2"/>
          <p:cNvSpPr>
            <a:spLocks noGrp="1"/>
          </p:cNvSpPr>
          <p:nvPr>
            <p:ph idx="1"/>
          </p:nvPr>
        </p:nvSpPr>
        <p:spPr/>
        <p:txBody>
          <a:bodyPr>
            <a:normAutofit lnSpcReduction="10000"/>
          </a:bodyPr>
          <a:lstStyle/>
          <a:p>
            <a:r>
              <a:rPr lang="en-US" dirty="0" smtClean="0"/>
              <a:t>This is the first year we had 98% participation in our Emergency Shelter providers.  </a:t>
            </a:r>
          </a:p>
          <a:p>
            <a:pPr lvl="1"/>
            <a:r>
              <a:rPr lang="en-US" dirty="0" smtClean="0"/>
              <a:t>As a result the final numbers show and increase in individuals and families served in emergency shelters, but they were all due to an increase in HMIS data entry (Oswego and Cayuga Counties). </a:t>
            </a:r>
          </a:p>
          <a:p>
            <a:pPr lvl="1"/>
            <a:r>
              <a:rPr lang="en-US" dirty="0" smtClean="0"/>
              <a:t>We served a total of </a:t>
            </a:r>
            <a:r>
              <a:rPr lang="en-US" b="1" dirty="0" smtClean="0"/>
              <a:t>5158 </a:t>
            </a:r>
            <a:r>
              <a:rPr lang="en-US" dirty="0" smtClean="0"/>
              <a:t>people </a:t>
            </a:r>
            <a:r>
              <a:rPr lang="en-US" dirty="0" smtClean="0"/>
              <a:t>in our shelters in 2017 (individuals and families).</a:t>
            </a:r>
          </a:p>
          <a:p>
            <a:r>
              <a:rPr lang="en-US" dirty="0" smtClean="0"/>
              <a:t>Onondaga County had a decrease in homelessness</a:t>
            </a:r>
          </a:p>
          <a:p>
            <a:pPr lvl="1"/>
            <a:r>
              <a:rPr lang="en-US" dirty="0" smtClean="0"/>
              <a:t>4.5% decrease for individuals</a:t>
            </a:r>
          </a:p>
          <a:p>
            <a:pPr lvl="1"/>
            <a:r>
              <a:rPr lang="en-US" dirty="0" smtClean="0"/>
              <a:t>14% decrease for families </a:t>
            </a:r>
            <a:endParaRPr lang="en-US" dirty="0"/>
          </a:p>
          <a:p>
            <a:r>
              <a:rPr lang="en-US" dirty="0" smtClean="0"/>
              <a:t>143 unaccompanied homeless youth in shelters; 20% decrease from 2016 </a:t>
            </a:r>
          </a:p>
          <a:p>
            <a:endParaRPr lang="en-US" dirty="0" smtClean="0"/>
          </a:p>
        </p:txBody>
      </p:sp>
    </p:spTree>
    <p:extLst>
      <p:ext uri="{BB962C8B-B14F-4D97-AF65-F5344CB8AC3E}">
        <p14:creationId xmlns:p14="http://schemas.microsoft.com/office/powerpoint/2010/main" val="157305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Annual Homeless Assessment Report </a:t>
            </a:r>
            <a:br>
              <a:rPr lang="en-US" dirty="0"/>
            </a:br>
            <a:r>
              <a:rPr lang="en-US" dirty="0"/>
              <a:t>2017 (AHAR) data</a:t>
            </a:r>
          </a:p>
        </p:txBody>
      </p:sp>
      <p:sp>
        <p:nvSpPr>
          <p:cNvPr id="3" name="Content Placeholder 2"/>
          <p:cNvSpPr>
            <a:spLocks noGrp="1"/>
          </p:cNvSpPr>
          <p:nvPr>
            <p:ph idx="1"/>
          </p:nvPr>
        </p:nvSpPr>
        <p:spPr/>
        <p:txBody>
          <a:bodyPr/>
          <a:lstStyle/>
          <a:p>
            <a:r>
              <a:rPr lang="en-US" dirty="0" smtClean="0"/>
              <a:t>Onondaga: 3,979</a:t>
            </a:r>
          </a:p>
          <a:p>
            <a:r>
              <a:rPr lang="en-US" dirty="0" smtClean="0"/>
              <a:t>Cayuga: 559</a:t>
            </a:r>
          </a:p>
          <a:p>
            <a:r>
              <a:rPr lang="en-US" dirty="0" smtClean="0"/>
              <a:t>Oswego: 669</a:t>
            </a:r>
          </a:p>
          <a:p>
            <a:pPr marL="0" indent="0">
              <a:buNone/>
            </a:pPr>
            <a:endParaRPr lang="en-US" dirty="0"/>
          </a:p>
          <a:p>
            <a:pPr marL="0" indent="0">
              <a:buNone/>
            </a:pPr>
            <a:r>
              <a:rPr lang="en-US" dirty="0" smtClean="0"/>
              <a:t>Only 49 people were served</a:t>
            </a:r>
          </a:p>
          <a:p>
            <a:pPr marL="0" indent="0">
              <a:buNone/>
            </a:pPr>
            <a:r>
              <a:rPr lang="en-US" dirty="0" smtClean="0"/>
              <a:t>In shelters in more than one </a:t>
            </a:r>
          </a:p>
          <a:p>
            <a:pPr marL="0" indent="0">
              <a:buNone/>
            </a:pPr>
            <a:r>
              <a:rPr lang="en-US" dirty="0" smtClean="0"/>
              <a:t>County, which is less than 1% of </a:t>
            </a:r>
          </a:p>
          <a:p>
            <a:pPr marL="0" indent="0">
              <a:buNone/>
            </a:pPr>
            <a:r>
              <a:rPr lang="en-US" dirty="0" smtClean="0"/>
              <a:t>Emergency Shelter population. </a:t>
            </a:r>
          </a:p>
          <a:p>
            <a:pPr marL="0" indent="0">
              <a:buNone/>
            </a:pP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64157833"/>
              </p:ext>
            </p:extLst>
          </p:nvPr>
        </p:nvGraphicFramePr>
        <p:xfrm>
          <a:off x="4794738" y="1635369"/>
          <a:ext cx="5978769" cy="3511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792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2000" cy="629529"/>
          </a:xfrm>
        </p:spPr>
        <p:txBody>
          <a:bodyPr>
            <a:normAutofit/>
          </a:bodyPr>
          <a:lstStyle/>
          <a:p>
            <a:pPr algn="ctr"/>
            <a:r>
              <a:rPr lang="en-US" dirty="0" smtClean="0"/>
              <a:t>2017 AHAR data </a:t>
            </a:r>
            <a:r>
              <a:rPr lang="en-US" dirty="0" err="1" smtClean="0"/>
              <a:t>conTinued</a:t>
            </a:r>
            <a:endParaRPr lang="en-US" dirty="0"/>
          </a:p>
        </p:txBody>
      </p:sp>
      <p:sp>
        <p:nvSpPr>
          <p:cNvPr id="3" name="Content Placeholder 2"/>
          <p:cNvSpPr>
            <a:spLocks noGrp="1"/>
          </p:cNvSpPr>
          <p:nvPr>
            <p:ph idx="1"/>
          </p:nvPr>
        </p:nvSpPr>
        <p:spPr>
          <a:xfrm>
            <a:off x="609600" y="937846"/>
            <a:ext cx="9652000" cy="5791200"/>
          </a:xfrm>
        </p:spPr>
        <p:txBody>
          <a:bodyPr>
            <a:normAutofit/>
          </a:bodyPr>
          <a:lstStyle/>
          <a:p>
            <a:r>
              <a:rPr lang="en-US" dirty="0" smtClean="0"/>
              <a:t>61% of the people in families who are homeless are children under 18 years of age (1,077 children).</a:t>
            </a:r>
          </a:p>
          <a:p>
            <a:pPr lvl="1"/>
            <a:r>
              <a:rPr lang="en-US" dirty="0" smtClean="0"/>
              <a:t>51% of those children are </a:t>
            </a:r>
            <a:r>
              <a:rPr lang="en-US" b="1" dirty="0" smtClean="0"/>
              <a:t>under the age of five </a:t>
            </a:r>
            <a:r>
              <a:rPr lang="en-US" dirty="0" smtClean="0"/>
              <a:t>(554 children)</a:t>
            </a:r>
            <a:endParaRPr lang="en-US" dirty="0"/>
          </a:p>
          <a:p>
            <a:r>
              <a:rPr lang="en-US" dirty="0" smtClean="0"/>
              <a:t>31% of adults in family households reported having a disabling condition. </a:t>
            </a:r>
          </a:p>
          <a:p>
            <a:r>
              <a:rPr lang="en-US" dirty="0" smtClean="0"/>
              <a:t>55% of single adults reported having a disabling condition. </a:t>
            </a:r>
          </a:p>
          <a:p>
            <a:r>
              <a:rPr lang="en-US" dirty="0" smtClean="0"/>
              <a:t>60% of all people entering Emergency Shelter leave in less than 90 days. </a:t>
            </a:r>
          </a:p>
          <a:p>
            <a:r>
              <a:rPr lang="en-US" dirty="0" smtClean="0"/>
              <a:t>Household Size: </a:t>
            </a:r>
          </a:p>
          <a:p>
            <a:pPr lvl="1"/>
            <a:r>
              <a:rPr lang="en-US" dirty="0" smtClean="0"/>
              <a:t>2 Person 26%</a:t>
            </a:r>
          </a:p>
          <a:p>
            <a:pPr lvl="1"/>
            <a:r>
              <a:rPr lang="en-US" dirty="0" smtClean="0"/>
              <a:t>3 Person 28%</a:t>
            </a:r>
          </a:p>
          <a:p>
            <a:pPr lvl="1"/>
            <a:r>
              <a:rPr lang="en-US" dirty="0" smtClean="0"/>
              <a:t>4 Person 21%</a:t>
            </a:r>
          </a:p>
          <a:p>
            <a:pPr lvl="1"/>
            <a:r>
              <a:rPr lang="en-US" dirty="0" smtClean="0"/>
              <a:t>5 or more Persons 25%</a:t>
            </a:r>
          </a:p>
        </p:txBody>
      </p:sp>
      <p:graphicFrame>
        <p:nvGraphicFramePr>
          <p:cNvPr id="5" name="Chart 4"/>
          <p:cNvGraphicFramePr>
            <a:graphicFrameLocks/>
          </p:cNvGraphicFramePr>
          <p:nvPr>
            <p:extLst>
              <p:ext uri="{D42A27DB-BD31-4B8C-83A1-F6EECF244321}">
                <p14:modId xmlns:p14="http://schemas.microsoft.com/office/powerpoint/2010/main" val="2120510643"/>
              </p:ext>
            </p:extLst>
          </p:nvPr>
        </p:nvGraphicFramePr>
        <p:xfrm>
          <a:off x="4658343" y="3978234"/>
          <a:ext cx="5198176" cy="27007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5152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2000" cy="688145"/>
          </a:xfrm>
        </p:spPr>
        <p:txBody>
          <a:bodyPr/>
          <a:lstStyle/>
          <a:p>
            <a:pPr algn="ctr"/>
            <a:r>
              <a:rPr lang="en-US" dirty="0"/>
              <a:t>2017 AHAR data </a:t>
            </a:r>
            <a:r>
              <a:rPr lang="en-US" dirty="0" smtClean="0"/>
              <a:t>continued</a:t>
            </a:r>
            <a:endParaRPr lang="en-US" dirty="0"/>
          </a:p>
        </p:txBody>
      </p:sp>
      <p:sp>
        <p:nvSpPr>
          <p:cNvPr id="3" name="Content Placeholder 2"/>
          <p:cNvSpPr>
            <a:spLocks noGrp="1"/>
          </p:cNvSpPr>
          <p:nvPr>
            <p:ph idx="1"/>
          </p:nvPr>
        </p:nvSpPr>
        <p:spPr>
          <a:xfrm>
            <a:off x="152399" y="1184031"/>
            <a:ext cx="11532919" cy="5271705"/>
          </a:xfrm>
        </p:spPr>
        <p:txBody>
          <a:bodyPr/>
          <a:lstStyle/>
          <a:p>
            <a:r>
              <a:rPr lang="en-US" dirty="0"/>
              <a:t>Race Statistics of Homeless Families </a:t>
            </a:r>
          </a:p>
          <a:p>
            <a:pPr lvl="1"/>
            <a:r>
              <a:rPr lang="en-US" dirty="0"/>
              <a:t>62% </a:t>
            </a:r>
            <a:r>
              <a:rPr lang="en-US" dirty="0" smtClean="0"/>
              <a:t>People of Color </a:t>
            </a:r>
            <a:r>
              <a:rPr lang="en-US" dirty="0"/>
              <a:t>and 38% white</a:t>
            </a:r>
          </a:p>
          <a:p>
            <a:r>
              <a:rPr lang="en-US" dirty="0"/>
              <a:t>Race Statistics of Homeless Individuals </a:t>
            </a:r>
          </a:p>
          <a:p>
            <a:pPr lvl="1"/>
            <a:r>
              <a:rPr lang="en-US" dirty="0"/>
              <a:t>53% People of Color and 47% </a:t>
            </a:r>
            <a:r>
              <a:rPr lang="en-US" dirty="0" smtClean="0"/>
              <a:t>white</a:t>
            </a:r>
          </a:p>
          <a:p>
            <a:r>
              <a:rPr lang="en-US" dirty="0" smtClean="0"/>
              <a:t>Overall Race Population Stats (2014)</a:t>
            </a:r>
          </a:p>
          <a:p>
            <a:pPr lvl="1"/>
            <a:r>
              <a:rPr lang="en-US" dirty="0" smtClean="0"/>
              <a:t>White 80%, </a:t>
            </a:r>
            <a:r>
              <a:rPr lang="en-US" dirty="0"/>
              <a:t>People of Color </a:t>
            </a:r>
            <a:r>
              <a:rPr lang="en-US" dirty="0" smtClean="0"/>
              <a:t>20% (Onondaga)</a:t>
            </a:r>
          </a:p>
          <a:p>
            <a:pPr lvl="1"/>
            <a:r>
              <a:rPr lang="en-US" dirty="0" smtClean="0"/>
              <a:t>White 92%, </a:t>
            </a:r>
            <a:r>
              <a:rPr lang="en-US" dirty="0"/>
              <a:t>People of Color </a:t>
            </a:r>
            <a:r>
              <a:rPr lang="en-US" dirty="0" smtClean="0"/>
              <a:t>8% (Cayuga)</a:t>
            </a:r>
          </a:p>
          <a:p>
            <a:pPr lvl="1"/>
            <a:r>
              <a:rPr lang="en-US" dirty="0" smtClean="0"/>
              <a:t>White 96%, </a:t>
            </a:r>
            <a:r>
              <a:rPr lang="en-US" dirty="0"/>
              <a:t>People of Color </a:t>
            </a:r>
            <a:r>
              <a:rPr lang="en-US" dirty="0" smtClean="0"/>
              <a:t>4% (Oswego) </a:t>
            </a:r>
          </a:p>
          <a:p>
            <a:pPr lvl="1"/>
            <a:r>
              <a:rPr lang="en-US" dirty="0" smtClean="0"/>
              <a:t>Combined stats: 81% </a:t>
            </a:r>
            <a:r>
              <a:rPr lang="en-US" dirty="0"/>
              <a:t>W</a:t>
            </a:r>
            <a:r>
              <a:rPr lang="en-US" dirty="0" smtClean="0"/>
              <a:t>hite; 19% </a:t>
            </a:r>
            <a:r>
              <a:rPr lang="en-US" dirty="0"/>
              <a:t>People of Color </a:t>
            </a:r>
          </a:p>
          <a:p>
            <a:r>
              <a:rPr lang="en-US" dirty="0" smtClean="0"/>
              <a:t>This is a 37% race disparity in homelessness in our </a:t>
            </a:r>
            <a:r>
              <a:rPr lang="en-US" dirty="0" err="1" smtClean="0"/>
              <a:t>CoC</a:t>
            </a:r>
            <a:r>
              <a:rPr lang="en-US" dirty="0" smtClean="0"/>
              <a:t>.</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610481078"/>
              </p:ext>
            </p:extLst>
          </p:nvPr>
        </p:nvGraphicFramePr>
        <p:xfrm>
          <a:off x="5807034" y="1092715"/>
          <a:ext cx="5958382" cy="4073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527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2000" cy="699868"/>
          </a:xfrm>
        </p:spPr>
        <p:txBody>
          <a:bodyPr/>
          <a:lstStyle/>
          <a:p>
            <a:pPr algn="ctr"/>
            <a:r>
              <a:rPr lang="en-US" dirty="0"/>
              <a:t>2017 AHAR data </a:t>
            </a:r>
            <a:r>
              <a:rPr lang="en-US" dirty="0" smtClean="0"/>
              <a:t>continued</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638671943"/>
              </p:ext>
            </p:extLst>
          </p:nvPr>
        </p:nvGraphicFramePr>
        <p:xfrm>
          <a:off x="439387" y="486888"/>
          <a:ext cx="10592790" cy="6032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99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652000" cy="844062"/>
          </a:xfrm>
        </p:spPr>
        <p:txBody>
          <a:bodyPr>
            <a:normAutofit/>
          </a:bodyPr>
          <a:lstStyle/>
          <a:p>
            <a:pPr algn="ctr"/>
            <a:r>
              <a:rPr lang="en-US" dirty="0"/>
              <a:t>2017 AHAR data </a:t>
            </a:r>
            <a:r>
              <a:rPr lang="en-US" dirty="0" smtClean="0"/>
              <a:t>continued</a:t>
            </a:r>
            <a:endParaRPr lang="en-US" dirty="0"/>
          </a:p>
        </p:txBody>
      </p:sp>
      <p:sp>
        <p:nvSpPr>
          <p:cNvPr id="3" name="Content Placeholder 2"/>
          <p:cNvSpPr>
            <a:spLocks noGrp="1"/>
          </p:cNvSpPr>
          <p:nvPr>
            <p:ph idx="1"/>
          </p:nvPr>
        </p:nvSpPr>
        <p:spPr>
          <a:xfrm>
            <a:off x="609600" y="1113692"/>
            <a:ext cx="9652000" cy="5462953"/>
          </a:xfrm>
        </p:spPr>
        <p:txBody>
          <a:bodyPr>
            <a:normAutofit lnSpcReduction="10000"/>
          </a:bodyPr>
          <a:lstStyle/>
          <a:p>
            <a:pPr marL="0" indent="0">
              <a:buNone/>
            </a:pPr>
            <a:r>
              <a:rPr lang="en-US" dirty="0" smtClean="0"/>
              <a:t>Transitional Housing (TH)</a:t>
            </a:r>
          </a:p>
          <a:p>
            <a:r>
              <a:rPr lang="en-US" dirty="0" smtClean="0"/>
              <a:t>Families in TH has increased 56%.</a:t>
            </a:r>
          </a:p>
          <a:p>
            <a:r>
              <a:rPr lang="en-US" dirty="0" smtClean="0"/>
              <a:t>Individuals in TH has decreased 10%. </a:t>
            </a:r>
          </a:p>
          <a:p>
            <a:pPr lvl="1"/>
            <a:r>
              <a:rPr lang="en-US" dirty="0" smtClean="0"/>
              <a:t>This is partially due to a decrease in TH in our community.</a:t>
            </a:r>
          </a:p>
          <a:p>
            <a:pPr marL="0" indent="0">
              <a:buNone/>
            </a:pPr>
            <a:r>
              <a:rPr lang="en-US" dirty="0" smtClean="0"/>
              <a:t>Permanent Supportive Housing (PSH)</a:t>
            </a:r>
          </a:p>
          <a:p>
            <a:r>
              <a:rPr lang="en-US" dirty="0" smtClean="0"/>
              <a:t>Families in PSH has increased by 11%.</a:t>
            </a:r>
          </a:p>
          <a:p>
            <a:r>
              <a:rPr lang="en-US" dirty="0" smtClean="0"/>
              <a:t>Individuals in PSH has also increased by 17%.</a:t>
            </a:r>
          </a:p>
          <a:p>
            <a:r>
              <a:rPr lang="en-US" dirty="0" smtClean="0"/>
              <a:t>Both increases are a result of an increase in PSH beds in our community.</a:t>
            </a:r>
          </a:p>
          <a:p>
            <a:r>
              <a:rPr lang="en-US" dirty="0"/>
              <a:t>Race in PSH 	</a:t>
            </a:r>
          </a:p>
          <a:p>
            <a:pPr lvl="1"/>
            <a:r>
              <a:rPr lang="en-US" dirty="0"/>
              <a:t>PSH for Individuals: 52% white, 48% </a:t>
            </a:r>
            <a:r>
              <a:rPr lang="en-US" dirty="0" smtClean="0"/>
              <a:t>person of color</a:t>
            </a:r>
            <a:endParaRPr lang="en-US" dirty="0"/>
          </a:p>
          <a:p>
            <a:pPr lvl="1"/>
            <a:r>
              <a:rPr lang="en-US" dirty="0"/>
              <a:t>PSH for Families: </a:t>
            </a:r>
            <a:r>
              <a:rPr lang="en-US" dirty="0" smtClean="0"/>
              <a:t>40</a:t>
            </a:r>
            <a:r>
              <a:rPr lang="en-US" dirty="0"/>
              <a:t>% White, 59.5% </a:t>
            </a:r>
            <a:r>
              <a:rPr lang="en-US" dirty="0" smtClean="0"/>
              <a:t>person of color, </a:t>
            </a:r>
            <a:r>
              <a:rPr lang="en-US" dirty="0"/>
              <a:t>.5% </a:t>
            </a:r>
            <a:r>
              <a:rPr lang="en-US" dirty="0" smtClean="0"/>
              <a:t>missing data</a:t>
            </a:r>
          </a:p>
          <a:p>
            <a:pPr marL="0" indent="0">
              <a:buNone/>
            </a:pPr>
            <a:endParaRPr lang="en-US" dirty="0"/>
          </a:p>
        </p:txBody>
      </p:sp>
    </p:spTree>
    <p:extLst>
      <p:ext uri="{BB962C8B-B14F-4D97-AF65-F5344CB8AC3E}">
        <p14:creationId xmlns:p14="http://schemas.microsoft.com/office/powerpoint/2010/main" val="309778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2000" cy="677487"/>
          </a:xfrm>
        </p:spPr>
        <p:txBody>
          <a:bodyPr>
            <a:normAutofit/>
          </a:bodyPr>
          <a:lstStyle/>
          <a:p>
            <a:pPr algn="ctr"/>
            <a:r>
              <a:rPr lang="en-US" dirty="0"/>
              <a:t>2017 AHAR data continued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9619862"/>
              </p:ext>
            </p:extLst>
          </p:nvPr>
        </p:nvGraphicFramePr>
        <p:xfrm>
          <a:off x="609600" y="1044575"/>
          <a:ext cx="9652000" cy="5411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487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Housing and Homeless Coalition of Central New York </a:t>
            </a:r>
            <a:endParaRPr lang="en-US" dirty="0"/>
          </a:p>
        </p:txBody>
      </p:sp>
      <p:sp>
        <p:nvSpPr>
          <p:cNvPr id="3" name="Content Placeholder 2"/>
          <p:cNvSpPr>
            <a:spLocks noGrp="1"/>
          </p:cNvSpPr>
          <p:nvPr>
            <p:ph idx="1"/>
          </p:nvPr>
        </p:nvSpPr>
        <p:spPr>
          <a:xfrm>
            <a:off x="609600" y="1609416"/>
            <a:ext cx="5861538" cy="4846320"/>
          </a:xfrm>
        </p:spPr>
        <p:txBody>
          <a:bodyPr/>
          <a:lstStyle/>
          <a:p>
            <a:r>
              <a:rPr lang="en-US" dirty="0" smtClean="0"/>
              <a:t>Restructuring Advisory Board</a:t>
            </a:r>
          </a:p>
          <a:p>
            <a:r>
              <a:rPr lang="en-US" dirty="0" smtClean="0"/>
              <a:t>United Way of Central New York</a:t>
            </a:r>
          </a:p>
          <a:p>
            <a:pPr lvl="1"/>
            <a:r>
              <a:rPr lang="en-US" dirty="0" smtClean="0"/>
              <a:t>New Collaborative Applicant </a:t>
            </a:r>
          </a:p>
          <a:p>
            <a:r>
              <a:rPr lang="en-US" dirty="0" smtClean="0"/>
              <a:t>Updated Governance Charter </a:t>
            </a:r>
          </a:p>
          <a:p>
            <a:pPr lvl="1"/>
            <a:r>
              <a:rPr lang="en-US" dirty="0" smtClean="0"/>
              <a:t>Executive, Governance/Policy, Program Advocacy Planning and HUD Selection/Performance Evaluation… </a:t>
            </a:r>
          </a:p>
          <a:p>
            <a:r>
              <a:rPr lang="en-US" dirty="0" smtClean="0"/>
              <a:t>Addition of New Staff </a:t>
            </a:r>
          </a:p>
          <a:p>
            <a:pPr lvl="1"/>
            <a:r>
              <a:rPr lang="en-US" dirty="0" smtClean="0"/>
              <a:t>Housing Resource Coordinator &amp; Performance Specialist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644" y="1711569"/>
            <a:ext cx="5281740" cy="395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208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Point </a:t>
            </a:r>
            <a:r>
              <a:rPr lang="en-US" dirty="0"/>
              <a:t>in Time (PIT) count Data</a:t>
            </a:r>
          </a:p>
        </p:txBody>
      </p:sp>
      <p:sp>
        <p:nvSpPr>
          <p:cNvPr id="3" name="Content Placeholder 2"/>
          <p:cNvSpPr>
            <a:spLocks noGrp="1"/>
          </p:cNvSpPr>
          <p:nvPr>
            <p:ph idx="1"/>
          </p:nvPr>
        </p:nvSpPr>
        <p:spPr/>
        <p:txBody>
          <a:bodyPr/>
          <a:lstStyle/>
          <a:p>
            <a:r>
              <a:rPr lang="en-US" dirty="0"/>
              <a:t>HMIS reported 519 individuals residing in shelters and/or hotels in </a:t>
            </a:r>
            <a:r>
              <a:rPr lang="en-US" dirty="0" err="1"/>
              <a:t>CoC</a:t>
            </a:r>
            <a:r>
              <a:rPr lang="en-US" dirty="0"/>
              <a:t> (Oswego, Cayuga, and Onondaga </a:t>
            </a:r>
            <a:r>
              <a:rPr lang="en-US"/>
              <a:t>Counties</a:t>
            </a:r>
            <a:r>
              <a:rPr lang="en-US" smtClean="0"/>
              <a:t>).</a:t>
            </a:r>
            <a:endParaRPr lang="en-US" dirty="0"/>
          </a:p>
          <a:p>
            <a:r>
              <a:rPr lang="en-US" dirty="0"/>
              <a:t> Family homelessness has decreased this year by 28%; 46 families (134 people</a:t>
            </a:r>
            <a:r>
              <a:rPr lang="en-US" dirty="0" smtClean="0"/>
              <a:t>).</a:t>
            </a:r>
            <a:endParaRPr lang="en-US" dirty="0"/>
          </a:p>
          <a:p>
            <a:r>
              <a:rPr lang="en-US" dirty="0"/>
              <a:t>Chronic Homelessness decreased by 30</a:t>
            </a:r>
            <a:r>
              <a:rPr lang="en-US" dirty="0" smtClean="0"/>
              <a:t>% from 2016</a:t>
            </a:r>
            <a:endParaRPr lang="en-US" dirty="0"/>
          </a:p>
          <a:p>
            <a:r>
              <a:rPr lang="en-US" dirty="0" smtClean="0"/>
              <a:t>28 people were unsheltered.</a:t>
            </a:r>
            <a:endParaRPr lang="en-US" dirty="0"/>
          </a:p>
          <a:p>
            <a:r>
              <a:rPr lang="en-US" dirty="0"/>
              <a:t>Youth homelessness remained the same, but for unaccompanied single youth increased 18% and parenting youth decreased by 34%</a:t>
            </a:r>
          </a:p>
          <a:p>
            <a:endParaRPr lang="en-US" dirty="0"/>
          </a:p>
        </p:txBody>
      </p:sp>
    </p:spTree>
    <p:extLst>
      <p:ext uri="{BB962C8B-B14F-4D97-AF65-F5344CB8AC3E}">
        <p14:creationId xmlns:p14="http://schemas.microsoft.com/office/powerpoint/2010/main" val="1246383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62" y="178130"/>
            <a:ext cx="9810338" cy="902525"/>
          </a:xfrm>
        </p:spPr>
        <p:txBody>
          <a:bodyPr>
            <a:normAutofit/>
          </a:bodyPr>
          <a:lstStyle/>
          <a:p>
            <a:pPr algn="ctr"/>
            <a:r>
              <a:rPr lang="en-US" sz="4800" dirty="0" smtClean="0"/>
              <a:t>PIT Data 2017 </a:t>
            </a:r>
            <a:endParaRPr lang="en-US" sz="4800"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356" t="24588" r="57103" b="24352"/>
          <a:stretch/>
        </p:blipFill>
        <p:spPr bwMode="auto">
          <a:xfrm>
            <a:off x="163391" y="969038"/>
            <a:ext cx="10536276" cy="58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96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SPARC - SUPPORTING PARTNERSHIPS FOR </a:t>
            </a:r>
            <a:r>
              <a:rPr lang="en-US" dirty="0" smtClean="0"/>
              <a:t/>
            </a:r>
            <a:br>
              <a:rPr lang="en-US" dirty="0" smtClean="0"/>
            </a:br>
            <a:r>
              <a:rPr lang="en-US" dirty="0" smtClean="0"/>
              <a:t>ANTI-RACIST </a:t>
            </a:r>
            <a:r>
              <a:rPr lang="en-US" dirty="0"/>
              <a:t>COMMUNITIES</a:t>
            </a:r>
          </a:p>
        </p:txBody>
      </p:sp>
      <p:sp>
        <p:nvSpPr>
          <p:cNvPr id="3" name="Content Placeholder 2"/>
          <p:cNvSpPr>
            <a:spLocks noGrp="1"/>
          </p:cNvSpPr>
          <p:nvPr>
            <p:ph idx="1"/>
          </p:nvPr>
        </p:nvSpPr>
        <p:spPr>
          <a:xfrm>
            <a:off x="697524" y="1746738"/>
            <a:ext cx="10394707" cy="3868616"/>
          </a:xfrm>
        </p:spPr>
        <p:txBody>
          <a:bodyPr>
            <a:normAutofit lnSpcReduction="10000"/>
          </a:bodyPr>
          <a:lstStyle/>
          <a:p>
            <a:r>
              <a:rPr lang="en-US" dirty="0" smtClean="0"/>
              <a:t>Three initiatives: </a:t>
            </a:r>
          </a:p>
          <a:p>
            <a:pPr lvl="1"/>
            <a:r>
              <a:rPr lang="en-US" dirty="0" smtClean="0"/>
              <a:t>Trauma Informed Care</a:t>
            </a:r>
          </a:p>
          <a:p>
            <a:pPr lvl="1"/>
            <a:r>
              <a:rPr lang="en-US" dirty="0" smtClean="0"/>
              <a:t>Economic Mobility</a:t>
            </a:r>
          </a:p>
          <a:p>
            <a:pPr lvl="1"/>
            <a:r>
              <a:rPr lang="en-US" dirty="0" smtClean="0"/>
              <a:t>Quality Housing Stock</a:t>
            </a:r>
            <a:endParaRPr lang="en-US" dirty="0"/>
          </a:p>
          <a:p>
            <a:r>
              <a:rPr lang="en-US" dirty="0" smtClean="0">
                <a:hlinkClick r:id="rId3"/>
              </a:rPr>
              <a:t>Justice is not something you pray for. It's something you implement. </a:t>
            </a:r>
            <a:endParaRPr lang="en-US" dirty="0" smtClean="0"/>
          </a:p>
          <a:p>
            <a:r>
              <a:rPr lang="en-US" dirty="0" smtClean="0"/>
              <a:t>Submitted all HMIS Data from 2011 to 2017 for analysis </a:t>
            </a:r>
          </a:p>
          <a:p>
            <a:r>
              <a:rPr lang="en-US" dirty="0" smtClean="0"/>
              <a:t>Report released shortly</a:t>
            </a:r>
          </a:p>
          <a:p>
            <a:r>
              <a:rPr lang="en-US" dirty="0" smtClean="0"/>
              <a:t>Upcoming conference in February</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43407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293" y="4709315"/>
            <a:ext cx="4631707" cy="154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54" y="468922"/>
            <a:ext cx="5034753" cy="19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976" y="0"/>
            <a:ext cx="3353484" cy="43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54" y="2919413"/>
            <a:ext cx="4811672" cy="33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6414" y="244474"/>
            <a:ext cx="2402547" cy="338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0625" y="2645330"/>
            <a:ext cx="2885213" cy="412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52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Advocacy</a:t>
            </a:r>
            <a:endParaRPr lang="en-US" dirty="0"/>
          </a:p>
        </p:txBody>
      </p:sp>
      <p:sp>
        <p:nvSpPr>
          <p:cNvPr id="3" name="Content Placeholder 2"/>
          <p:cNvSpPr>
            <a:spLocks noGrp="1"/>
          </p:cNvSpPr>
          <p:nvPr>
            <p:ph idx="1"/>
          </p:nvPr>
        </p:nvSpPr>
        <p:spPr/>
        <p:txBody>
          <a:bodyPr/>
          <a:lstStyle/>
          <a:p>
            <a:r>
              <a:rPr lang="en-US" dirty="0" smtClean="0"/>
              <a:t>Supportive Housing Network of New York – statewide advocacy</a:t>
            </a:r>
          </a:p>
          <a:p>
            <a:r>
              <a:rPr lang="en-US" dirty="0" smtClean="0"/>
              <a:t>National Alliance to End Homelessness – national advocacy</a:t>
            </a:r>
          </a:p>
          <a:p>
            <a:r>
              <a:rPr lang="en-US" dirty="0" smtClean="0"/>
              <a:t>Meeting with Congressman John </a:t>
            </a:r>
            <a:r>
              <a:rPr lang="en-US" dirty="0" err="1" smtClean="0"/>
              <a:t>Katko</a:t>
            </a:r>
            <a:endParaRPr lang="en-US" dirty="0" smtClean="0"/>
          </a:p>
          <a:p>
            <a:r>
              <a:rPr lang="en-US" dirty="0" smtClean="0"/>
              <a:t>Meetings with Lynne Patton; HUD Region 2 Administrator</a:t>
            </a:r>
          </a:p>
          <a:p>
            <a:endParaRPr lang="en-US" dirty="0"/>
          </a:p>
        </p:txBody>
      </p:sp>
    </p:spTree>
    <p:extLst>
      <p:ext uri="{BB962C8B-B14F-4D97-AF65-F5344CB8AC3E}">
        <p14:creationId xmlns:p14="http://schemas.microsoft.com/office/powerpoint/2010/main" val="338816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41" y="0"/>
            <a:ext cx="2770187" cy="346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594" y="0"/>
            <a:ext cx="2753126" cy="346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975" y="-44253"/>
            <a:ext cx="4106862" cy="355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4043" y="3585516"/>
            <a:ext cx="3078162"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763"/>
          <a:stretch/>
        </p:blipFill>
        <p:spPr bwMode="auto">
          <a:xfrm>
            <a:off x="103641" y="3462733"/>
            <a:ext cx="2400402" cy="314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5963" y="3124200"/>
            <a:ext cx="246856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8578" y="4002833"/>
            <a:ext cx="2867385" cy="218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320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r>
              <a:rPr lang="en-US" dirty="0" smtClean="0"/>
              <a:t>Melissa Marrone – </a:t>
            </a:r>
            <a:r>
              <a:rPr lang="en-US" dirty="0" smtClean="0">
                <a:hlinkClick r:id="rId3"/>
              </a:rPr>
              <a:t>mmarrone@unitedway-cny.org</a:t>
            </a:r>
            <a:r>
              <a:rPr lang="en-US" dirty="0" smtClean="0"/>
              <a:t> or 315-428-2216</a:t>
            </a:r>
          </a:p>
          <a:p>
            <a:r>
              <a:rPr lang="en-US" dirty="0" smtClean="0"/>
              <a:t>Sarah Schutt – </a:t>
            </a:r>
            <a:r>
              <a:rPr lang="en-US" dirty="0" smtClean="0">
                <a:hlinkClick r:id="rId4"/>
              </a:rPr>
              <a:t>sschutt@unitedway-cny.org</a:t>
            </a:r>
            <a:r>
              <a:rPr lang="en-US" dirty="0" smtClean="0"/>
              <a:t> or 315-428-2218</a:t>
            </a:r>
          </a:p>
          <a:p>
            <a:r>
              <a:rPr lang="en-US" dirty="0" smtClean="0"/>
              <a:t>Megan Stuart – </a:t>
            </a:r>
            <a:r>
              <a:rPr lang="en-US" dirty="0" smtClean="0">
                <a:hlinkClick r:id="rId5"/>
              </a:rPr>
              <a:t>mstuart@unitedway-cny.org</a:t>
            </a:r>
            <a:r>
              <a:rPr lang="en-US" dirty="0" smtClean="0"/>
              <a:t> or 315-428-2224</a:t>
            </a:r>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3170" y="3396343"/>
            <a:ext cx="4601401" cy="341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99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7733" y="0"/>
            <a:ext cx="3856534" cy="6858000"/>
          </a:xfrm>
          <a:prstGeom prst="rect">
            <a:avLst/>
          </a:prstGeom>
        </p:spPr>
      </p:pic>
    </p:spTree>
    <p:extLst>
      <p:ext uri="{BB962C8B-B14F-4D97-AF65-F5344CB8AC3E}">
        <p14:creationId xmlns:p14="http://schemas.microsoft.com/office/powerpoint/2010/main" val="153528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48" y="216877"/>
            <a:ext cx="10040814" cy="1151965"/>
          </a:xfrm>
        </p:spPr>
        <p:txBody>
          <a:bodyPr>
            <a:normAutofit/>
          </a:bodyPr>
          <a:lstStyle/>
          <a:p>
            <a:pPr algn="ctr"/>
            <a:r>
              <a:rPr lang="en-US" sz="4800" dirty="0" smtClean="0"/>
              <a:t>Welcome Megan! </a:t>
            </a:r>
            <a:endParaRPr lang="en-US" sz="4800" dirty="0"/>
          </a:p>
        </p:txBody>
      </p:sp>
      <p:sp>
        <p:nvSpPr>
          <p:cNvPr id="3" name="Content Placeholder 2"/>
          <p:cNvSpPr>
            <a:spLocks noGrp="1"/>
          </p:cNvSpPr>
          <p:nvPr>
            <p:ph idx="1"/>
          </p:nvPr>
        </p:nvSpPr>
        <p:spPr/>
        <p:txBody>
          <a:bodyPr/>
          <a:lstStyle/>
          <a:p>
            <a:pPr marL="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91271"/>
            <a:ext cx="4513385" cy="503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23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372035"/>
            <a:ext cx="10396882" cy="1151965"/>
          </a:xfrm>
        </p:spPr>
        <p:txBody>
          <a:bodyPr/>
          <a:lstStyle/>
          <a:p>
            <a:pPr algn="ctr"/>
            <a:r>
              <a:rPr lang="en-US" dirty="0" smtClean="0"/>
              <a:t>Coordinated Entry</a:t>
            </a:r>
            <a:endParaRPr lang="en-US" dirty="0"/>
          </a:p>
        </p:txBody>
      </p:sp>
      <p:sp>
        <p:nvSpPr>
          <p:cNvPr id="5" name="Content Placeholder 4"/>
          <p:cNvSpPr>
            <a:spLocks noGrp="1"/>
          </p:cNvSpPr>
          <p:nvPr>
            <p:ph idx="1"/>
          </p:nvPr>
        </p:nvSpPr>
        <p:spPr>
          <a:xfrm>
            <a:off x="685801" y="1668379"/>
            <a:ext cx="10111154" cy="4802760"/>
          </a:xfrm>
        </p:spPr>
        <p:txBody>
          <a:bodyPr>
            <a:normAutofit/>
          </a:bodyPr>
          <a:lstStyle/>
          <a:p>
            <a:pPr marL="285750" indent="-285750"/>
            <a:r>
              <a:rPr lang="en-US" sz="2600" dirty="0"/>
              <a:t>Developed </a:t>
            </a:r>
            <a:r>
              <a:rPr lang="en-US" sz="2600" dirty="0" smtClean="0"/>
              <a:t>in </a:t>
            </a:r>
            <a:r>
              <a:rPr lang="en-US" sz="2600" dirty="0"/>
              <a:t>accordance with HUD’s standards </a:t>
            </a:r>
            <a:r>
              <a:rPr lang="en-US" sz="2600" dirty="0" smtClean="0"/>
              <a:t>to </a:t>
            </a:r>
            <a:r>
              <a:rPr lang="en-US" sz="2600" dirty="0"/>
              <a:t>prioritize the most vulnerable individuals experiencing homelessness for </a:t>
            </a:r>
            <a:r>
              <a:rPr lang="en-US" sz="2600" dirty="0" smtClean="0"/>
              <a:t>housing</a:t>
            </a:r>
            <a:endParaRPr lang="en-US" sz="2600" dirty="0"/>
          </a:p>
          <a:p>
            <a:pPr marL="285750" indent="-285750"/>
            <a:r>
              <a:rPr lang="en-US" dirty="0"/>
              <a:t>S</a:t>
            </a:r>
            <a:r>
              <a:rPr lang="en-US" sz="2600" dirty="0" smtClean="0"/>
              <a:t>treamlined </a:t>
            </a:r>
            <a:r>
              <a:rPr lang="en-US" sz="2600" dirty="0"/>
              <a:t>waitlist for </a:t>
            </a:r>
            <a:r>
              <a:rPr lang="en-US" sz="2600" dirty="0" smtClean="0"/>
              <a:t>housing</a:t>
            </a:r>
            <a:endParaRPr lang="en-US" sz="2600" dirty="0"/>
          </a:p>
          <a:p>
            <a:pPr marL="285750" indent="-285750"/>
            <a:r>
              <a:rPr lang="en-US" sz="2600" dirty="0" smtClean="0"/>
              <a:t>Housing first requirement</a:t>
            </a:r>
          </a:p>
          <a:p>
            <a:pPr marL="285750" indent="-285750"/>
            <a:r>
              <a:rPr lang="en-US" dirty="0" smtClean="0"/>
              <a:t>Evidence based assessment </a:t>
            </a:r>
          </a:p>
          <a:p>
            <a:pPr marL="532638" lvl="1" indent="-285750"/>
            <a:r>
              <a:rPr lang="en-US" sz="2000" dirty="0" smtClean="0"/>
              <a:t>VI-SPDAT, VI-FSPDAT, TAY-VISPDAT </a:t>
            </a:r>
          </a:p>
          <a:p>
            <a:pPr marL="285750" indent="-285750"/>
            <a:r>
              <a:rPr lang="en-US" sz="2300" dirty="0" smtClean="0"/>
              <a:t>HUD TA assisted in developing and </a:t>
            </a:r>
          </a:p>
          <a:p>
            <a:pPr marL="0" indent="0">
              <a:buNone/>
            </a:pPr>
            <a:r>
              <a:rPr lang="en-US" sz="2300" dirty="0"/>
              <a:t> </a:t>
            </a:r>
            <a:r>
              <a:rPr lang="en-US" sz="2300" dirty="0" smtClean="0"/>
              <a:t>   finalizing our communities’ Written </a:t>
            </a:r>
          </a:p>
          <a:p>
            <a:pPr marL="0" indent="0">
              <a:buNone/>
            </a:pPr>
            <a:r>
              <a:rPr lang="en-US" sz="2300" dirty="0"/>
              <a:t> </a:t>
            </a:r>
            <a:r>
              <a:rPr lang="en-US" sz="2300" dirty="0" smtClean="0"/>
              <a:t>   Standards </a:t>
            </a:r>
          </a:p>
          <a:p>
            <a:pPr marL="532638" lvl="1" indent="-285750"/>
            <a:endParaRPr lang="en-US" sz="2300"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252" y="2637693"/>
            <a:ext cx="5370517" cy="383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55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6636" t="23929" r="18477" b="11213"/>
          <a:stretch/>
        </p:blipFill>
        <p:spPr>
          <a:xfrm>
            <a:off x="399427" y="274248"/>
            <a:ext cx="10667158" cy="5997598"/>
          </a:xfrm>
          <a:prstGeom prst="rect">
            <a:avLst/>
          </a:prstGeom>
        </p:spPr>
      </p:pic>
      <p:sp>
        <p:nvSpPr>
          <p:cNvPr id="5" name="Content Placeholder 4"/>
          <p:cNvSpPr>
            <a:spLocks noGrp="1"/>
          </p:cNvSpPr>
          <p:nvPr>
            <p:ph idx="1"/>
          </p:nvPr>
        </p:nvSpPr>
        <p:spPr>
          <a:xfrm>
            <a:off x="234462" y="117231"/>
            <a:ext cx="10832123" cy="6600092"/>
          </a:xfrm>
        </p:spPr>
        <p:txBody>
          <a:bodyPr/>
          <a:lstStyle/>
          <a:p>
            <a:endParaRPr lang="en-US" dirty="0"/>
          </a:p>
        </p:txBody>
      </p:sp>
    </p:spTree>
    <p:extLst>
      <p:ext uri="{BB962C8B-B14F-4D97-AF65-F5344CB8AC3E}">
        <p14:creationId xmlns:p14="http://schemas.microsoft.com/office/powerpoint/2010/main" val="133649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Homeless Management Information System (HMIS)</a:t>
            </a:r>
          </a:p>
        </p:txBody>
      </p:sp>
      <p:sp>
        <p:nvSpPr>
          <p:cNvPr id="3" name="Content Placeholder 2"/>
          <p:cNvSpPr>
            <a:spLocks noGrp="1"/>
          </p:cNvSpPr>
          <p:nvPr>
            <p:ph idx="1"/>
          </p:nvPr>
        </p:nvSpPr>
        <p:spPr>
          <a:xfrm>
            <a:off x="609600" y="1609416"/>
            <a:ext cx="10257692" cy="4846320"/>
          </a:xfrm>
        </p:spPr>
        <p:txBody>
          <a:bodyPr/>
          <a:lstStyle/>
          <a:p>
            <a:r>
              <a:rPr lang="en-US" dirty="0" smtClean="0"/>
              <a:t>Cayuga County now fully in HMIS</a:t>
            </a:r>
          </a:p>
          <a:p>
            <a:r>
              <a:rPr lang="en-US" dirty="0" smtClean="0"/>
              <a:t>Need agencies and programs were added</a:t>
            </a:r>
          </a:p>
          <a:p>
            <a:pPr lvl="1"/>
            <a:r>
              <a:rPr lang="en-US" dirty="0" smtClean="0"/>
              <a:t>Cayuga County Department of Social Services (hotel/motel)</a:t>
            </a:r>
          </a:p>
          <a:p>
            <a:pPr lvl="1"/>
            <a:r>
              <a:rPr lang="en-US" dirty="0" smtClean="0"/>
              <a:t>Last House on the Block (Transitional Housing) </a:t>
            </a:r>
          </a:p>
          <a:p>
            <a:pPr lvl="1"/>
            <a:r>
              <a:rPr lang="en-US" dirty="0" smtClean="0"/>
              <a:t>All FY-2016 projects were started </a:t>
            </a:r>
          </a:p>
          <a:p>
            <a:r>
              <a:rPr lang="en-US" dirty="0" smtClean="0"/>
              <a:t>Update HUD Data Standards October 1, 2017</a:t>
            </a:r>
          </a:p>
          <a:p>
            <a:pPr lvl="1"/>
            <a:r>
              <a:rPr lang="en-US" dirty="0" smtClean="0"/>
              <a:t>Required a lot of Program Specific Data Changes </a:t>
            </a:r>
          </a:p>
          <a:p>
            <a:pPr lvl="2"/>
            <a:r>
              <a:rPr lang="en-US" dirty="0" smtClean="0"/>
              <a:t>SSVF, HOPWA, VASH, RHY, and PATH programs</a:t>
            </a:r>
            <a:endParaRPr lang="en-US" dirty="0"/>
          </a:p>
          <a:p>
            <a:r>
              <a:rPr lang="en-US" dirty="0" smtClean="0"/>
              <a:t>Looking for new Agencies and Programs to come into HMIS in 2018</a:t>
            </a:r>
          </a:p>
        </p:txBody>
      </p:sp>
    </p:spTree>
    <p:extLst>
      <p:ext uri="{BB962C8B-B14F-4D97-AF65-F5344CB8AC3E}">
        <p14:creationId xmlns:p14="http://schemas.microsoft.com/office/powerpoint/2010/main" val="65123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5246"/>
            <a:ext cx="10396882" cy="1151965"/>
          </a:xfrm>
        </p:spPr>
        <p:txBody>
          <a:bodyPr/>
          <a:lstStyle/>
          <a:p>
            <a:pPr algn="ctr"/>
            <a:r>
              <a:rPr lang="en-US" dirty="0" smtClean="0"/>
              <a:t>NEW Housing for our community</a:t>
            </a:r>
            <a:endParaRPr lang="en-US" dirty="0"/>
          </a:p>
        </p:txBody>
      </p:sp>
      <p:sp>
        <p:nvSpPr>
          <p:cNvPr id="3" name="Content Placeholder 2"/>
          <p:cNvSpPr>
            <a:spLocks noGrp="1"/>
          </p:cNvSpPr>
          <p:nvPr>
            <p:ph idx="1"/>
          </p:nvPr>
        </p:nvSpPr>
        <p:spPr>
          <a:xfrm>
            <a:off x="199292" y="1756064"/>
            <a:ext cx="10881215" cy="4785413"/>
          </a:xfrm>
        </p:spPr>
        <p:txBody>
          <a:bodyPr>
            <a:normAutofit/>
          </a:bodyPr>
          <a:lstStyle/>
          <a:p>
            <a:r>
              <a:rPr lang="en-US" dirty="0" smtClean="0"/>
              <a:t>FY 2017 NOFA Completed – Awards to be announced soon </a:t>
            </a:r>
          </a:p>
          <a:p>
            <a:r>
              <a:rPr lang="en-US" dirty="0" smtClean="0"/>
              <a:t>FY2016 </a:t>
            </a:r>
            <a:r>
              <a:rPr lang="en-US" dirty="0" err="1" smtClean="0"/>
              <a:t>CoC</a:t>
            </a:r>
            <a:r>
              <a:rPr lang="en-US" dirty="0" smtClean="0"/>
              <a:t> Funding Awarded:</a:t>
            </a:r>
          </a:p>
          <a:p>
            <a:pPr lvl="1"/>
            <a:r>
              <a:rPr lang="en-US" dirty="0" smtClean="0"/>
              <a:t>Rapid Rehousing: </a:t>
            </a:r>
          </a:p>
          <a:p>
            <a:pPr lvl="2"/>
            <a:r>
              <a:rPr lang="en-US" dirty="0" smtClean="0"/>
              <a:t>Catholic Charities - Rapid Rehousing 2</a:t>
            </a:r>
          </a:p>
          <a:p>
            <a:pPr lvl="2"/>
            <a:r>
              <a:rPr lang="en-US" dirty="0" smtClean="0"/>
              <a:t>Syracuse Behavioral Healthcare – FAST Housing</a:t>
            </a:r>
          </a:p>
          <a:p>
            <a:pPr lvl="1"/>
            <a:r>
              <a:rPr lang="en-US" dirty="0" smtClean="0"/>
              <a:t>Permanent Supportive Housing: </a:t>
            </a:r>
          </a:p>
          <a:p>
            <a:pPr lvl="2"/>
            <a:r>
              <a:rPr lang="en-US" dirty="0" smtClean="0"/>
              <a:t>Catholic Charities – Paths to Success </a:t>
            </a:r>
          </a:p>
          <a:p>
            <a:pPr lvl="2"/>
            <a:r>
              <a:rPr lang="en-US" dirty="0" smtClean="0"/>
              <a:t>Syracuse Behavioral Healthcare – KEES IV</a:t>
            </a:r>
          </a:p>
          <a:p>
            <a:pPr marL="0" indent="0">
              <a:buNone/>
            </a:pP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741" y="2379785"/>
            <a:ext cx="4574564" cy="34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55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Gaps and Needs Survey</a:t>
            </a:r>
            <a:endParaRPr lang="en-US" dirty="0"/>
          </a:p>
        </p:txBody>
      </p:sp>
      <p:sp>
        <p:nvSpPr>
          <p:cNvPr id="3" name="Content Placeholder 2"/>
          <p:cNvSpPr>
            <a:spLocks noGrp="1"/>
          </p:cNvSpPr>
          <p:nvPr>
            <p:ph idx="1"/>
          </p:nvPr>
        </p:nvSpPr>
        <p:spPr/>
        <p:txBody>
          <a:bodyPr/>
          <a:lstStyle/>
          <a:p>
            <a:r>
              <a:rPr lang="en-US" dirty="0" smtClean="0"/>
              <a:t>Completed by Community Link Student surveying Youth throughout the </a:t>
            </a:r>
            <a:r>
              <a:rPr lang="en-US" dirty="0" err="1" smtClean="0"/>
              <a:t>CoC</a:t>
            </a:r>
            <a:endParaRPr lang="en-US" dirty="0" smtClean="0"/>
          </a:p>
          <a:p>
            <a:r>
              <a:rPr lang="en-US" dirty="0" smtClean="0"/>
              <a:t>McKinney Vento Liaisons assisted</a:t>
            </a:r>
          </a:p>
          <a:p>
            <a:r>
              <a:rPr lang="en-US" dirty="0" smtClean="0"/>
              <a:t>Low Sample Size/Survey Turnout: 15</a:t>
            </a:r>
          </a:p>
          <a:p>
            <a:r>
              <a:rPr lang="en-US" dirty="0" smtClean="0"/>
              <a:t>Next survey: TBD; Planning/Policy Committee</a:t>
            </a:r>
          </a:p>
          <a:p>
            <a:pPr marL="0" indent="0">
              <a:buNone/>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964" y="2053185"/>
            <a:ext cx="2945080" cy="476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80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Partnerships</a:t>
            </a:r>
            <a:endParaRPr lang="en-US" dirty="0"/>
          </a:p>
        </p:txBody>
      </p:sp>
      <p:sp>
        <p:nvSpPr>
          <p:cNvPr id="3" name="Content Placeholder 2"/>
          <p:cNvSpPr>
            <a:spLocks noGrp="1"/>
          </p:cNvSpPr>
          <p:nvPr>
            <p:ph idx="1"/>
          </p:nvPr>
        </p:nvSpPr>
        <p:spPr>
          <a:xfrm>
            <a:off x="709246" y="1606196"/>
            <a:ext cx="10394707" cy="3311189"/>
          </a:xfrm>
        </p:spPr>
        <p:txBody>
          <a:bodyPr>
            <a:normAutofit/>
          </a:bodyPr>
          <a:lstStyle/>
          <a:p>
            <a:r>
              <a:rPr lang="en-US" dirty="0" smtClean="0"/>
              <a:t>Legal Services Street </a:t>
            </a:r>
            <a:r>
              <a:rPr lang="en-US" dirty="0"/>
              <a:t>O</a:t>
            </a:r>
            <a:r>
              <a:rPr lang="en-US" dirty="0" smtClean="0"/>
              <a:t>utreach</a:t>
            </a:r>
          </a:p>
          <a:p>
            <a:r>
              <a:rPr lang="en-US" dirty="0" smtClean="0"/>
              <a:t>Landlord Tenant Judges</a:t>
            </a:r>
          </a:p>
          <a:p>
            <a:r>
              <a:rPr lang="en-US" dirty="0" smtClean="0"/>
              <a:t>Centro </a:t>
            </a:r>
          </a:p>
          <a:p>
            <a:r>
              <a:rPr lang="en-US" dirty="0" smtClean="0"/>
              <a:t>SPARC</a:t>
            </a:r>
          </a:p>
          <a:p>
            <a:r>
              <a:rPr lang="en-US" dirty="0" smtClean="0"/>
              <a:t>Hillside – Children’s Health Homes Programs</a:t>
            </a:r>
          </a:p>
          <a:p>
            <a:r>
              <a:rPr lang="en-US" dirty="0" smtClean="0"/>
              <a:t>Board structure</a:t>
            </a:r>
          </a:p>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608"/>
          <a:stretch/>
        </p:blipFill>
        <p:spPr bwMode="auto">
          <a:xfrm>
            <a:off x="8171352" y="2987298"/>
            <a:ext cx="2473202" cy="324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8110" r="10275" b="13183"/>
          <a:stretch/>
        </p:blipFill>
        <p:spPr bwMode="auto">
          <a:xfrm>
            <a:off x="7315201" y="246186"/>
            <a:ext cx="3838878" cy="220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38119" r="9965" b="31453"/>
          <a:stretch/>
        </p:blipFill>
        <p:spPr bwMode="auto">
          <a:xfrm>
            <a:off x="316890" y="4443047"/>
            <a:ext cx="7725508" cy="195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501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4171</TotalTime>
  <Words>1232</Words>
  <Application>Microsoft Office PowerPoint</Application>
  <PresentationFormat>Custom</PresentationFormat>
  <Paragraphs>192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Opulent</vt:lpstr>
      <vt:lpstr>  Housing &amp; Homeless Coalition of CNY: State of Homelessness  2017</vt:lpstr>
      <vt:lpstr>Housing and Homeless Coalition of Central New York </vt:lpstr>
      <vt:lpstr>Welcome Megan! </vt:lpstr>
      <vt:lpstr>Coordinated Entry</vt:lpstr>
      <vt:lpstr>PowerPoint Presentation</vt:lpstr>
      <vt:lpstr>Homeless Management Information System (HMIS)</vt:lpstr>
      <vt:lpstr>NEW Housing for our community</vt:lpstr>
      <vt:lpstr>Gaps and Needs Survey</vt:lpstr>
      <vt:lpstr>Building Partnerships</vt:lpstr>
      <vt:lpstr>Data!</vt:lpstr>
      <vt:lpstr>* Total people served is 5196 *Conflict in the Household was #1 reason – 1,209 people *Eviction was #2 – 648 people  *There was over 873 people who did not have an answer to this question!</vt:lpstr>
      <vt:lpstr>Results Overview… </vt:lpstr>
      <vt:lpstr>Annual Homeless Assessment Report  2017 (AHAR) data</vt:lpstr>
      <vt:lpstr>Annual Homeless Assessment Report  2017 (AHAR) data</vt:lpstr>
      <vt:lpstr>2017 AHAR data conTinued</vt:lpstr>
      <vt:lpstr>2017 AHAR data continued</vt:lpstr>
      <vt:lpstr>2017 AHAR data continued</vt:lpstr>
      <vt:lpstr>2017 AHAR data continued</vt:lpstr>
      <vt:lpstr>2017 AHAR data continued</vt:lpstr>
      <vt:lpstr>Point in Time (PIT) count Data</vt:lpstr>
      <vt:lpstr>PIT Data 2017 </vt:lpstr>
      <vt:lpstr>SPARC - SUPPORTING PARTNERSHIPS FOR  ANTI-RACIST COMMUNITIES</vt:lpstr>
      <vt:lpstr>PowerPoint Presentation</vt:lpstr>
      <vt:lpstr>Advocacy</vt:lpstr>
      <vt:lpstr>PowerPoint Presentation</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and Homeless Coalition:  State of Homelessness 2015</dc:title>
  <dc:creator>Melissa Marrone</dc:creator>
  <cp:lastModifiedBy>Sarah Schutt</cp:lastModifiedBy>
  <cp:revision>170</cp:revision>
  <cp:lastPrinted>2017-12-20T16:00:06Z</cp:lastPrinted>
  <dcterms:created xsi:type="dcterms:W3CDTF">2015-12-05T03:41:16Z</dcterms:created>
  <dcterms:modified xsi:type="dcterms:W3CDTF">2017-12-21T14:43:10Z</dcterms:modified>
</cp:coreProperties>
</file>