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65" r:id="rId2"/>
    <p:sldId id="261" r:id="rId3"/>
    <p:sldId id="260" r:id="rId4"/>
    <p:sldId id="262" r:id="rId5"/>
    <p:sldId id="263" r:id="rId6"/>
    <p:sldId id="259" r:id="rId7"/>
    <p:sldId id="275" r:id="rId8"/>
    <p:sldId id="277" r:id="rId9"/>
    <p:sldId id="267" r:id="rId10"/>
    <p:sldId id="266" r:id="rId11"/>
    <p:sldId id="276" r:id="rId12"/>
    <p:sldId id="271" r:id="rId1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329" cy="463696"/>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idx="1"/>
          </p:nvPr>
        </p:nvSpPr>
        <p:spPr>
          <a:xfrm>
            <a:off x="3936173" y="1"/>
            <a:ext cx="3012329" cy="463696"/>
          </a:xfrm>
          <a:prstGeom prst="rect">
            <a:avLst/>
          </a:prstGeom>
        </p:spPr>
        <p:txBody>
          <a:bodyPr vert="horz" lIns="90763" tIns="45382" rIns="90763" bIns="45382" rtlCol="0"/>
          <a:lstStyle>
            <a:lvl1pPr algn="r">
              <a:defRPr sz="1200"/>
            </a:lvl1pPr>
          </a:lstStyle>
          <a:p>
            <a:fld id="{B5E3FCB3-47A1-40AC-B341-744CC1FAEDF8}" type="datetimeFigureOut">
              <a:rPr lang="en-US" smtClean="0"/>
              <a:t>12/27/2017</a:t>
            </a:fld>
            <a:endParaRPr lang="en-US"/>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0763" tIns="45382" rIns="90763" bIns="45382" rtlCol="0" anchor="ctr"/>
          <a:lstStyle/>
          <a:p>
            <a:endParaRPr lang="en-US"/>
          </a:p>
        </p:txBody>
      </p:sp>
      <p:sp>
        <p:nvSpPr>
          <p:cNvPr id="5" name="Notes Placeholder 4"/>
          <p:cNvSpPr>
            <a:spLocks noGrp="1"/>
          </p:cNvSpPr>
          <p:nvPr>
            <p:ph type="body" sz="quarter" idx="3"/>
          </p:nvPr>
        </p:nvSpPr>
        <p:spPr>
          <a:xfrm>
            <a:off x="695637" y="4444546"/>
            <a:ext cx="5558801" cy="3637020"/>
          </a:xfrm>
          <a:prstGeom prst="rect">
            <a:avLst/>
          </a:prstGeom>
        </p:spPr>
        <p:txBody>
          <a:bodyPr vert="horz" lIns="90763" tIns="45382" rIns="90763" bIns="453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379"/>
            <a:ext cx="3012329" cy="463696"/>
          </a:xfrm>
          <a:prstGeom prst="rect">
            <a:avLst/>
          </a:prstGeom>
        </p:spPr>
        <p:txBody>
          <a:bodyPr vert="horz" lIns="90763" tIns="45382" rIns="90763" bIns="45382" rtlCol="0" anchor="b"/>
          <a:lstStyle>
            <a:lvl1pPr algn="l">
              <a:defRPr sz="1200"/>
            </a:lvl1pPr>
          </a:lstStyle>
          <a:p>
            <a:endParaRPr lang="en-US"/>
          </a:p>
        </p:txBody>
      </p:sp>
      <p:sp>
        <p:nvSpPr>
          <p:cNvPr id="7" name="Slide Number Placeholder 6"/>
          <p:cNvSpPr>
            <a:spLocks noGrp="1"/>
          </p:cNvSpPr>
          <p:nvPr>
            <p:ph type="sldNum" sz="quarter" idx="5"/>
          </p:nvPr>
        </p:nvSpPr>
        <p:spPr>
          <a:xfrm>
            <a:off x="3936173" y="8772379"/>
            <a:ext cx="3012329" cy="463696"/>
          </a:xfrm>
          <a:prstGeom prst="rect">
            <a:avLst/>
          </a:prstGeom>
        </p:spPr>
        <p:txBody>
          <a:bodyPr vert="horz" lIns="90763" tIns="45382" rIns="90763" bIns="45382" rtlCol="0" anchor="b"/>
          <a:lstStyle>
            <a:lvl1pPr algn="r">
              <a:defRPr sz="1200"/>
            </a:lvl1pPr>
          </a:lstStyle>
          <a:p>
            <a:fld id="{CD31AB19-846A-4A2B-966A-42E7DC9478F6}" type="slidenum">
              <a:rPr lang="en-US" smtClean="0"/>
              <a:t>‹#›</a:t>
            </a:fld>
            <a:endParaRPr lang="en-US"/>
          </a:p>
        </p:txBody>
      </p:sp>
    </p:spTree>
    <p:extLst>
      <p:ext uri="{BB962C8B-B14F-4D97-AF65-F5344CB8AC3E}">
        <p14:creationId xmlns:p14="http://schemas.microsoft.com/office/powerpoint/2010/main" val="4123207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1</a:t>
            </a:fld>
            <a:endParaRPr lang="en-US"/>
          </a:p>
        </p:txBody>
      </p:sp>
    </p:spTree>
    <p:extLst>
      <p:ext uri="{BB962C8B-B14F-4D97-AF65-F5344CB8AC3E}">
        <p14:creationId xmlns:p14="http://schemas.microsoft.com/office/powerpoint/2010/main" val="3594908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10</a:t>
            </a:fld>
            <a:endParaRPr lang="en-US"/>
          </a:p>
        </p:txBody>
      </p:sp>
    </p:spTree>
    <p:extLst>
      <p:ext uri="{BB962C8B-B14F-4D97-AF65-F5344CB8AC3E}">
        <p14:creationId xmlns:p14="http://schemas.microsoft.com/office/powerpoint/2010/main" val="368225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11</a:t>
            </a:fld>
            <a:endParaRPr lang="en-US"/>
          </a:p>
        </p:txBody>
      </p:sp>
    </p:spTree>
    <p:extLst>
      <p:ext uri="{BB962C8B-B14F-4D97-AF65-F5344CB8AC3E}">
        <p14:creationId xmlns:p14="http://schemas.microsoft.com/office/powerpoint/2010/main" val="2031350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12</a:t>
            </a:fld>
            <a:endParaRPr lang="en-US"/>
          </a:p>
        </p:txBody>
      </p:sp>
    </p:spTree>
    <p:extLst>
      <p:ext uri="{BB962C8B-B14F-4D97-AF65-F5344CB8AC3E}">
        <p14:creationId xmlns:p14="http://schemas.microsoft.com/office/powerpoint/2010/main" val="137184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2</a:t>
            </a:fld>
            <a:endParaRPr lang="en-US"/>
          </a:p>
        </p:txBody>
      </p:sp>
    </p:spTree>
    <p:extLst>
      <p:ext uri="{BB962C8B-B14F-4D97-AF65-F5344CB8AC3E}">
        <p14:creationId xmlns:p14="http://schemas.microsoft.com/office/powerpoint/2010/main" val="131680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3</a:t>
            </a:fld>
            <a:endParaRPr lang="en-US"/>
          </a:p>
        </p:txBody>
      </p:sp>
    </p:spTree>
    <p:extLst>
      <p:ext uri="{BB962C8B-B14F-4D97-AF65-F5344CB8AC3E}">
        <p14:creationId xmlns:p14="http://schemas.microsoft.com/office/powerpoint/2010/main" val="1558180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4</a:t>
            </a:fld>
            <a:endParaRPr lang="en-US"/>
          </a:p>
        </p:txBody>
      </p:sp>
    </p:spTree>
    <p:extLst>
      <p:ext uri="{BB962C8B-B14F-4D97-AF65-F5344CB8AC3E}">
        <p14:creationId xmlns:p14="http://schemas.microsoft.com/office/powerpoint/2010/main" val="647376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5</a:t>
            </a:fld>
            <a:endParaRPr lang="en-US"/>
          </a:p>
        </p:txBody>
      </p:sp>
    </p:spTree>
    <p:extLst>
      <p:ext uri="{BB962C8B-B14F-4D97-AF65-F5344CB8AC3E}">
        <p14:creationId xmlns:p14="http://schemas.microsoft.com/office/powerpoint/2010/main" val="427833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1AB19-846A-4A2B-966A-42E7DC9478F6}" type="slidenum">
              <a:rPr lang="en-US" smtClean="0"/>
              <a:t>6</a:t>
            </a:fld>
            <a:endParaRPr lang="en-US"/>
          </a:p>
        </p:txBody>
      </p:sp>
    </p:spTree>
    <p:extLst>
      <p:ext uri="{BB962C8B-B14F-4D97-AF65-F5344CB8AC3E}">
        <p14:creationId xmlns:p14="http://schemas.microsoft.com/office/powerpoint/2010/main" val="3017339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7</a:t>
            </a:fld>
            <a:endParaRPr lang="en-US"/>
          </a:p>
        </p:txBody>
      </p:sp>
    </p:spTree>
    <p:extLst>
      <p:ext uri="{BB962C8B-B14F-4D97-AF65-F5344CB8AC3E}">
        <p14:creationId xmlns:p14="http://schemas.microsoft.com/office/powerpoint/2010/main" val="1080397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8</a:t>
            </a:fld>
            <a:endParaRPr lang="en-US"/>
          </a:p>
        </p:txBody>
      </p:sp>
    </p:spTree>
    <p:extLst>
      <p:ext uri="{BB962C8B-B14F-4D97-AF65-F5344CB8AC3E}">
        <p14:creationId xmlns:p14="http://schemas.microsoft.com/office/powerpoint/2010/main" val="2892340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1AB19-846A-4A2B-966A-42E7DC9478F6}" type="slidenum">
              <a:rPr lang="en-US" smtClean="0"/>
              <a:t>9</a:t>
            </a:fld>
            <a:endParaRPr lang="en-US"/>
          </a:p>
        </p:txBody>
      </p:sp>
    </p:spTree>
    <p:extLst>
      <p:ext uri="{BB962C8B-B14F-4D97-AF65-F5344CB8AC3E}">
        <p14:creationId xmlns:p14="http://schemas.microsoft.com/office/powerpoint/2010/main" val="1006397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1444E53-474F-40E2-B654-12E4DEB251FF}" type="datetimeFigureOut">
              <a:rPr lang="en-US" smtClean="0"/>
              <a:t>12/27/2017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EFD3C4D-1655-4FC6-8FAF-1A09B3BC0D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44E53-474F-40E2-B654-12E4DEB251FF}"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44E53-474F-40E2-B654-12E4DEB251FF}"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44E53-474F-40E2-B654-12E4DEB251FF}"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444E53-474F-40E2-B654-12E4DEB251FF}"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D3C4D-1655-4FC6-8FAF-1A09B3BC0D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444E53-474F-40E2-B654-12E4DEB251FF}" type="datetimeFigureOut">
              <a:rPr lang="en-US" smtClean="0"/>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444E53-474F-40E2-B654-12E4DEB251FF}" type="datetimeFigureOut">
              <a:rPr lang="en-US" smtClean="0"/>
              <a:t>12/27/2017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444E53-474F-40E2-B654-12E4DEB251FF}" type="datetimeFigureOut">
              <a:rPr lang="en-US" smtClean="0"/>
              <a:t>12/27/2017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44E53-474F-40E2-B654-12E4DEB251FF}" type="datetimeFigureOut">
              <a:rPr lang="en-US" smtClean="0"/>
              <a:t>12/27/2017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444E53-474F-40E2-B654-12E4DEB251FF}" type="datetimeFigureOut">
              <a:rPr lang="en-US" smtClean="0"/>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FD3C4D-1655-4FC6-8FAF-1A09B3BC0D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444E53-474F-40E2-B654-12E4DEB251FF}" type="datetimeFigureOut">
              <a:rPr lang="en-US" smtClean="0"/>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EFD3C4D-1655-4FC6-8FAF-1A09B3BC0DA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444E53-474F-40E2-B654-12E4DEB251FF}" type="datetimeFigureOut">
              <a:rPr lang="en-US" smtClean="0"/>
              <a:t>12/27/2017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FD3C4D-1655-4FC6-8FAF-1A09B3BC0DA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marrone@unitedway-cny.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rjensen@auburnny.gov" TargetMode="External"/><Relationship Id="rId5" Type="http://schemas.openxmlformats.org/officeDocument/2006/relationships/hyperlink" Target="mailto:cthornton@chapelhouseshelter.org" TargetMode="External"/><Relationship Id="rId4" Type="http://schemas.openxmlformats.org/officeDocument/2006/relationships/hyperlink" Target="mailto:klabarge@oco.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534400" cy="1905000"/>
          </a:xfrm>
        </p:spPr>
        <p:txBody>
          <a:bodyPr>
            <a:noAutofit/>
          </a:bodyPr>
          <a:lstStyle/>
          <a:p>
            <a:pPr algn="ctr"/>
            <a:r>
              <a:rPr lang="en-US" sz="4400" dirty="0" smtClean="0"/>
              <a:t>Point in Time Count/Housing Inventory Count Presentation</a:t>
            </a:r>
            <a:endParaRPr lang="en-US" sz="4400" dirty="0"/>
          </a:p>
        </p:txBody>
      </p:sp>
      <p:sp>
        <p:nvSpPr>
          <p:cNvPr id="3" name="Subtitle 2"/>
          <p:cNvSpPr>
            <a:spLocks noGrp="1"/>
          </p:cNvSpPr>
          <p:nvPr>
            <p:ph type="subTitle" idx="1"/>
          </p:nvPr>
        </p:nvSpPr>
        <p:spPr>
          <a:xfrm>
            <a:off x="642805" y="4648200"/>
            <a:ext cx="6553200" cy="762000"/>
          </a:xfrm>
        </p:spPr>
        <p:txBody>
          <a:bodyPr/>
          <a:lstStyle/>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3124200"/>
            <a:ext cx="2563317" cy="1666155"/>
          </a:xfrm>
          <a:prstGeom prst="rect">
            <a:avLst/>
          </a:prstGeom>
        </p:spPr>
      </p:pic>
    </p:spTree>
    <p:extLst>
      <p:ext uri="{BB962C8B-B14F-4D97-AF65-F5344CB8AC3E}">
        <p14:creationId xmlns:p14="http://schemas.microsoft.com/office/powerpoint/2010/main" val="2738178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Inventory Count</a:t>
            </a:r>
            <a:endParaRPr lang="en-US" dirty="0"/>
          </a:p>
        </p:txBody>
      </p:sp>
      <p:sp>
        <p:nvSpPr>
          <p:cNvPr id="3" name="Content Placeholder 2"/>
          <p:cNvSpPr>
            <a:spLocks noGrp="1"/>
          </p:cNvSpPr>
          <p:nvPr>
            <p:ph idx="1"/>
          </p:nvPr>
        </p:nvSpPr>
        <p:spPr/>
        <p:txBody>
          <a:bodyPr>
            <a:normAutofit lnSpcReduction="10000"/>
          </a:bodyPr>
          <a:lstStyle/>
          <a:p>
            <a:r>
              <a:rPr lang="en-US" dirty="0"/>
              <a:t>A</a:t>
            </a:r>
            <a:r>
              <a:rPr lang="en-US" dirty="0" smtClean="0"/>
              <a:t>n </a:t>
            </a:r>
            <a:r>
              <a:rPr lang="en-US" dirty="0"/>
              <a:t>inventory of housing conducted annually during the last ten days in </a:t>
            </a:r>
            <a:r>
              <a:rPr lang="en-US" dirty="0" smtClean="0"/>
              <a:t>January (same date as the PIT Count).</a:t>
            </a:r>
          </a:p>
          <a:p>
            <a:r>
              <a:rPr lang="en-US" dirty="0" smtClean="0"/>
              <a:t>Tallies </a:t>
            </a:r>
            <a:r>
              <a:rPr lang="en-US" dirty="0"/>
              <a:t>the number of beds and units available on the night designated for the count by program </a:t>
            </a:r>
            <a:r>
              <a:rPr lang="en-US" dirty="0" smtClean="0"/>
              <a:t>type (emergency shelter, transitional housing, permanent housing), </a:t>
            </a:r>
            <a:r>
              <a:rPr lang="en-US" dirty="0"/>
              <a:t>and include beds dedicated to serve persons who are </a:t>
            </a:r>
            <a:r>
              <a:rPr lang="en-US" dirty="0" smtClean="0"/>
              <a:t>homeless.</a:t>
            </a:r>
          </a:p>
          <a:p>
            <a:r>
              <a:rPr lang="en-US" dirty="0"/>
              <a:t>Includes beds that are coming online within the next year, but they are marked as </a:t>
            </a:r>
            <a:r>
              <a:rPr lang="en-US" dirty="0" smtClean="0"/>
              <a:t>under-construction; i.e. Salvation Army Women’s Shelter/Permanent Housing.</a:t>
            </a:r>
            <a:endParaRPr lang="en-US" dirty="0"/>
          </a:p>
          <a:p>
            <a:pPr marL="0" indent="0">
              <a:buNone/>
            </a:pPr>
            <a:endParaRPr lang="en-US" dirty="0"/>
          </a:p>
        </p:txBody>
      </p:sp>
    </p:spTree>
    <p:extLst>
      <p:ext uri="{BB962C8B-B14F-4D97-AF65-F5344CB8AC3E}">
        <p14:creationId xmlns:p14="http://schemas.microsoft.com/office/powerpoint/2010/main" val="9497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HIC Changes</a:t>
            </a:r>
            <a:endParaRPr lang="en-US" dirty="0"/>
          </a:p>
        </p:txBody>
      </p:sp>
      <p:sp>
        <p:nvSpPr>
          <p:cNvPr id="3" name="Content Placeholder 2"/>
          <p:cNvSpPr>
            <a:spLocks noGrp="1"/>
          </p:cNvSpPr>
          <p:nvPr>
            <p:ph idx="1"/>
          </p:nvPr>
        </p:nvSpPr>
        <p:spPr/>
        <p:txBody>
          <a:bodyPr>
            <a:normAutofit/>
          </a:bodyPr>
          <a:lstStyle/>
          <a:p>
            <a:r>
              <a:rPr lang="en-US" dirty="0" smtClean="0"/>
              <a:t>2017 HUD Data Standards – Changes allow most communities to be able to easily upload the HIC into the HUD HDX. </a:t>
            </a:r>
          </a:p>
          <a:p>
            <a:r>
              <a:rPr lang="en-US" dirty="0" smtClean="0"/>
              <a:t>Department of Veteran Affairs recently designated components within their Grant Per Diem (GPD) program. They must report their GPD Projects by component type and project type. </a:t>
            </a:r>
          </a:p>
          <a:p>
            <a:r>
              <a:rPr lang="en-US" dirty="0" smtClean="0"/>
              <a:t>Federal Funding Sources were updated in the 2017 HUD Data Standards.  </a:t>
            </a:r>
            <a:endParaRPr lang="en-US" dirty="0"/>
          </a:p>
        </p:txBody>
      </p:sp>
    </p:spTree>
    <p:extLst>
      <p:ext uri="{BB962C8B-B14F-4D97-AF65-F5344CB8AC3E}">
        <p14:creationId xmlns:p14="http://schemas.microsoft.com/office/powerpoint/2010/main" val="2023864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Questions? </a:t>
            </a:r>
            <a:endParaRPr lang="en-US"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60623" y="2020067"/>
            <a:ext cx="3435377" cy="3435377"/>
          </a:xfrm>
        </p:spPr>
      </p:pic>
    </p:spTree>
    <p:extLst>
      <p:ext uri="{BB962C8B-B14F-4D97-AF65-F5344CB8AC3E}">
        <p14:creationId xmlns:p14="http://schemas.microsoft.com/office/powerpoint/2010/main" val="789619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Point in Time Count?</a:t>
            </a:r>
            <a:endParaRPr lang="en-US" dirty="0"/>
          </a:p>
        </p:txBody>
      </p:sp>
      <p:sp>
        <p:nvSpPr>
          <p:cNvPr id="3" name="Content Placeholder 2"/>
          <p:cNvSpPr>
            <a:spLocks noGrp="1"/>
          </p:cNvSpPr>
          <p:nvPr>
            <p:ph idx="1"/>
          </p:nvPr>
        </p:nvSpPr>
        <p:spPr/>
        <p:txBody>
          <a:bodyPr>
            <a:normAutofit/>
          </a:bodyPr>
          <a:lstStyle/>
          <a:p>
            <a:r>
              <a:rPr lang="en-US" dirty="0"/>
              <a:t>The Point-in-Time (PIT) </a:t>
            </a:r>
            <a:r>
              <a:rPr lang="en-US" dirty="0" smtClean="0"/>
              <a:t>Count </a:t>
            </a:r>
            <a:r>
              <a:rPr lang="en-US" dirty="0"/>
              <a:t>is a count of sheltered &amp;</a:t>
            </a:r>
            <a:r>
              <a:rPr lang="en-US" dirty="0" smtClean="0"/>
              <a:t> </a:t>
            </a:r>
            <a:r>
              <a:rPr lang="en-US" dirty="0"/>
              <a:t>unsheltered homeless persons on a single night in January. </a:t>
            </a:r>
            <a:endParaRPr lang="en-US" dirty="0" smtClean="0"/>
          </a:p>
          <a:p>
            <a:r>
              <a:rPr lang="en-US" dirty="0" smtClean="0"/>
              <a:t>HUD </a:t>
            </a:r>
            <a:r>
              <a:rPr lang="en-US" dirty="0"/>
              <a:t>requires that </a:t>
            </a:r>
            <a:r>
              <a:rPr lang="en-US" dirty="0" err="1" smtClean="0"/>
              <a:t>CoCs</a:t>
            </a:r>
            <a:r>
              <a:rPr lang="en-US" dirty="0" smtClean="0"/>
              <a:t> </a:t>
            </a:r>
            <a:r>
              <a:rPr lang="en-US" dirty="0"/>
              <a:t>conduct an annual count of homeless persons who </a:t>
            </a:r>
            <a:r>
              <a:rPr lang="en-US" dirty="0" smtClean="0"/>
              <a:t>are </a:t>
            </a:r>
            <a:r>
              <a:rPr lang="en-US" dirty="0"/>
              <a:t>in emergency shelter, transitional housing, and Safe Havens on a single </a:t>
            </a:r>
            <a:r>
              <a:rPr lang="en-US" dirty="0" smtClean="0"/>
              <a:t>night as well as unsheltered (places not meant for human habitation).</a:t>
            </a:r>
            <a:endParaRPr lang="en-US" dirty="0"/>
          </a:p>
        </p:txBody>
      </p:sp>
    </p:spTree>
    <p:extLst>
      <p:ext uri="{BB962C8B-B14F-4D97-AF65-F5344CB8AC3E}">
        <p14:creationId xmlns:p14="http://schemas.microsoft.com/office/powerpoint/2010/main" val="202045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143000"/>
          </a:xfrm>
        </p:spPr>
        <p:txBody>
          <a:bodyPr>
            <a:normAutofit fontScale="90000"/>
          </a:bodyPr>
          <a:lstStyle/>
          <a:p>
            <a:r>
              <a:rPr lang="en-US" dirty="0" smtClean="0"/>
              <a:t>How the Count will be Administered</a:t>
            </a:r>
            <a:endParaRPr lang="en-US" dirty="0"/>
          </a:p>
        </p:txBody>
      </p:sp>
      <p:sp>
        <p:nvSpPr>
          <p:cNvPr id="3" name="Content Placeholder 2"/>
          <p:cNvSpPr>
            <a:spLocks noGrp="1"/>
          </p:cNvSpPr>
          <p:nvPr>
            <p:ph idx="1"/>
          </p:nvPr>
        </p:nvSpPr>
        <p:spPr/>
        <p:txBody>
          <a:bodyPr>
            <a:normAutofit/>
          </a:bodyPr>
          <a:lstStyle/>
          <a:p>
            <a:r>
              <a:rPr lang="en-US" dirty="0" smtClean="0"/>
              <a:t>Will occur on Wednesday, January 24, 2017.</a:t>
            </a:r>
          </a:p>
          <a:p>
            <a:r>
              <a:rPr lang="en-US" dirty="0" smtClean="0"/>
              <a:t>The day of the Count street outreach will ask people who were outdoors where they will be sleeping that night. Canvassing confirms this the evening of the count. </a:t>
            </a:r>
          </a:p>
          <a:p>
            <a:r>
              <a:rPr lang="en-US" dirty="0" smtClean="0"/>
              <a:t>Several volunteers will go out the evening of the Count and canvass the Counties (mainly known locations: bridges, encampments, transportation centers, hospitals, etc.).</a:t>
            </a:r>
            <a:endParaRPr lang="en-US" dirty="0"/>
          </a:p>
        </p:txBody>
      </p:sp>
    </p:spTree>
    <p:extLst>
      <p:ext uri="{BB962C8B-B14F-4D97-AF65-F5344CB8AC3E}">
        <p14:creationId xmlns:p14="http://schemas.microsoft.com/office/powerpoint/2010/main" val="685423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Next Day	</a:t>
            </a:r>
            <a:endParaRPr lang="en-US" dirty="0"/>
          </a:p>
        </p:txBody>
      </p:sp>
      <p:sp>
        <p:nvSpPr>
          <p:cNvPr id="3" name="Content Placeholder 2"/>
          <p:cNvSpPr>
            <a:spLocks noGrp="1"/>
          </p:cNvSpPr>
          <p:nvPr>
            <p:ph idx="1"/>
          </p:nvPr>
        </p:nvSpPr>
        <p:spPr/>
        <p:txBody>
          <a:bodyPr>
            <a:normAutofit/>
          </a:bodyPr>
          <a:lstStyle/>
          <a:p>
            <a:r>
              <a:rPr lang="en-US" dirty="0" smtClean="0"/>
              <a:t>Soup Kitchens, Youth Drop-in Centers, and Day Programs will survey people to determine if slept in places not meant for human habitation the night before. </a:t>
            </a:r>
          </a:p>
          <a:p>
            <a:r>
              <a:rPr lang="en-US" dirty="0" smtClean="0"/>
              <a:t>We will then check against HMIS to confirm whether or not these individuals were in shelter the night of the Count. </a:t>
            </a:r>
          </a:p>
        </p:txBody>
      </p:sp>
    </p:spTree>
    <p:extLst>
      <p:ext uri="{BB962C8B-B14F-4D97-AF65-F5344CB8AC3E}">
        <p14:creationId xmlns:p14="http://schemas.microsoft.com/office/powerpoint/2010/main" val="2480888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Year’s Count</a:t>
            </a:r>
            <a:endParaRPr lang="en-US" dirty="0"/>
          </a:p>
        </p:txBody>
      </p:sp>
      <p:sp>
        <p:nvSpPr>
          <p:cNvPr id="3" name="Content Placeholder 2"/>
          <p:cNvSpPr>
            <a:spLocks noGrp="1"/>
          </p:cNvSpPr>
          <p:nvPr>
            <p:ph idx="1"/>
          </p:nvPr>
        </p:nvSpPr>
        <p:spPr/>
        <p:txBody>
          <a:bodyPr>
            <a:normAutofit lnSpcReduction="10000"/>
          </a:bodyPr>
          <a:lstStyle/>
          <a:p>
            <a:r>
              <a:rPr lang="en-US" dirty="0" smtClean="0"/>
              <a:t>HMIS reported that there were 532 individuals residing in shelters and/or hotels that evening. This was down from 563 from 2016. </a:t>
            </a:r>
          </a:p>
          <a:p>
            <a:r>
              <a:rPr lang="en-US" dirty="0" smtClean="0"/>
              <a:t>49 unaccompanied youth were in shelter (9 under 18 years of age, 40 youth 18-24 years old).</a:t>
            </a:r>
          </a:p>
          <a:p>
            <a:r>
              <a:rPr lang="en-US" dirty="0"/>
              <a:t>Chronic Homelessness decreased by 31% from </a:t>
            </a:r>
            <a:r>
              <a:rPr lang="en-US" dirty="0" smtClean="0"/>
              <a:t>2016 – 43 People (1 unsheltered).</a:t>
            </a:r>
            <a:endParaRPr lang="en-US" dirty="0"/>
          </a:p>
          <a:p>
            <a:r>
              <a:rPr lang="en-US" dirty="0" smtClean="0"/>
              <a:t>28 Unsheltered; most of who we found in Onondaga County and in 24 hour locations. </a:t>
            </a:r>
          </a:p>
          <a:p>
            <a:r>
              <a:rPr lang="en-US" dirty="0" smtClean="0"/>
              <a:t>Veteran population in Emergency Shelter decreased by 16% (21 Vets in shelter). </a:t>
            </a:r>
            <a:endParaRPr lang="en-US" dirty="0"/>
          </a:p>
        </p:txBody>
      </p:sp>
    </p:spTree>
    <p:extLst>
      <p:ext uri="{BB962C8B-B14F-4D97-AF65-F5344CB8AC3E}">
        <p14:creationId xmlns:p14="http://schemas.microsoft.com/office/powerpoint/2010/main" val="225391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Point in Time</a:t>
            </a:r>
            <a:endParaRPr lang="en-US" dirty="0"/>
          </a:p>
        </p:txBody>
      </p:sp>
      <p:sp>
        <p:nvSpPr>
          <p:cNvPr id="3" name="Content Placeholder 2"/>
          <p:cNvSpPr>
            <a:spLocks noGrp="1"/>
          </p:cNvSpPr>
          <p:nvPr>
            <p:ph idx="1"/>
          </p:nvPr>
        </p:nvSpPr>
        <p:spPr/>
        <p:txBody>
          <a:bodyPr/>
          <a:lstStyle/>
          <a:p>
            <a:endParaRPr lang="en-US"/>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356" t="24588" r="57103" b="24352"/>
          <a:stretch/>
        </p:blipFill>
        <p:spPr bwMode="auto">
          <a:xfrm>
            <a:off x="183366" y="1828800"/>
            <a:ext cx="8316358"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3950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PIT Count Changes</a:t>
            </a:r>
            <a:endParaRPr lang="en-US" dirty="0"/>
          </a:p>
        </p:txBody>
      </p:sp>
      <p:sp>
        <p:nvSpPr>
          <p:cNvPr id="3" name="Content Placeholder 2"/>
          <p:cNvSpPr>
            <a:spLocks noGrp="1"/>
          </p:cNvSpPr>
          <p:nvPr>
            <p:ph idx="1"/>
          </p:nvPr>
        </p:nvSpPr>
        <p:spPr>
          <a:xfrm>
            <a:off x="228600" y="2119256"/>
            <a:ext cx="8534399" cy="4510144"/>
          </a:xfrm>
        </p:spPr>
        <p:txBody>
          <a:bodyPr>
            <a:normAutofit fontScale="92500"/>
          </a:bodyPr>
          <a:lstStyle/>
          <a:p>
            <a:r>
              <a:rPr lang="en-US" dirty="0" smtClean="0"/>
              <a:t>2017 HUD Data Standards changes: </a:t>
            </a:r>
          </a:p>
          <a:p>
            <a:pPr lvl="1"/>
            <a:r>
              <a:rPr lang="en-US" dirty="0" smtClean="0"/>
              <a:t>1. Gender </a:t>
            </a:r>
            <a:r>
              <a:rPr lang="en-US" dirty="0"/>
              <a:t>response categories </a:t>
            </a:r>
            <a:r>
              <a:rPr lang="en-US" dirty="0" smtClean="0"/>
              <a:t>expanded; SSVF, GPD, HOPWA, and RHY Assessment changes; Permanent Supportive Housing – Housing Move in Date., etc. </a:t>
            </a:r>
          </a:p>
          <a:p>
            <a:r>
              <a:rPr lang="en-US" dirty="0" smtClean="0"/>
              <a:t>HUD limiting the collection of </a:t>
            </a:r>
            <a:r>
              <a:rPr lang="en-US" dirty="0"/>
              <a:t>d</a:t>
            </a:r>
            <a:r>
              <a:rPr lang="en-US" dirty="0" smtClean="0"/>
              <a:t>omestic </a:t>
            </a:r>
            <a:r>
              <a:rPr lang="en-US" dirty="0"/>
              <a:t>v</a:t>
            </a:r>
            <a:r>
              <a:rPr lang="en-US" dirty="0" smtClean="0"/>
              <a:t>iolence information to those who are currently fleeing domestic/dating violence, sexual assault, or stalking. 	</a:t>
            </a:r>
          </a:p>
          <a:p>
            <a:r>
              <a:rPr lang="en-US" dirty="0" err="1" smtClean="0"/>
              <a:t>CoCs</a:t>
            </a:r>
            <a:r>
              <a:rPr lang="en-US" dirty="0" smtClean="0"/>
              <a:t> are now required to report on the number of children of parenting youth families where the parent is under the age of 18 separate from the children of parenting youth families where the parent is aged 18 to 24. </a:t>
            </a:r>
            <a:endParaRPr lang="en-US" dirty="0"/>
          </a:p>
        </p:txBody>
      </p:sp>
    </p:spTree>
    <p:extLst>
      <p:ext uri="{BB962C8B-B14F-4D97-AF65-F5344CB8AC3E}">
        <p14:creationId xmlns:p14="http://schemas.microsoft.com/office/powerpoint/2010/main" val="150644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McKinney-Vento Homeless Youth Count</a:t>
            </a:r>
            <a:endParaRPr lang="en-US" sz="4000" dirty="0"/>
          </a:p>
        </p:txBody>
      </p:sp>
      <p:sp>
        <p:nvSpPr>
          <p:cNvPr id="3" name="Content Placeholder 2"/>
          <p:cNvSpPr>
            <a:spLocks noGrp="1"/>
          </p:cNvSpPr>
          <p:nvPr>
            <p:ph idx="1"/>
          </p:nvPr>
        </p:nvSpPr>
        <p:spPr/>
        <p:txBody>
          <a:bodyPr/>
          <a:lstStyle/>
          <a:p>
            <a:r>
              <a:rPr lang="en-US" dirty="0" smtClean="0"/>
              <a:t>Survey will be distributed in schools and local youth centers to ask homeless youth where they stayed last night.</a:t>
            </a:r>
          </a:p>
          <a:p>
            <a:r>
              <a:rPr lang="en-US" dirty="0" smtClean="0"/>
              <a:t>Will give us a better understanding of youth experiencing homelessness who are not meeting the HUD homeless definition. </a:t>
            </a:r>
          </a:p>
          <a:p>
            <a:r>
              <a:rPr lang="en-US" dirty="0" smtClean="0"/>
              <a:t>Data collection will separate unaccompanied youth from youth who are still with parent/guardian. </a:t>
            </a:r>
          </a:p>
          <a:p>
            <a:pPr marL="0" indent="0">
              <a:buNone/>
            </a:pPr>
            <a:endParaRPr lang="en-US" dirty="0"/>
          </a:p>
        </p:txBody>
      </p:sp>
    </p:spTree>
    <p:extLst>
      <p:ext uri="{BB962C8B-B14F-4D97-AF65-F5344CB8AC3E}">
        <p14:creationId xmlns:p14="http://schemas.microsoft.com/office/powerpoint/2010/main" val="225518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Volunteers?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Onondaga, please contact Melissa Marrone </a:t>
            </a:r>
          </a:p>
          <a:p>
            <a:pPr lvl="1"/>
            <a:r>
              <a:rPr lang="en-US" dirty="0" smtClean="0"/>
              <a:t>Email: </a:t>
            </a:r>
            <a:r>
              <a:rPr lang="en-US" dirty="0" smtClean="0">
                <a:hlinkClick r:id="rId3"/>
              </a:rPr>
              <a:t>mmarrone@unitedway-cny.org</a:t>
            </a:r>
            <a:r>
              <a:rPr lang="en-US" dirty="0" smtClean="0"/>
              <a:t> </a:t>
            </a:r>
          </a:p>
          <a:p>
            <a:pPr lvl="1"/>
            <a:r>
              <a:rPr lang="en-US" dirty="0" smtClean="0"/>
              <a:t>Office: 315-428-2216 or cell: 315-491-5328</a:t>
            </a:r>
          </a:p>
          <a:p>
            <a:r>
              <a:rPr lang="en-US" dirty="0" smtClean="0"/>
              <a:t>For Oswego, please contact Kristin LaBarge</a:t>
            </a:r>
          </a:p>
          <a:p>
            <a:pPr lvl="1"/>
            <a:r>
              <a:rPr lang="en-US" dirty="0" smtClean="0"/>
              <a:t>Email</a:t>
            </a:r>
            <a:r>
              <a:rPr lang="en-US" dirty="0"/>
              <a:t>: </a:t>
            </a:r>
            <a:r>
              <a:rPr lang="en-US" dirty="0" smtClean="0">
                <a:hlinkClick r:id="rId4"/>
              </a:rPr>
              <a:t>klabarge@oco.org</a:t>
            </a:r>
            <a:r>
              <a:rPr lang="en-US" dirty="0" smtClean="0"/>
              <a:t>  </a:t>
            </a:r>
          </a:p>
          <a:p>
            <a:pPr lvl="1"/>
            <a:r>
              <a:rPr lang="en-US" dirty="0" smtClean="0"/>
              <a:t>Office: 315-598-4717 x1078</a:t>
            </a:r>
          </a:p>
          <a:p>
            <a:r>
              <a:rPr lang="en-US" dirty="0" smtClean="0"/>
              <a:t>For Cayuga, please contact Chrissie Thornton or Renee Jensen</a:t>
            </a:r>
          </a:p>
          <a:p>
            <a:pPr lvl="1"/>
            <a:r>
              <a:rPr lang="en-US" dirty="0" smtClean="0"/>
              <a:t>Email: </a:t>
            </a:r>
            <a:r>
              <a:rPr lang="en-US" dirty="0" smtClean="0">
                <a:hlinkClick r:id="rId5"/>
              </a:rPr>
              <a:t>cthornton@chapelhouseshelter.org</a:t>
            </a:r>
            <a:r>
              <a:rPr lang="en-US" dirty="0" smtClean="0"/>
              <a:t> or  </a:t>
            </a:r>
            <a:r>
              <a:rPr lang="en-US" u="sng" dirty="0" smtClean="0">
                <a:hlinkClick r:id="rId6"/>
              </a:rPr>
              <a:t>rjensen@auburnny.gov</a:t>
            </a:r>
            <a:r>
              <a:rPr lang="en-US" u="sng" dirty="0" smtClean="0"/>
              <a:t> </a:t>
            </a:r>
          </a:p>
          <a:p>
            <a:pPr lvl="1"/>
            <a:r>
              <a:rPr lang="en-US" dirty="0" smtClean="0"/>
              <a:t>Office: 315-252-0916 or 315-255-4115</a:t>
            </a:r>
            <a:endParaRPr lang="en-US" dirty="0"/>
          </a:p>
        </p:txBody>
      </p:sp>
    </p:spTree>
    <p:extLst>
      <p:ext uri="{BB962C8B-B14F-4D97-AF65-F5344CB8AC3E}">
        <p14:creationId xmlns:p14="http://schemas.microsoft.com/office/powerpoint/2010/main" val="18545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3898</TotalTime>
  <Words>609</Words>
  <Application>Microsoft Office PowerPoint</Application>
  <PresentationFormat>On-screen Show (4:3)</PresentationFormat>
  <Paragraphs>58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Point in Time Count/Housing Inventory Count Presentation</vt:lpstr>
      <vt:lpstr>What is a Point in Time Count?</vt:lpstr>
      <vt:lpstr>How the Count will be Administered</vt:lpstr>
      <vt:lpstr>The Next Day </vt:lpstr>
      <vt:lpstr>Last Year’s Count</vt:lpstr>
      <vt:lpstr>2017 Point in Time</vt:lpstr>
      <vt:lpstr>New PIT Count Changes</vt:lpstr>
      <vt:lpstr>McKinney-Vento Homeless Youth Count</vt:lpstr>
      <vt:lpstr>Volunteers?</vt:lpstr>
      <vt:lpstr>Housing Inventory Count</vt:lpstr>
      <vt:lpstr>New HIC Changes</vt:lpstr>
      <vt:lpstr>Any Questions? </vt:lpstr>
    </vt:vector>
  </TitlesOfParts>
  <Company>New York State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in Time Count</dc:title>
  <dc:creator>Marrone, Melissa (DFA3-A31)</dc:creator>
  <cp:lastModifiedBy>Sarah Schutt</cp:lastModifiedBy>
  <cp:revision>54</cp:revision>
  <cp:lastPrinted>2017-12-20T16:54:43Z</cp:lastPrinted>
  <dcterms:created xsi:type="dcterms:W3CDTF">2015-01-21T14:49:13Z</dcterms:created>
  <dcterms:modified xsi:type="dcterms:W3CDTF">2017-12-27T19:36:14Z</dcterms:modified>
</cp:coreProperties>
</file>