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97" d="100"/>
          <a:sy n="97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Respondent</a:t>
            </a:r>
            <a:r>
              <a:rPr lang="en-US" baseline="0" dirty="0" smtClean="0"/>
              <a:t> Race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Native Hawaiian or Other Pacific Islander</c:v>
                </c:pt>
                <c:pt idx="1">
                  <c:v>Asian</c:v>
                </c:pt>
                <c:pt idx="2">
                  <c:v>American Indian or Alaska Native</c:v>
                </c:pt>
                <c:pt idx="3">
                  <c:v>Multi-race</c:v>
                </c:pt>
                <c:pt idx="4">
                  <c:v>Black or African American</c:v>
                </c:pt>
                <c:pt idx="5">
                  <c:v>White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0.01</c:v>
                </c:pt>
                <c:pt idx="1">
                  <c:v>0.02</c:v>
                </c:pt>
                <c:pt idx="2">
                  <c:v>0.04</c:v>
                </c:pt>
                <c:pt idx="3">
                  <c:v>0.1</c:v>
                </c:pt>
                <c:pt idx="4">
                  <c:v>0.37</c:v>
                </c:pt>
                <c:pt idx="5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32512"/>
        <c:axId val="43642880"/>
      </c:barChart>
      <c:catAx>
        <c:axId val="78432512"/>
        <c:scaling>
          <c:orientation val="minMax"/>
        </c:scaling>
        <c:delete val="0"/>
        <c:axPos val="l"/>
        <c:majorTickMark val="out"/>
        <c:minorTickMark val="none"/>
        <c:tickLblPos val="nextTo"/>
        <c:crossAx val="43642880"/>
        <c:crosses val="autoZero"/>
        <c:auto val="1"/>
        <c:lblAlgn val="ctr"/>
        <c:lblOffset val="100"/>
        <c:noMultiLvlLbl val="0"/>
      </c:catAx>
      <c:valAx>
        <c:axId val="43642880"/>
        <c:scaling>
          <c:orientation val="minMax"/>
          <c:max val="0.60000000000000009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8432512"/>
        <c:crosses val="autoZero"/>
        <c:crossBetween val="between"/>
        <c:majorUnit val="0.1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Shelter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PSH</c:v>
                </c:pt>
                <c:pt idx="1">
                  <c:v>RRH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0.86</c:v>
                </c:pt>
                <c:pt idx="1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Street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PSH</c:v>
                </c:pt>
                <c:pt idx="1">
                  <c:v>RRH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</c:v>
                </c:pt>
                <c:pt idx="1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PSH</c:v>
                </c:pt>
                <c:pt idx="1">
                  <c:v>RRH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676800"/>
        <c:axId val="43678336"/>
      </c:barChart>
      <c:catAx>
        <c:axId val="43676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3678336"/>
        <c:crosses val="autoZero"/>
        <c:auto val="1"/>
        <c:lblAlgn val="ctr"/>
        <c:lblOffset val="100"/>
        <c:noMultiLvlLbl val="0"/>
      </c:catAx>
      <c:valAx>
        <c:axId val="4367833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3676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729367162438028"/>
          <c:y val="0.13077494122430355"/>
          <c:w val="0.57239768640031108"/>
          <c:h val="0.77128986870661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3"/>
                  <c:y val="9.605195017501755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61728395061727E-2"/>
                  <c:y val="8.38117542950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69E-2"/>
                  <c:y val="7.5910781054318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Do you feel like your case manager is meeting your needs?</c:v>
                </c:pt>
                <c:pt idx="1">
                  <c:v>In your opinion were you housed quickly?</c:v>
                </c:pt>
                <c:pt idx="2">
                  <c:v>Did the shelter or Street outreach staff explain all of the housing options available?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0.08</c:v>
                </c:pt>
                <c:pt idx="1">
                  <c:v>0.01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0883639545622E-3"/>
                  <c:y val="3.68397411778023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-4.505193348200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2.8050009181154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Do you feel like your case manager is meeting your needs?</c:v>
                </c:pt>
                <c:pt idx="1">
                  <c:v>In your opinion were you housed quickly?</c:v>
                </c:pt>
                <c:pt idx="2">
                  <c:v>Did the shelter or Street outreach staff explain all of the housing options available?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0.05</c:v>
                </c:pt>
                <c:pt idx="1">
                  <c:v>0.16</c:v>
                </c:pt>
                <c:pt idx="2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Sheet1!$A$2:$A$4</c:f>
              <c:strCache>
                <c:ptCount val="3"/>
                <c:pt idx="0">
                  <c:v>Do you feel like your case manager is meeting your needs?</c:v>
                </c:pt>
                <c:pt idx="1">
                  <c:v>In your opinion were you housed quickly?</c:v>
                </c:pt>
                <c:pt idx="2">
                  <c:v>Did the shelter or Street outreach staff explain all of the housing options available?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0.86</c:v>
                </c:pt>
                <c:pt idx="1">
                  <c:v>0.83</c:v>
                </c:pt>
                <c:pt idx="2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833984"/>
        <c:axId val="44106112"/>
      </c:barChart>
      <c:catAx>
        <c:axId val="43833984"/>
        <c:scaling>
          <c:orientation val="minMax"/>
        </c:scaling>
        <c:delete val="0"/>
        <c:axPos val="l"/>
        <c:majorTickMark val="out"/>
        <c:minorTickMark val="none"/>
        <c:tickLblPos val="nextTo"/>
        <c:crossAx val="44106112"/>
        <c:crosses val="autoZero"/>
        <c:auto val="1"/>
        <c:lblAlgn val="ctr"/>
        <c:lblOffset val="100"/>
        <c:noMultiLvlLbl val="0"/>
      </c:catAx>
      <c:valAx>
        <c:axId val="44106112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383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04896957324779"/>
          <c:y val="1.3384338466657061E-2"/>
          <c:w val="0.44463376105764557"/>
          <c:h val="0.102058938597169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Not at all</c:v>
                </c:pt>
                <c:pt idx="1">
                  <c:v>Monthly</c:v>
                </c:pt>
                <c:pt idx="2">
                  <c:v>Every other week</c:v>
                </c:pt>
                <c:pt idx="3">
                  <c:v>Weekly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0.02</c:v>
                </c:pt>
                <c:pt idx="1">
                  <c:v>0.62</c:v>
                </c:pt>
                <c:pt idx="2">
                  <c:v>0.14000000000000001</c:v>
                </c:pt>
                <c:pt idx="3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RRH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Not at all</c:v>
                </c:pt>
                <c:pt idx="1">
                  <c:v>Monthly</c:v>
                </c:pt>
                <c:pt idx="2">
                  <c:v>Every other week</c:v>
                </c:pt>
                <c:pt idx="3">
                  <c:v>Weekly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</c:v>
                </c:pt>
                <c:pt idx="1">
                  <c:v>0.22</c:v>
                </c:pt>
                <c:pt idx="2">
                  <c:v>0.22</c:v>
                </c:pt>
                <c:pt idx="3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43200"/>
        <c:axId val="44257280"/>
      </c:barChart>
      <c:catAx>
        <c:axId val="44243200"/>
        <c:scaling>
          <c:orientation val="minMax"/>
        </c:scaling>
        <c:delete val="0"/>
        <c:axPos val="l"/>
        <c:majorTickMark val="out"/>
        <c:minorTickMark val="none"/>
        <c:tickLblPos val="nextTo"/>
        <c:crossAx val="44257280"/>
        <c:crosses val="autoZero"/>
        <c:auto val="1"/>
        <c:lblAlgn val="ctr"/>
        <c:lblOffset val="100"/>
        <c:noMultiLvlLbl val="0"/>
      </c:catAx>
      <c:valAx>
        <c:axId val="442572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44243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29763293477204"/>
          <c:y val="0.20203435158440314"/>
          <c:w val="0.84339372508991928"/>
          <c:h val="0.686000305349380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at all Satisfied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145927120022215E-17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PSH</c:v>
                </c:pt>
                <c:pt idx="1">
                  <c:v>RRH</c:v>
                </c:pt>
                <c:pt idx="2">
                  <c:v>Overall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0.03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Satisfied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PSH</c:v>
                </c:pt>
                <c:pt idx="1">
                  <c:v>RRH</c:v>
                </c:pt>
                <c:pt idx="2">
                  <c:v>Overall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0.39</c:v>
                </c:pt>
                <c:pt idx="1">
                  <c:v>0.28999999999999998</c:v>
                </c:pt>
                <c:pt idx="2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Satisfied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PSH</c:v>
                </c:pt>
                <c:pt idx="1">
                  <c:v>RRH</c:v>
                </c:pt>
                <c:pt idx="2">
                  <c:v>Overall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0.67</c:v>
                </c:pt>
                <c:pt idx="2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18304"/>
        <c:axId val="44099072"/>
      </c:barChart>
      <c:catAx>
        <c:axId val="44018304"/>
        <c:scaling>
          <c:orientation val="minMax"/>
        </c:scaling>
        <c:delete val="0"/>
        <c:axPos val="l"/>
        <c:majorTickMark val="out"/>
        <c:minorTickMark val="none"/>
        <c:tickLblPos val="nextTo"/>
        <c:crossAx val="44099072"/>
        <c:crosses val="autoZero"/>
        <c:auto val="1"/>
        <c:lblAlgn val="ctr"/>
        <c:lblOffset val="100"/>
        <c:noMultiLvlLbl val="0"/>
      </c:catAx>
      <c:valAx>
        <c:axId val="44099072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401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667019053173908"/>
          <c:y val="4.9259130045915089E-2"/>
          <c:w val="0.73925573539418687"/>
          <c:h val="0.11579259485771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F211D-F067-467F-BA9F-6B0F3C152B0A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0E6B2-5283-403E-9D92-C2842F2EE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Racial makeup</a:t>
            </a:r>
            <a:r>
              <a:rPr lang="en-US" baseline="0" dirty="0" smtClean="0"/>
              <a:t> is similar to overall homeless services ratio.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0E6B2-5283-403E-9D92-C2842F2EE0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9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0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0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4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2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9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0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9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2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BA6A-C400-4AA4-BA6B-CCD188A2680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1B7B-53E4-42E7-AAD9-C5D13938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Gaps &amp; Needs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Housing and Homeless Coalition</a:t>
            </a:r>
          </a:p>
          <a:p>
            <a:r>
              <a:rPr lang="en-US" dirty="0" smtClean="0"/>
              <a:t> of Central New York</a:t>
            </a:r>
          </a:p>
          <a:p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1026" name="Picture 2" descr="C:\Users\fhintz\Dropbox (HHC of CNY)\HHC of CNY Team Folder\HHC Letterhead 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07"/>
          <a:stretch/>
        </p:blipFill>
        <p:spPr bwMode="auto">
          <a:xfrm>
            <a:off x="5801360" y="4953000"/>
            <a:ext cx="334264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188720" y="-274320"/>
            <a:ext cx="11506200" cy="7162800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Caseworkers from 10 agencies</a:t>
            </a:r>
          </a:p>
          <a:p>
            <a:r>
              <a:rPr lang="en-US" dirty="0" smtClean="0"/>
              <a:t>118 participants in RRH and PSH programs. </a:t>
            </a:r>
          </a:p>
          <a:p>
            <a:r>
              <a:rPr lang="en-US" dirty="0" smtClean="0"/>
              <a:t>50% Rapid Rehousing</a:t>
            </a:r>
          </a:p>
          <a:p>
            <a:r>
              <a:rPr lang="en-US" dirty="0" smtClean="0"/>
              <a:t>50% Permanent Supportive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Convenience sample only given to clients whose appointments were in the target time frame. </a:t>
            </a:r>
          </a:p>
        </p:txBody>
      </p:sp>
    </p:spTree>
    <p:extLst>
      <p:ext uri="{BB962C8B-B14F-4D97-AF65-F5344CB8AC3E}">
        <p14:creationId xmlns:p14="http://schemas.microsoft.com/office/powerpoint/2010/main" val="11466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14" y="14514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% Surveys Collected by Agency (n=118)</a:t>
            </a:r>
            <a:endParaRPr lang="en-US" b="1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22153"/>
              </p:ext>
            </p:extLst>
          </p:nvPr>
        </p:nvGraphicFramePr>
        <p:xfrm>
          <a:off x="533400" y="1295400"/>
          <a:ext cx="7772401" cy="5276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0"/>
                <a:gridCol w="1295401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The Salvation Army of the Syracuse Area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25%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Chadwick Residence </a:t>
                      </a:r>
                      <a:r>
                        <a:rPr lang="en-US" sz="2800" u="none" strike="noStrike" dirty="0" err="1">
                          <a:effectLst/>
                        </a:rPr>
                        <a:t>Inc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17%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Liberty Resources </a:t>
                      </a:r>
                      <a:r>
                        <a:rPr lang="en-US" sz="2800" u="none" strike="noStrike" dirty="0" err="1">
                          <a:effectLst/>
                        </a:rPr>
                        <a:t>Inc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13%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Oswego County Opportunities Inc.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12%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Cayuga/Seneca Community Action Agency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11%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Catholic Charities of Onondaga County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8%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Syracuse Behavioral Health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5%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Chapel House Inc.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4%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CNY Services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3%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ACR Health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400" u="none" strike="noStrike" dirty="0" smtClean="0">
                          <a:effectLst/>
                        </a:rPr>
                        <a:t>2%</a:t>
                      </a:r>
                      <a:endParaRPr lang="en-US" sz="3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1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322021"/>
              </p:ext>
            </p:extLst>
          </p:nvPr>
        </p:nvGraphicFramePr>
        <p:xfrm>
          <a:off x="701763" y="1295400"/>
          <a:ext cx="755120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5923002"/>
            <a:ext cx="542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11% of respondents also identified as Hispanic or Latino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Residence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0339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7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772388"/>
              </p:ext>
            </p:extLst>
          </p:nvPr>
        </p:nvGraphicFramePr>
        <p:xfrm>
          <a:off x="381000" y="8382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33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meetings with CM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181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5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Satisfaction with apartment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8954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3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172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Gaps &amp; Needs Survey</vt:lpstr>
      <vt:lpstr>Methodology</vt:lpstr>
      <vt:lpstr>Representativeness</vt:lpstr>
      <vt:lpstr>% Surveys Collected by Agency (n=118)</vt:lpstr>
      <vt:lpstr>Demographics</vt:lpstr>
      <vt:lpstr>Previous Residence</vt:lpstr>
      <vt:lpstr>Survey Questions</vt:lpstr>
      <vt:lpstr>Frequency of meetings with CM</vt:lpstr>
      <vt:lpstr>Satisfaction with apartment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Gaps &amp; Needs Survey</dc:title>
  <dc:creator>Fred Hintz</dc:creator>
  <cp:lastModifiedBy>Fred Hintz</cp:lastModifiedBy>
  <cp:revision>21</cp:revision>
  <dcterms:created xsi:type="dcterms:W3CDTF">2018-06-14T18:28:07Z</dcterms:created>
  <dcterms:modified xsi:type="dcterms:W3CDTF">2018-06-20T16:26:17Z</dcterms:modified>
</cp:coreProperties>
</file>