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94660"/>
  </p:normalViewPr>
  <p:slideViewPr>
    <p:cSldViewPr>
      <p:cViewPr varScale="1">
        <p:scale>
          <a:sx n="97" d="100"/>
          <a:sy n="97" d="100"/>
        </p:scale>
        <p:origin x="-1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Respondent</a:t>
            </a:r>
            <a:r>
              <a:rPr lang="en-US" baseline="0" dirty="0" smtClean="0"/>
              <a:t> Race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Native Hawaiian or Other Pacific Islander</c:v>
                </c:pt>
                <c:pt idx="1">
                  <c:v>Asian</c:v>
                </c:pt>
                <c:pt idx="2">
                  <c:v>American Indian or Alaska Native</c:v>
                </c:pt>
                <c:pt idx="3">
                  <c:v>Multi-race</c:v>
                </c:pt>
                <c:pt idx="4">
                  <c:v>Black or African American</c:v>
                </c:pt>
                <c:pt idx="5">
                  <c:v>White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0.01</c:v>
                </c:pt>
                <c:pt idx="1">
                  <c:v>0.02</c:v>
                </c:pt>
                <c:pt idx="2">
                  <c:v>0.04</c:v>
                </c:pt>
                <c:pt idx="3">
                  <c:v>0.1</c:v>
                </c:pt>
                <c:pt idx="4">
                  <c:v>0.37</c:v>
                </c:pt>
                <c:pt idx="5">
                  <c:v>0.46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432512"/>
        <c:axId val="43642880"/>
      </c:barChart>
      <c:catAx>
        <c:axId val="78432512"/>
        <c:scaling>
          <c:orientation val="minMax"/>
        </c:scaling>
        <c:delete val="0"/>
        <c:axPos val="l"/>
        <c:majorTickMark val="out"/>
        <c:minorTickMark val="none"/>
        <c:tickLblPos val="nextTo"/>
        <c:crossAx val="43642880"/>
        <c:crosses val="autoZero"/>
        <c:auto val="1"/>
        <c:lblAlgn val="ctr"/>
        <c:lblOffset val="100"/>
        <c:noMultiLvlLbl val="0"/>
      </c:catAx>
      <c:valAx>
        <c:axId val="43642880"/>
        <c:scaling>
          <c:orientation val="minMax"/>
          <c:max val="0.60000000000000009"/>
          <c:min val="0"/>
        </c:scaling>
        <c:delete val="0"/>
        <c:axPos val="b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78432512"/>
        <c:crosses val="autoZero"/>
        <c:crossBetween val="between"/>
        <c:majorUnit val="0.1"/>
      </c:valAx>
      <c:spPr>
        <a:noFill/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Shelter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PSH</c:v>
                </c:pt>
                <c:pt idx="1">
                  <c:v>RRH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0.86</c:v>
                </c:pt>
                <c:pt idx="1">
                  <c:v>0.78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Street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PSH</c:v>
                </c:pt>
                <c:pt idx="1">
                  <c:v>RRH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</c:v>
                </c:pt>
                <c:pt idx="1">
                  <c:v>0.14000000000000001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PSH</c:v>
                </c:pt>
                <c:pt idx="1">
                  <c:v>RRH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0.14000000000000001</c:v>
                </c:pt>
                <c:pt idx="1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676800"/>
        <c:axId val="43678336"/>
      </c:barChart>
      <c:catAx>
        <c:axId val="436768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3678336"/>
        <c:crosses val="autoZero"/>
        <c:auto val="1"/>
        <c:lblAlgn val="ctr"/>
        <c:lblOffset val="100"/>
        <c:noMultiLvlLbl val="0"/>
      </c:catAx>
      <c:valAx>
        <c:axId val="43678336"/>
        <c:scaling>
          <c:orientation val="minMax"/>
          <c:max val="1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436768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8729367162438028"/>
          <c:y val="0.13077494122430355"/>
          <c:w val="0.57239768640031108"/>
          <c:h val="0.77128986870661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 Response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432098765432098E-3"/>
                  <c:y val="9.605195017501755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061728395061727E-2"/>
                  <c:y val="8.38117542950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802469135802469E-2"/>
                  <c:y val="7.5910781054318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Do you feel like your case manager is meeting your needs?</c:v>
                </c:pt>
                <c:pt idx="1">
                  <c:v>In your opinion were you housed quickly?</c:v>
                </c:pt>
                <c:pt idx="2">
                  <c:v>Did the shelter or Street outreach staff explain all of the housing options available?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0.08</c:v>
                </c:pt>
                <c:pt idx="1">
                  <c:v>0.01</c:v>
                </c:pt>
                <c:pt idx="2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430883639545622E-3"/>
                  <c:y val="3.683974117780232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1728395061728392E-3"/>
                  <c:y val="-4.5051933482009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592592592592587E-3"/>
                  <c:y val="2.80500091811542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Do you feel like your case manager is meeting your needs?</c:v>
                </c:pt>
                <c:pt idx="1">
                  <c:v>In your opinion were you housed quickly?</c:v>
                </c:pt>
                <c:pt idx="2">
                  <c:v>Did the shelter or Street outreach staff explain all of the housing options available?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0.05</c:v>
                </c:pt>
                <c:pt idx="1">
                  <c:v>0.16</c:v>
                </c:pt>
                <c:pt idx="2">
                  <c:v>0.12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Sheet1!$A$2:$A$4</c:f>
              <c:strCache>
                <c:ptCount val="3"/>
                <c:pt idx="0">
                  <c:v>Do you feel like your case manager is meeting your needs?</c:v>
                </c:pt>
                <c:pt idx="1">
                  <c:v>In your opinion were you housed quickly?</c:v>
                </c:pt>
                <c:pt idx="2">
                  <c:v>Did the shelter or Street outreach staff explain all of the housing options available?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0.86</c:v>
                </c:pt>
                <c:pt idx="1">
                  <c:v>0.83</c:v>
                </c:pt>
                <c:pt idx="2">
                  <c:v>0.84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833984"/>
        <c:axId val="44106112"/>
      </c:barChart>
      <c:catAx>
        <c:axId val="43833984"/>
        <c:scaling>
          <c:orientation val="minMax"/>
        </c:scaling>
        <c:delete val="0"/>
        <c:axPos val="l"/>
        <c:majorTickMark val="out"/>
        <c:minorTickMark val="none"/>
        <c:tickLblPos val="nextTo"/>
        <c:crossAx val="44106112"/>
        <c:crosses val="autoZero"/>
        <c:auto val="1"/>
        <c:lblAlgn val="ctr"/>
        <c:lblOffset val="100"/>
        <c:noMultiLvlLbl val="0"/>
      </c:catAx>
      <c:valAx>
        <c:axId val="44106112"/>
        <c:scaling>
          <c:orientation val="minMax"/>
          <c:max val="1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43833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704896957324779"/>
          <c:y val="1.3384338466657061E-2"/>
          <c:w val="0.44463376105764557"/>
          <c:h val="0.102058938597169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PSH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Not at all</c:v>
                </c:pt>
                <c:pt idx="1">
                  <c:v>Monthly</c:v>
                </c:pt>
                <c:pt idx="2">
                  <c:v>Every other week</c:v>
                </c:pt>
                <c:pt idx="3">
                  <c:v>Weekly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0.02</c:v>
                </c:pt>
                <c:pt idx="1">
                  <c:v>0.62</c:v>
                </c:pt>
                <c:pt idx="2">
                  <c:v>0.14000000000000001</c:v>
                </c:pt>
                <c:pt idx="3">
                  <c:v>0.22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RRH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Not at all</c:v>
                </c:pt>
                <c:pt idx="1">
                  <c:v>Monthly</c:v>
                </c:pt>
                <c:pt idx="2">
                  <c:v>Every other week</c:v>
                </c:pt>
                <c:pt idx="3">
                  <c:v>Weekly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0.22</c:v>
                </c:pt>
                <c:pt idx="2">
                  <c:v>0.22</c:v>
                </c:pt>
                <c:pt idx="3">
                  <c:v>0.56000000000000005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243200"/>
        <c:axId val="44257280"/>
      </c:barChart>
      <c:catAx>
        <c:axId val="44243200"/>
        <c:scaling>
          <c:orientation val="minMax"/>
        </c:scaling>
        <c:delete val="0"/>
        <c:axPos val="l"/>
        <c:majorTickMark val="out"/>
        <c:minorTickMark val="none"/>
        <c:tickLblPos val="nextTo"/>
        <c:crossAx val="44257280"/>
        <c:crosses val="autoZero"/>
        <c:auto val="1"/>
        <c:lblAlgn val="ctr"/>
        <c:lblOffset val="100"/>
        <c:noMultiLvlLbl val="0"/>
      </c:catAx>
      <c:valAx>
        <c:axId val="44257280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442432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29763293477204"/>
          <c:y val="0.20203435158440314"/>
          <c:w val="0.84339372508991928"/>
          <c:h val="0.6860003053493809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 at all Satisfied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29629629629629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294E-3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145927120022215E-17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PSH</c:v>
                </c:pt>
                <c:pt idx="1">
                  <c:v>RRH</c:v>
                </c:pt>
                <c:pt idx="2">
                  <c:v>Overall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0.05</c:v>
                </c:pt>
                <c:pt idx="1">
                  <c:v>0.03</c:v>
                </c:pt>
                <c:pt idx="2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Satisfied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PSH</c:v>
                </c:pt>
                <c:pt idx="1">
                  <c:v>RRH</c:v>
                </c:pt>
                <c:pt idx="2">
                  <c:v>Overall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0.39</c:v>
                </c:pt>
                <c:pt idx="1">
                  <c:v>0.28999999999999998</c:v>
                </c:pt>
                <c:pt idx="2">
                  <c:v>0.34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Very Satisfied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PSH</c:v>
                </c:pt>
                <c:pt idx="1">
                  <c:v>RRH</c:v>
                </c:pt>
                <c:pt idx="2">
                  <c:v>Overall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0.67</c:v>
                </c:pt>
                <c:pt idx="2">
                  <c:v>0.61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018304"/>
        <c:axId val="44099072"/>
      </c:barChart>
      <c:catAx>
        <c:axId val="44018304"/>
        <c:scaling>
          <c:orientation val="minMax"/>
        </c:scaling>
        <c:delete val="0"/>
        <c:axPos val="l"/>
        <c:majorTickMark val="out"/>
        <c:minorTickMark val="none"/>
        <c:tickLblPos val="nextTo"/>
        <c:crossAx val="44099072"/>
        <c:crosses val="autoZero"/>
        <c:auto val="1"/>
        <c:lblAlgn val="ctr"/>
        <c:lblOffset val="100"/>
        <c:noMultiLvlLbl val="0"/>
      </c:catAx>
      <c:valAx>
        <c:axId val="44099072"/>
        <c:scaling>
          <c:orientation val="minMax"/>
          <c:max val="1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440183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667019053173908"/>
          <c:y val="4.9259130045915089E-2"/>
          <c:w val="0.73925573539418687"/>
          <c:h val="0.1157925948577131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F211D-F067-467F-BA9F-6B0F3C152B0A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0E6B2-5283-403E-9D92-C2842F2EE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9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Racial makeup</a:t>
            </a:r>
            <a:r>
              <a:rPr lang="en-US" baseline="0" dirty="0" smtClean="0"/>
              <a:t> is similar to overall homeless services ratio.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0E6B2-5283-403E-9D92-C2842F2EE0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92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5BA6A-C400-4AA4-BA6B-CCD188A26807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1B7B-53E4-42E7-AAD9-C5D13938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0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5BA6A-C400-4AA4-BA6B-CCD188A26807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1B7B-53E4-42E7-AAD9-C5D13938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0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5BA6A-C400-4AA4-BA6B-CCD188A26807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1B7B-53E4-42E7-AAD9-C5D13938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48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5BA6A-C400-4AA4-BA6B-CCD188A26807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1B7B-53E4-42E7-AAD9-C5D13938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3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5BA6A-C400-4AA4-BA6B-CCD188A26807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1B7B-53E4-42E7-AAD9-C5D13938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2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5BA6A-C400-4AA4-BA6B-CCD188A26807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1B7B-53E4-42E7-AAD9-C5D13938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90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5BA6A-C400-4AA4-BA6B-CCD188A26807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1B7B-53E4-42E7-AAD9-C5D13938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07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5BA6A-C400-4AA4-BA6B-CCD188A26807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1B7B-53E4-42E7-AAD9-C5D13938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5BA6A-C400-4AA4-BA6B-CCD188A26807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1B7B-53E4-42E7-AAD9-C5D13938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9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5BA6A-C400-4AA4-BA6B-CCD188A26807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1B7B-53E4-42E7-AAD9-C5D13938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2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5BA6A-C400-4AA4-BA6B-CCD188A26807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1B7B-53E4-42E7-AAD9-C5D13938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7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5BA6A-C400-4AA4-BA6B-CCD188A26807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11B7B-53E4-42E7-AAD9-C5D13938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3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Gaps &amp; Needs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Housing and Homeless Coalition</a:t>
            </a:r>
          </a:p>
          <a:p>
            <a:r>
              <a:rPr lang="en-US" dirty="0" smtClean="0"/>
              <a:t> of Central New York</a:t>
            </a:r>
          </a:p>
          <a:p>
            <a:r>
              <a:rPr lang="en-US" dirty="0" smtClean="0"/>
              <a:t>2018</a:t>
            </a:r>
            <a:endParaRPr lang="en-US" dirty="0"/>
          </a:p>
        </p:txBody>
      </p:sp>
      <p:pic>
        <p:nvPicPr>
          <p:cNvPr id="1026" name="Picture 2" descr="C:\Users\fhintz\Dropbox (HHC of CNY)\HHC of CNY Team Folder\HHC Letterhead Imag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907"/>
          <a:stretch/>
        </p:blipFill>
        <p:spPr bwMode="auto">
          <a:xfrm>
            <a:off x="5801360" y="4953000"/>
            <a:ext cx="334264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-1188720" y="-274320"/>
            <a:ext cx="11506200" cy="7162800"/>
          </a:xfrm>
          <a:prstGeom prst="rect">
            <a:avLst/>
          </a:prstGeom>
          <a:blipFill dpi="0" rotWithShape="1">
            <a:blip r:embed="rId3">
              <a:alphaModFix amt="5000"/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5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Caseworkers from 10 agencies</a:t>
            </a:r>
          </a:p>
          <a:p>
            <a:r>
              <a:rPr lang="en-US" dirty="0" smtClean="0"/>
              <a:t>118 participants in RRH and PSH programs. </a:t>
            </a:r>
          </a:p>
          <a:p>
            <a:r>
              <a:rPr lang="en-US" dirty="0" smtClean="0"/>
              <a:t>50% Rapid Rehousing</a:t>
            </a:r>
          </a:p>
          <a:p>
            <a:r>
              <a:rPr lang="en-US" dirty="0" smtClean="0"/>
              <a:t>50% Permanent Supportive housing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30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Convenience sample only given to clients whose appointments were in the target time frame. </a:t>
            </a:r>
          </a:p>
        </p:txBody>
      </p:sp>
    </p:spTree>
    <p:extLst>
      <p:ext uri="{BB962C8B-B14F-4D97-AF65-F5344CB8AC3E}">
        <p14:creationId xmlns:p14="http://schemas.microsoft.com/office/powerpoint/2010/main" val="114663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514" y="14514"/>
            <a:ext cx="90678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% Surveys Collected by Agency (n=118)</a:t>
            </a:r>
            <a:endParaRPr lang="en-US" b="1" u="sng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22153"/>
              </p:ext>
            </p:extLst>
          </p:nvPr>
        </p:nvGraphicFramePr>
        <p:xfrm>
          <a:off x="533400" y="1295400"/>
          <a:ext cx="7772401" cy="5276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77000"/>
                <a:gridCol w="1295401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The Salvation Army of the Syracuse Area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u="none" strike="noStrike" dirty="0" smtClean="0">
                          <a:effectLst/>
                        </a:rPr>
                        <a:t>25%</a:t>
                      </a:r>
                      <a:endParaRPr lang="en-US" sz="3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Chadwick Residence </a:t>
                      </a:r>
                      <a:r>
                        <a:rPr lang="en-US" sz="2800" u="none" strike="noStrike" dirty="0" err="1">
                          <a:effectLst/>
                        </a:rPr>
                        <a:t>Inc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u="none" strike="noStrike" dirty="0" smtClean="0">
                          <a:effectLst/>
                        </a:rPr>
                        <a:t>17%</a:t>
                      </a:r>
                      <a:endParaRPr lang="en-US" sz="3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Liberty Resources </a:t>
                      </a:r>
                      <a:r>
                        <a:rPr lang="en-US" sz="2800" u="none" strike="noStrike" dirty="0" err="1">
                          <a:effectLst/>
                        </a:rPr>
                        <a:t>Inc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u="none" strike="noStrike" dirty="0" smtClean="0">
                          <a:effectLst/>
                        </a:rPr>
                        <a:t>13%</a:t>
                      </a:r>
                      <a:endParaRPr lang="en-US" sz="3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Oswego County Opportunities Inc.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u="none" strike="noStrike" dirty="0" smtClean="0">
                          <a:effectLst/>
                        </a:rPr>
                        <a:t>12%</a:t>
                      </a:r>
                      <a:endParaRPr lang="en-US" sz="3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82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Cayuga/Seneca Community Action Agency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u="none" strike="noStrike" dirty="0" smtClean="0">
                          <a:effectLst/>
                        </a:rPr>
                        <a:t>11%</a:t>
                      </a:r>
                      <a:endParaRPr lang="en-US" sz="3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Catholic Charities of Onondaga County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u="none" strike="noStrike" dirty="0" smtClean="0">
                          <a:effectLst/>
                        </a:rPr>
                        <a:t>8%</a:t>
                      </a:r>
                      <a:endParaRPr lang="en-US" sz="3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Syracuse Behavioral Health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u="none" strike="noStrike" dirty="0" smtClean="0">
                          <a:effectLst/>
                        </a:rPr>
                        <a:t>5%</a:t>
                      </a:r>
                      <a:endParaRPr lang="en-US" sz="3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Chapel House Inc.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u="none" strike="noStrike" dirty="0" smtClean="0">
                          <a:effectLst/>
                        </a:rPr>
                        <a:t>4%</a:t>
                      </a:r>
                      <a:endParaRPr lang="en-US" sz="3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CNY Services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u="none" strike="noStrike" dirty="0" smtClean="0">
                          <a:effectLst/>
                        </a:rPr>
                        <a:t>3%</a:t>
                      </a:r>
                      <a:endParaRPr lang="en-US" sz="3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ACR Health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400" u="none" strike="noStrike" dirty="0" smtClean="0">
                          <a:effectLst/>
                        </a:rPr>
                        <a:t>2%</a:t>
                      </a:r>
                      <a:endParaRPr lang="en-US" sz="3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1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322021"/>
              </p:ext>
            </p:extLst>
          </p:nvPr>
        </p:nvGraphicFramePr>
        <p:xfrm>
          <a:off x="701763" y="1295400"/>
          <a:ext cx="7551202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5923002"/>
            <a:ext cx="542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11% of respondents also identified as Hispanic or Latino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69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Residence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0339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673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Survey Questions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772388"/>
              </p:ext>
            </p:extLst>
          </p:nvPr>
        </p:nvGraphicFramePr>
        <p:xfrm>
          <a:off x="381000" y="838200"/>
          <a:ext cx="82296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336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of meetings with CM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1813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953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Satisfaction with apartment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68954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135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172</Words>
  <Application>Microsoft Office PowerPoint</Application>
  <PresentationFormat>On-screen Show (4:3)</PresentationFormat>
  <Paragraphs>50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Gaps &amp; Needs Survey</vt:lpstr>
      <vt:lpstr>Methodology</vt:lpstr>
      <vt:lpstr>Representativeness</vt:lpstr>
      <vt:lpstr>% Surveys Collected by Agency (n=118)</vt:lpstr>
      <vt:lpstr>Demographics</vt:lpstr>
      <vt:lpstr>Previous Residence</vt:lpstr>
      <vt:lpstr>Survey Questions</vt:lpstr>
      <vt:lpstr>Frequency of meetings with CM</vt:lpstr>
      <vt:lpstr>Satisfaction with apartment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Gaps &amp; Needs Survey</dc:title>
  <dc:creator>Fred Hintz</dc:creator>
  <cp:lastModifiedBy>Fred Hintz</cp:lastModifiedBy>
  <cp:revision>21</cp:revision>
  <dcterms:created xsi:type="dcterms:W3CDTF">2018-06-14T18:28:07Z</dcterms:created>
  <dcterms:modified xsi:type="dcterms:W3CDTF">2018-06-20T16:26:17Z</dcterms:modified>
</cp:coreProperties>
</file>