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h%20Schutt\Dropbox%20(HHC%20of%20CNY)\HHC%20of%20CNY%20Team%20Folder\Sarah's%20Folder\System%20Performance\2017%20SPM%20Final%20Submissions\2017%20SPM%20Data%20Analysis_SS%20&amp;%20FH%20Edi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chutt\Dropbox%20(HHC%20of%20CNY)\HHC%20of%20CNY%20Team%20Folder\Sarah's%20Folder\System%20Performance\2017%20SPM%20Final%20Submissions\2017%20SPM%20Data%20Analysis_SS%20&amp;%20FH%20Edi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'Measure 2 Returns'!$E$12</c:f>
              <c:strCache>
                <c:ptCount val="1"/>
                <c:pt idx="0">
                  <c:v>&lt; 6 months </c:v>
                </c:pt>
              </c:strCache>
            </c:strRef>
          </c:tx>
          <c:spPr>
            <a:solidFill>
              <a:srgbClr val="D989E1"/>
            </a:solidFill>
          </c:spPr>
          <c:invertIfNegative val="0"/>
          <c:dLbls>
            <c:dLbl>
              <c:idx val="0"/>
              <c:layout>
                <c:manualLayout>
                  <c:x val="1.1235955056179775E-2"/>
                  <c:y val="-2.91120815138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539325842696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359550561797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108614232209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'Measure 2 Returns'!$A$13:$D$17</c:f>
              <c:strCache>
                <c:ptCount val="5"/>
                <c:pt idx="0">
                  <c:v>SO Percentage, n=20</c:v>
                </c:pt>
                <c:pt idx="1">
                  <c:v>ES Percentage, n=543</c:v>
                </c:pt>
                <c:pt idx="2">
                  <c:v>TH Percentage, n=60</c:v>
                </c:pt>
                <c:pt idx="3">
                  <c:v>PSH Percentage, n=97</c:v>
                </c:pt>
                <c:pt idx="4">
                  <c:v>Total Percentage, n=720</c:v>
                </c:pt>
              </c:strCache>
            </c:strRef>
          </c:cat>
          <c:val>
            <c:numRef>
              <c:f>'Measure 2 Returns'!$E$13:$E$17</c:f>
              <c:numCache>
                <c:formatCode>0%</c:formatCode>
                <c:ptCount val="5"/>
                <c:pt idx="0">
                  <c:v>0.7</c:v>
                </c:pt>
                <c:pt idx="1">
                  <c:v>0.51</c:v>
                </c:pt>
                <c:pt idx="2">
                  <c:v>0.48</c:v>
                </c:pt>
                <c:pt idx="3">
                  <c:v>0.38</c:v>
                </c:pt>
                <c:pt idx="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'Measure 2 Returns'!$F$12</c:f>
              <c:strCache>
                <c:ptCount val="1"/>
                <c:pt idx="0">
                  <c:v>6 to 12 months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1.3108614232209739E-2"/>
                  <c:y val="-2.91120815138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53932584269662E-2"/>
                  <c:y val="-8.7336244541484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08614232209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08614232209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81273408239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'Measure 2 Returns'!$A$13:$D$17</c:f>
              <c:strCache>
                <c:ptCount val="5"/>
                <c:pt idx="0">
                  <c:v>SO Percentage, n=20</c:v>
                </c:pt>
                <c:pt idx="1">
                  <c:v>ES Percentage, n=543</c:v>
                </c:pt>
                <c:pt idx="2">
                  <c:v>TH Percentage, n=60</c:v>
                </c:pt>
                <c:pt idx="3">
                  <c:v>PSH Percentage, n=97</c:v>
                </c:pt>
                <c:pt idx="4">
                  <c:v>Total Percentage, n=720</c:v>
                </c:pt>
              </c:strCache>
            </c:strRef>
          </c:cat>
          <c:val>
            <c:numRef>
              <c:f>'Measure 2 Returns'!$F$13:$F$17</c:f>
              <c:numCache>
                <c:formatCode>0%</c:formatCode>
                <c:ptCount val="5"/>
                <c:pt idx="0">
                  <c:v>0.1</c:v>
                </c:pt>
                <c:pt idx="1">
                  <c:v>0.26</c:v>
                </c:pt>
                <c:pt idx="2">
                  <c:v>0.33</c:v>
                </c:pt>
                <c:pt idx="3">
                  <c:v>0.44</c:v>
                </c:pt>
                <c:pt idx="4">
                  <c:v>0.28999999999999998</c:v>
                </c:pt>
              </c:numCache>
            </c:numRef>
          </c:val>
        </c:ser>
        <c:ser>
          <c:idx val="2"/>
          <c:order val="2"/>
          <c:tx>
            <c:strRef>
              <c:f>'Measure 2 Returns'!$G$12</c:f>
              <c:strCache>
                <c:ptCount val="1"/>
                <c:pt idx="0">
                  <c:v>13 to 24 months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dLbl>
              <c:idx val="0"/>
              <c:layout>
                <c:manualLayout>
                  <c:x val="1.1235955056179775E-2"/>
                  <c:y val="-2.91120815138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539325842696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539325842696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81273408239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53932584269662E-2"/>
                  <c:y val="-5.822416302765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'Measure 2 Returns'!$A$13:$D$17</c:f>
              <c:strCache>
                <c:ptCount val="5"/>
                <c:pt idx="0">
                  <c:v>SO Percentage, n=20</c:v>
                </c:pt>
                <c:pt idx="1">
                  <c:v>ES Percentage, n=543</c:v>
                </c:pt>
                <c:pt idx="2">
                  <c:v>TH Percentage, n=60</c:v>
                </c:pt>
                <c:pt idx="3">
                  <c:v>PSH Percentage, n=97</c:v>
                </c:pt>
                <c:pt idx="4">
                  <c:v>Total Percentage, n=720</c:v>
                </c:pt>
              </c:strCache>
            </c:strRef>
          </c:cat>
          <c:val>
            <c:numRef>
              <c:f>'Measure 2 Returns'!$G$13:$G$17</c:f>
              <c:numCache>
                <c:formatCode>0%</c:formatCode>
                <c:ptCount val="5"/>
                <c:pt idx="0">
                  <c:v>0.2</c:v>
                </c:pt>
                <c:pt idx="1">
                  <c:v>0.23</c:v>
                </c:pt>
                <c:pt idx="2">
                  <c:v>0.19</c:v>
                </c:pt>
                <c:pt idx="3">
                  <c:v>0.18</c:v>
                </c:pt>
                <c:pt idx="4">
                  <c:v>0.21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484224"/>
        <c:axId val="36485760"/>
        <c:axId val="0"/>
      </c:bar3DChart>
      <c:catAx>
        <c:axId val="36484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485760"/>
        <c:crosses val="autoZero"/>
        <c:auto val="1"/>
        <c:lblAlgn val="ctr"/>
        <c:lblOffset val="100"/>
        <c:noMultiLvlLbl val="0"/>
      </c:catAx>
      <c:valAx>
        <c:axId val="364857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64842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Employment and Income Growth for CoC Funded Projects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'Measure 4 Income'!$B$4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'Measure 4 Income'!$A$5:$A$20</c:f>
              <c:strCache>
                <c:ptCount val="6"/>
                <c:pt idx="0">
                  <c:v>Stayers who increased earned income </c:v>
                </c:pt>
                <c:pt idx="1">
                  <c:v>Stayers who increased non-employment cash income </c:v>
                </c:pt>
                <c:pt idx="2">
                  <c:v>Stayers who increased total income </c:v>
                </c:pt>
                <c:pt idx="3">
                  <c:v>Leavers who increased earned income </c:v>
                </c:pt>
                <c:pt idx="4">
                  <c:v>Leavers who increased non-employment cash income </c:v>
                </c:pt>
                <c:pt idx="5">
                  <c:v>Leavers who increased total income </c:v>
                </c:pt>
              </c:strCache>
            </c:strRef>
          </c:cat>
          <c:val>
            <c:numRef>
              <c:f>'Measure 4 Income'!$B$5:$B$20</c:f>
              <c:numCache>
                <c:formatCode>0%</c:formatCode>
                <c:ptCount val="6"/>
                <c:pt idx="0">
                  <c:v>0.04</c:v>
                </c:pt>
                <c:pt idx="1">
                  <c:v>0.16</c:v>
                </c:pt>
                <c:pt idx="2">
                  <c:v>0.19</c:v>
                </c:pt>
                <c:pt idx="3">
                  <c:v>0.11</c:v>
                </c:pt>
                <c:pt idx="4">
                  <c:v>0.44</c:v>
                </c:pt>
                <c:pt idx="5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'Measure 4 Income'!$C$4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'Measure 4 Income'!$A$5:$A$20</c:f>
              <c:strCache>
                <c:ptCount val="6"/>
                <c:pt idx="0">
                  <c:v>Stayers who increased earned income </c:v>
                </c:pt>
                <c:pt idx="1">
                  <c:v>Stayers who increased non-employment cash income </c:v>
                </c:pt>
                <c:pt idx="2">
                  <c:v>Stayers who increased total income </c:v>
                </c:pt>
                <c:pt idx="3">
                  <c:v>Leavers who increased earned income </c:v>
                </c:pt>
                <c:pt idx="4">
                  <c:v>Leavers who increased non-employment cash income </c:v>
                </c:pt>
                <c:pt idx="5">
                  <c:v>Leavers who increased total income </c:v>
                </c:pt>
              </c:strCache>
            </c:strRef>
          </c:cat>
          <c:val>
            <c:numRef>
              <c:f>'Measure 4 Income'!$C$5:$C$20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0.16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0.43</c:v>
                </c:pt>
                <c:pt idx="5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768192"/>
        <c:axId val="116159232"/>
        <c:axId val="0"/>
      </c:bar3DChart>
      <c:catAx>
        <c:axId val="101768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159232"/>
        <c:crosses val="autoZero"/>
        <c:auto val="1"/>
        <c:lblAlgn val="ctr"/>
        <c:lblOffset val="100"/>
        <c:noMultiLvlLbl val="0"/>
      </c:catAx>
      <c:valAx>
        <c:axId val="116159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Percentage of Adults 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1768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'Measure 7 PH Placement'!$A$24</c:f>
              <c:strCache>
                <c:ptCount val="1"/>
                <c:pt idx="0">
                  <c:v>Street Outreach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8194444444444448E-2"/>
                  <c:y val="-0.05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194444444444448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'Measure 7 PH Placement'!$B$23:$C$23</c:f>
              <c:strCache>
                <c:ptCount val="2"/>
                <c:pt idx="0">
                  <c:v>FY 2016</c:v>
                </c:pt>
                <c:pt idx="1">
                  <c:v>FY 2017</c:v>
                </c:pt>
              </c:strCache>
            </c:strRef>
          </c:cat>
          <c:val>
            <c:numRef>
              <c:f>'Measure 7 PH Placement'!$B$24:$C$24</c:f>
              <c:numCache>
                <c:formatCode>0%</c:formatCode>
                <c:ptCount val="2"/>
                <c:pt idx="0">
                  <c:v>0.21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3451392"/>
        <c:axId val="34229248"/>
        <c:axId val="0"/>
      </c:bar3DChart>
      <c:catAx>
        <c:axId val="33451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229248"/>
        <c:crosses val="autoZero"/>
        <c:auto val="1"/>
        <c:lblAlgn val="ctr"/>
        <c:lblOffset val="100"/>
        <c:noMultiLvlLbl val="0"/>
      </c:catAx>
      <c:valAx>
        <c:axId val="342292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3451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'Measure 7 PH Placement'!$A$29</c:f>
              <c:strCache>
                <c:ptCount val="1"/>
                <c:pt idx="0">
                  <c:v>ES, TH &amp; PH-RRH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9712163416898793E-2"/>
                  <c:y val="-4.320987654320993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12163416898793E-2"/>
                  <c:y val="-4.938271604938271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'Measure 7 PH Placement'!$B$28:$C$28</c:f>
              <c:strCache>
                <c:ptCount val="2"/>
                <c:pt idx="0">
                  <c:v>FY 2016</c:v>
                </c:pt>
                <c:pt idx="1">
                  <c:v>FY 2017</c:v>
                </c:pt>
              </c:strCache>
            </c:strRef>
          </c:cat>
          <c:val>
            <c:numRef>
              <c:f>'Measure 7 PH Placement'!$B$29:$C$29</c:f>
              <c:numCache>
                <c:formatCode>0%</c:formatCode>
                <c:ptCount val="2"/>
                <c:pt idx="0">
                  <c:v>0.43</c:v>
                </c:pt>
                <c:pt idx="1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1666048"/>
        <c:axId val="42557824"/>
        <c:axId val="0"/>
      </c:bar3DChart>
      <c:catAx>
        <c:axId val="41666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42557824"/>
        <c:crosses val="autoZero"/>
        <c:auto val="1"/>
        <c:lblAlgn val="ctr"/>
        <c:lblOffset val="100"/>
        <c:noMultiLvlLbl val="0"/>
      </c:catAx>
      <c:valAx>
        <c:axId val="425578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41666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258592907761033"/>
          <c:y val="3.35078497194926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'Measure 7 PH Placement'!$A$32</c:f>
              <c:strCache>
                <c:ptCount val="1"/>
                <c:pt idx="0">
                  <c:v>PSH &amp; OPH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2.4337241344948777E-2"/>
                  <c:y val="-3.350784971949268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90738872076999E-2"/>
                  <c:y val="-3.350784971949268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'Measure 7 PH Placement'!$B$31:$C$31</c:f>
              <c:strCache>
                <c:ptCount val="2"/>
                <c:pt idx="0">
                  <c:v>FY 2016</c:v>
                </c:pt>
                <c:pt idx="1">
                  <c:v>FY 2017</c:v>
                </c:pt>
              </c:strCache>
            </c:strRef>
          </c:cat>
          <c:val>
            <c:numRef>
              <c:f>'Measure 7 PH Placement'!$B$32:$C$32</c:f>
              <c:numCache>
                <c:formatCode>0%</c:formatCode>
                <c:ptCount val="2"/>
                <c:pt idx="0">
                  <c:v>0.94</c:v>
                </c:pt>
                <c:pt idx="1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2721280"/>
        <c:axId val="42722816"/>
        <c:axId val="0"/>
      </c:bar3DChart>
      <c:catAx>
        <c:axId val="42721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2722816"/>
        <c:crosses val="autoZero"/>
        <c:auto val="1"/>
        <c:lblAlgn val="ctr"/>
        <c:lblOffset val="100"/>
        <c:noMultiLvlLbl val="0"/>
      </c:catAx>
      <c:valAx>
        <c:axId val="427228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42721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9B6D2-A1BC-49AC-8795-6D7ED7350429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69744-9558-4171-8D7B-E9B69EE7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69744-9558-4171-8D7B-E9B69EE72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E47D08-66AB-4C2D-955F-2BDF6AE8AD9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043F1A-BABB-4E69-AB0A-6404F1E443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533401"/>
            <a:ext cx="7175351" cy="259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System Performance Measure Reports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2018 Results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99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7562"/>
          </a:xfrm>
        </p:spPr>
        <p:txBody>
          <a:bodyPr>
            <a:normAutofit/>
          </a:bodyPr>
          <a:lstStyle/>
          <a:p>
            <a:r>
              <a:rPr lang="en-US" dirty="0" smtClean="0"/>
              <a:t>Measure 7 – Successful Placement from Street Outreach and Successful Placement in or Retention of Permanent Housing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7479887"/>
              </p:ext>
            </p:extLst>
          </p:nvPr>
        </p:nvGraphicFramePr>
        <p:xfrm>
          <a:off x="457200" y="236220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418774"/>
              </p:ext>
            </p:extLst>
          </p:nvPr>
        </p:nvGraphicFramePr>
        <p:xfrm>
          <a:off x="4800600" y="2514600"/>
          <a:ext cx="341947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439928"/>
              </p:ext>
            </p:extLst>
          </p:nvPr>
        </p:nvGraphicFramePr>
        <p:xfrm>
          <a:off x="2514600" y="4567742"/>
          <a:ext cx="3652838" cy="227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3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Questions?? </a:t>
            </a:r>
          </a:p>
          <a:p>
            <a:pPr marL="0" indent="0" algn="ctr">
              <a:buNone/>
            </a:pPr>
            <a:endParaRPr lang="en-US" sz="66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8013" t="39664" r="27244" b="25481"/>
          <a:stretch/>
        </p:blipFill>
        <p:spPr bwMode="auto">
          <a:xfrm>
            <a:off x="2362200" y="2819400"/>
            <a:ext cx="30480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5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This Years Report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HUD allowed every </a:t>
            </a:r>
            <a:r>
              <a:rPr lang="en-US" dirty="0" err="1" smtClean="0"/>
              <a:t>CoC</a:t>
            </a:r>
            <a:r>
              <a:rPr lang="en-US" dirty="0" smtClean="0"/>
              <a:t> to submit a revision to the 2016 System Performance Measure Reports (10/1/15 to 10/1/16) </a:t>
            </a:r>
          </a:p>
          <a:p>
            <a:pPr lvl="1"/>
            <a:r>
              <a:rPr lang="en-US" dirty="0" smtClean="0"/>
              <a:t>Reasons for our </a:t>
            </a:r>
            <a:r>
              <a:rPr lang="en-US" dirty="0" err="1" smtClean="0"/>
              <a:t>CoC</a:t>
            </a:r>
            <a:r>
              <a:rPr lang="en-US" dirty="0" smtClean="0"/>
              <a:t> re-submission </a:t>
            </a:r>
          </a:p>
          <a:p>
            <a:pPr lvl="2"/>
            <a:r>
              <a:rPr lang="en-US" dirty="0" smtClean="0"/>
              <a:t>Cayuga County DSS did back data entry from 10/1/16 </a:t>
            </a:r>
          </a:p>
          <a:p>
            <a:pPr lvl="2"/>
            <a:r>
              <a:rPr lang="en-US" dirty="0" smtClean="0"/>
              <a:t>Cayuga County’s data import from CARES was completed </a:t>
            </a:r>
          </a:p>
          <a:p>
            <a:pPr lvl="1"/>
            <a:r>
              <a:rPr lang="en-US" dirty="0" smtClean="0"/>
              <a:t>The re-submission showed a difference in many of the measures we submitted last year. </a:t>
            </a:r>
          </a:p>
          <a:p>
            <a:r>
              <a:rPr lang="en-US" dirty="0" smtClean="0"/>
              <a:t>Measure 1b – Length of Time Homeless using the data element “Approximate Date Homelessness Started” was submitted for the second year and now we had comparable data.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Measure 1 </a:t>
            </a:r>
            <a:r>
              <a:rPr lang="en-US" sz="3200" dirty="0" smtClean="0"/>
              <a:t>- Length </a:t>
            </a:r>
            <a:r>
              <a:rPr lang="en-US" sz="3200" dirty="0"/>
              <a:t>of </a:t>
            </a:r>
            <a:r>
              <a:rPr lang="en-US" sz="3200" dirty="0" smtClean="0"/>
              <a:t>Time Persons Remain Homeless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</a:t>
            </a:r>
            <a:r>
              <a:rPr lang="en-US" dirty="0"/>
              <a:t>Average LOT homeless decreased by 1 day for ES and by 4 days for ES and </a:t>
            </a:r>
            <a:r>
              <a:rPr lang="en-US" dirty="0" smtClean="0"/>
              <a:t>TH</a:t>
            </a:r>
          </a:p>
          <a:p>
            <a:r>
              <a:rPr lang="en-US" dirty="0"/>
              <a:t>The median increased by 1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The </a:t>
            </a:r>
            <a:r>
              <a:rPr lang="en-US" dirty="0"/>
              <a:t>Average LOT homeless by the "Approximate Date Homelessness Started" data element decreased significantly; 22 days.  This had a lot to do with </a:t>
            </a:r>
            <a:r>
              <a:rPr lang="en-US" dirty="0" smtClean="0"/>
              <a:t>correction of the </a:t>
            </a:r>
            <a:r>
              <a:rPr lang="en-US" dirty="0"/>
              <a:t>data </a:t>
            </a:r>
            <a:r>
              <a:rPr lang="en-US" dirty="0" smtClean="0"/>
              <a:t>element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1297" t="23300" r="21419" b="70584"/>
          <a:stretch/>
        </p:blipFill>
        <p:spPr bwMode="auto">
          <a:xfrm>
            <a:off x="457200" y="1886527"/>
            <a:ext cx="7543800" cy="67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79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2 - Extent </a:t>
            </a:r>
            <a:r>
              <a:rPr lang="en-US" dirty="0"/>
              <a:t>to which Persons who Exit Homelessness to </a:t>
            </a:r>
            <a:r>
              <a:rPr lang="en-US" dirty="0" smtClean="0"/>
              <a:t>Permanent </a:t>
            </a:r>
            <a:r>
              <a:rPr lang="en-US" dirty="0"/>
              <a:t>Housing Destinations Return to </a:t>
            </a:r>
            <a:r>
              <a:rPr lang="en-US" dirty="0" smtClean="0"/>
              <a:t>Homelessness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7467600" cy="4340352"/>
          </a:xfrm>
        </p:spPr>
        <p:txBody>
          <a:bodyPr/>
          <a:lstStyle/>
          <a:p>
            <a:r>
              <a:rPr lang="en-US" dirty="0"/>
              <a:t>Total returns to homeless remained the same as it did last year, 27% for all project types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50</a:t>
            </a:r>
            <a:r>
              <a:rPr lang="en-US" dirty="0"/>
              <a:t>% of all returns occur within the first 6 months of exiting a program to a permanent housing destination</a:t>
            </a:r>
            <a:r>
              <a:rPr lang="en-US" dirty="0" smtClean="0"/>
              <a:t>.</a:t>
            </a:r>
          </a:p>
          <a:p>
            <a:r>
              <a:rPr lang="en-US" dirty="0"/>
              <a:t>For SO 70% of people return in less than 6 </a:t>
            </a:r>
            <a:r>
              <a:rPr lang="en-US" dirty="0" smtClean="0"/>
              <a:t>months</a:t>
            </a:r>
          </a:p>
          <a:p>
            <a:r>
              <a:rPr lang="en-US" dirty="0"/>
              <a:t>For project types SO and TH went down, ES went up, and PH stayed the same.</a:t>
            </a:r>
          </a:p>
        </p:txBody>
      </p:sp>
    </p:spTree>
    <p:extLst>
      <p:ext uri="{BB962C8B-B14F-4D97-AF65-F5344CB8AC3E}">
        <p14:creationId xmlns:p14="http://schemas.microsoft.com/office/powerpoint/2010/main" val="22304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level Returns to Homelessness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3730350"/>
              </p:ext>
            </p:extLst>
          </p:nvPr>
        </p:nvGraphicFramePr>
        <p:xfrm>
          <a:off x="457200" y="685800"/>
          <a:ext cx="8077200" cy="578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3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3 - Number of Homeless Persons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200400"/>
            <a:ext cx="7467600" cy="327355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The number of homeless </a:t>
            </a:r>
            <a:r>
              <a:rPr lang="en-US" dirty="0"/>
              <a:t>increased by 234 homeless people in HMIS this year, but  most of them are from </a:t>
            </a:r>
            <a:r>
              <a:rPr lang="en-US" dirty="0" smtClean="0"/>
              <a:t>Cayuga </a:t>
            </a:r>
            <a:r>
              <a:rPr lang="en-US" dirty="0"/>
              <a:t>County DSS Hotel placements which were all new to the </a:t>
            </a:r>
            <a:r>
              <a:rPr lang="en-US" dirty="0" smtClean="0"/>
              <a:t>system </a:t>
            </a:r>
            <a:r>
              <a:rPr lang="en-US" dirty="0"/>
              <a:t>this year.  (347 people</a:t>
            </a:r>
            <a:r>
              <a:rPr lang="en-US" dirty="0" smtClean="0"/>
              <a:t>)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19660" r="77768" b="68847"/>
          <a:stretch/>
        </p:blipFill>
        <p:spPr bwMode="auto">
          <a:xfrm>
            <a:off x="762000" y="1593273"/>
            <a:ext cx="657095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4 – Employment and Income Growth for Homeless Persons in </a:t>
            </a:r>
            <a:r>
              <a:rPr lang="en-US" dirty="0" err="1" smtClean="0"/>
              <a:t>CoC</a:t>
            </a:r>
            <a:r>
              <a:rPr lang="en-US" dirty="0" smtClean="0"/>
              <a:t> Program-funded Projects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2318899"/>
              </p:ext>
            </p:extLst>
          </p:nvPr>
        </p:nvGraphicFramePr>
        <p:xfrm>
          <a:off x="457200" y="16002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5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5 – Number of Persons who Become Homeless for the First Time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t="37684" r="24861" b="49947"/>
          <a:stretch/>
        </p:blipFill>
        <p:spPr bwMode="auto">
          <a:xfrm>
            <a:off x="609600" y="1676400"/>
            <a:ext cx="776094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4290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total number of people experiencing homelessness for the first time in our </a:t>
            </a:r>
            <a:r>
              <a:rPr lang="en-US" dirty="0" err="1" smtClean="0"/>
              <a:t>CoC</a:t>
            </a:r>
            <a:r>
              <a:rPr lang="en-US" dirty="0" smtClean="0"/>
              <a:t> is 3576. 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This is an increase from 2016 of 161 people, or 4.5%.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/>
          <a:lstStyle/>
          <a:p>
            <a:r>
              <a:rPr lang="en-US" dirty="0" smtClean="0"/>
              <a:t>Measure 6 – Homeless Prevention and Housing Placement of Persons defined by Category 3 (at risk of homelessness) of HUD’s Homeless Definition in </a:t>
            </a:r>
            <a:r>
              <a:rPr lang="en-US" dirty="0" err="1" smtClean="0"/>
              <a:t>CoC</a:t>
            </a:r>
            <a:r>
              <a:rPr lang="en-US" dirty="0" smtClean="0"/>
              <a:t> Program-funded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7467600" cy="2816352"/>
          </a:xfrm>
        </p:spPr>
        <p:txBody>
          <a:bodyPr/>
          <a:lstStyle/>
          <a:p>
            <a:r>
              <a:rPr lang="en-US" dirty="0" smtClean="0"/>
              <a:t>We do not currently report on this measure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479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System Performance Measure Reports </vt:lpstr>
      <vt:lpstr>Changes in This Years Report </vt:lpstr>
      <vt:lpstr>Measure 1 - Length of Time Persons Remain Homeless</vt:lpstr>
      <vt:lpstr>Measure 2 - Extent to which Persons who Exit Homelessness to Permanent Housing Destinations Return to Homelessness</vt:lpstr>
      <vt:lpstr>Project level Returns to Homelessness</vt:lpstr>
      <vt:lpstr>Measure 3 - Number of Homeless Persons </vt:lpstr>
      <vt:lpstr>Measure 4 – Employment and Income Growth for Homeless Persons in CoC Program-funded Projects  </vt:lpstr>
      <vt:lpstr>Measure 5 – Number of Persons who Become Homeless for the First Time </vt:lpstr>
      <vt:lpstr>Measure 6 – Homeless Prevention and Housing Placement of Persons defined by Category 3 (at risk of homelessness) of HUD’s Homeless Definition in CoC Program-funded Projects</vt:lpstr>
      <vt:lpstr>Measure 7 – Successful Placement from Street Outreach and Successful Placement in or Retention of Permanent Housing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Performance Measure Reports</dc:title>
  <dc:creator>Sarah Schutt</dc:creator>
  <cp:lastModifiedBy>Sarah Schutt</cp:lastModifiedBy>
  <cp:revision>13</cp:revision>
  <dcterms:created xsi:type="dcterms:W3CDTF">2018-06-20T01:23:31Z</dcterms:created>
  <dcterms:modified xsi:type="dcterms:W3CDTF">2018-06-20T14:55:41Z</dcterms:modified>
</cp:coreProperties>
</file>