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4" r:id="rId3"/>
    <p:sldId id="308" r:id="rId4"/>
    <p:sldId id="309" r:id="rId5"/>
    <p:sldId id="288" r:id="rId6"/>
    <p:sldId id="290" r:id="rId7"/>
    <p:sldId id="275" r:id="rId8"/>
    <p:sldId id="257" r:id="rId9"/>
    <p:sldId id="258" r:id="rId10"/>
    <p:sldId id="303" r:id="rId11"/>
    <p:sldId id="262" r:id="rId12"/>
    <p:sldId id="318" r:id="rId13"/>
    <p:sldId id="310" r:id="rId14"/>
    <p:sldId id="302" r:id="rId15"/>
    <p:sldId id="260" r:id="rId16"/>
    <p:sldId id="259" r:id="rId17"/>
    <p:sldId id="307" r:id="rId18"/>
    <p:sldId id="261" r:id="rId19"/>
    <p:sldId id="305" r:id="rId20"/>
    <p:sldId id="306" r:id="rId21"/>
    <p:sldId id="263" r:id="rId22"/>
    <p:sldId id="314" r:id="rId23"/>
    <p:sldId id="315" r:id="rId24"/>
    <p:sldId id="316" r:id="rId25"/>
    <p:sldId id="313" r:id="rId26"/>
    <p:sldId id="317" r:id="rId2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chutt\Downloads\Homeless%20Myths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First Time Homeless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numRef>
              <c:f>Sheet1!$B$3:$C$3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3313</c:v>
                </c:pt>
                <c:pt idx="1">
                  <c:v>3193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E-45DB-8D5B-F5618ED79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188160"/>
        <c:axId val="164189696"/>
        <c:axId val="0"/>
      </c:bar3DChart>
      <c:catAx>
        <c:axId val="16418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89696"/>
        <c:crosses val="autoZero"/>
        <c:auto val="1"/>
        <c:lblAlgn val="ctr"/>
        <c:lblOffset val="100"/>
        <c:noMultiLvlLbl val="0"/>
      </c:catAx>
      <c:valAx>
        <c:axId val="16418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8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Sheet1!$B$120</c:f>
              <c:strCache>
                <c:ptCount val="1"/>
                <c:pt idx="0">
                  <c:v>2016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00000000000001E-2"/>
                  <c:y val="1.85185185185185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70-474A-83F0-B8E3C0A2D0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Sheet1!$A$121</c:f>
              <c:strCache>
                <c:ptCount val="1"/>
                <c:pt idx="0">
                  <c:v>Number of Homeless </c:v>
                </c:pt>
              </c:strCache>
            </c:strRef>
          </c:cat>
          <c:val>
            <c:numRef>
              <c:f>Sheet1!$B$121</c:f>
              <c:numCache>
                <c:formatCode>General</c:formatCode>
                <c:ptCount val="1"/>
                <c:pt idx="0">
                  <c:v>5247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70-474A-83F0-B8E3C0A2D056}"/>
            </c:ext>
          </c:extLst>
        </c:ser>
        <c:ser>
          <c:idx val="1"/>
          <c:order val="1"/>
          <c:tx>
            <c:strRef>
              <c:f>Sheet1!$C$120</c:f>
              <c:strCache>
                <c:ptCount val="1"/>
                <c:pt idx="0">
                  <c:v>2018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111111111111112E-2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70-474A-83F0-B8E3C0A2D0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Sheet1!$A$121</c:f>
              <c:strCache>
                <c:ptCount val="1"/>
                <c:pt idx="0">
                  <c:v>Number of Homeless </c:v>
                </c:pt>
              </c:strCache>
            </c:strRef>
          </c:cat>
          <c:val>
            <c:numRef>
              <c:f>Sheet1!$C$121</c:f>
              <c:numCache>
                <c:formatCode>General</c:formatCode>
                <c:ptCount val="1"/>
                <c:pt idx="0">
                  <c:v>5094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70-474A-83F0-B8E3C0A2D056}"/>
            </c:ext>
          </c:extLst>
        </c:ser>
        <c:ser>
          <c:idx val="2"/>
          <c:order val="2"/>
          <c:tx>
            <c:strRef>
              <c:f>Sheet1!$D$120</c:f>
              <c:strCache>
                <c:ptCount val="1"/>
                <c:pt idx="0">
                  <c:v>2019 (preliminary) 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111111111111009E-2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70-474A-83F0-B8E3C0A2D0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Sheet1!$A$121</c:f>
              <c:strCache>
                <c:ptCount val="1"/>
                <c:pt idx="0">
                  <c:v>Number of Homeless </c:v>
                </c:pt>
              </c:strCache>
            </c:strRef>
          </c:cat>
          <c:val>
            <c:numRef>
              <c:f>Sheet1!$D$121</c:f>
              <c:numCache>
                <c:formatCode>General</c:formatCode>
                <c:ptCount val="1"/>
                <c:pt idx="0">
                  <c:v>4767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70-474A-83F0-B8E3C0A2D0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5301632"/>
        <c:axId val="165319808"/>
        <c:axId val="0"/>
      </c:bar3DChart>
      <c:catAx>
        <c:axId val="16530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19808"/>
        <c:crosses val="autoZero"/>
        <c:auto val="1"/>
        <c:lblAlgn val="ctr"/>
        <c:lblOffset val="100"/>
        <c:noMultiLvlLbl val="0"/>
      </c:catAx>
      <c:valAx>
        <c:axId val="16531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0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Living Situation Prior to Homelessness </a:t>
            </a:r>
          </a:p>
        </c:rich>
      </c:tx>
      <c:layout>
        <c:manualLayout>
          <c:xMode val="edge"/>
          <c:yMode val="edge"/>
          <c:x val="2.4580451978986086E-2"/>
          <c:y val="0.10465912392018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4320464796269397E-2"/>
          <c:w val="0.63173699220298152"/>
          <c:h val="0.9243203119027597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448-4393-907E-4DA3FAA8AC5A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448-4393-907E-4DA3FAA8AC5A}"/>
              </c:ext>
            </c:extLst>
          </c:dPt>
          <c:dPt>
            <c:idx val="2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448-4393-907E-4DA3FAA8AC5A}"/>
              </c:ext>
            </c:extLst>
          </c:dPt>
          <c:dPt>
            <c:idx val="3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448-4393-907E-4DA3FAA8AC5A}"/>
              </c:ext>
            </c:extLst>
          </c:dPt>
          <c:dPt>
            <c:idx val="4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448-4393-907E-4DA3FAA8AC5A}"/>
              </c:ext>
            </c:extLst>
          </c:dPt>
          <c:dPt>
            <c:idx val="5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B448-4393-907E-4DA3FAA8AC5A}"/>
              </c:ext>
            </c:extLst>
          </c:dPt>
          <c:dPt>
            <c:idx val="6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B448-4393-907E-4DA3FAA8AC5A}"/>
              </c:ext>
            </c:extLst>
          </c:dPt>
          <c:dPt>
            <c:idx val="7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B448-4393-907E-4DA3FAA8AC5A}"/>
              </c:ext>
            </c:extLst>
          </c:dPt>
          <c:dPt>
            <c:idx val="8"/>
            <c:bubble3D val="0"/>
            <c:spPr>
              <a:solidFill>
                <a:schemeClr val="accent3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B448-4393-907E-4DA3FAA8AC5A}"/>
              </c:ext>
            </c:extLst>
          </c:dPt>
          <c:dLbls>
            <c:dLbl>
              <c:idx val="0"/>
              <c:layout>
                <c:manualLayout>
                  <c:x val="-0.10833246009147174"/>
                  <c:y val="0.1119168259307392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48-4393-907E-4DA3FAA8AC5A}"/>
                </c:ext>
              </c:extLst>
            </c:dLbl>
            <c:dLbl>
              <c:idx val="2"/>
              <c:layout>
                <c:manualLayout>
                  <c:x val="-6.2298037034806186E-2"/>
                  <c:y val="-0.171050989985475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48-4393-907E-4DA3FAA8AC5A}"/>
                </c:ext>
              </c:extLst>
            </c:dLbl>
            <c:dLbl>
              <c:idx val="3"/>
              <c:layout>
                <c:manualLayout>
                  <c:x val="8.1741076499562554E-2"/>
                  <c:y val="-0.1592616772418012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48-4393-907E-4DA3FAA8AC5A}"/>
                </c:ext>
              </c:extLst>
            </c:dLbl>
            <c:dLbl>
              <c:idx val="4"/>
              <c:layout>
                <c:manualLayout>
                  <c:x val="0.1312675043737728"/>
                  <c:y val="-9.238315113523437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48-4393-907E-4DA3FAA8AC5A}"/>
                </c:ext>
              </c:extLst>
            </c:dLbl>
            <c:dLbl>
              <c:idx val="5"/>
              <c:layout>
                <c:manualLayout>
                  <c:x val="8.9080158652231636E-2"/>
                  <c:y val="2.07951991437963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48-4393-907E-4DA3FAA8AC5A}"/>
                </c:ext>
              </c:extLst>
            </c:dLbl>
            <c:dLbl>
              <c:idx val="6"/>
              <c:layout>
                <c:manualLayout>
                  <c:x val="0.12854725283611076"/>
                  <c:y val="7.655836709731671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48-4393-907E-4DA3FAA8AC5A}"/>
                </c:ext>
              </c:extLst>
            </c:dLbl>
            <c:dLbl>
              <c:idx val="7"/>
              <c:layout>
                <c:manualLayout>
                  <c:x val="8.7597160189962428E-2"/>
                  <c:y val="5.27367938231021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48-4393-907E-4DA3FAA8AC5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Sheet1!$A$95:$A$103</c:f>
              <c:strCache>
                <c:ptCount val="9"/>
                <c:pt idx="0">
                  <c:v>Staying or living in a friend's room, apartment or house</c:v>
                </c:pt>
                <c:pt idx="1">
                  <c:v>Staying or living in a family member's room, apartment or house</c:v>
                </c:pt>
                <c:pt idx="2">
                  <c:v>Emergency shelter, including hotel or motel paid for with emergency shelter voucher</c:v>
                </c:pt>
                <c:pt idx="3">
                  <c:v>Jail, prison, or juvenile detention facility</c:v>
                </c:pt>
                <c:pt idx="4">
                  <c:v>Place not meant for habitation</c:v>
                </c:pt>
                <c:pt idx="5">
                  <c:v>Rental by client, no ongoing housing subsidy</c:v>
                </c:pt>
                <c:pt idx="6">
                  <c:v>Substance abuse treatment facility or detox center</c:v>
                </c:pt>
                <c:pt idx="7">
                  <c:v>Hospital or other residential non-psychiatric medical facility</c:v>
                </c:pt>
                <c:pt idx="8">
                  <c:v>Other Living Situations </c:v>
                </c:pt>
              </c:strCache>
            </c:strRef>
          </c:cat>
          <c:val>
            <c:numRef>
              <c:f>Sheet1!$B$95:$B$103</c:f>
              <c:numCache>
                <c:formatCode>General</c:formatCode>
                <c:ptCount val="9"/>
                <c:pt idx="0">
                  <c:v>769</c:v>
                </c:pt>
                <c:pt idx="1">
                  <c:v>704</c:v>
                </c:pt>
                <c:pt idx="2">
                  <c:v>479</c:v>
                </c:pt>
                <c:pt idx="3">
                  <c:v>449</c:v>
                </c:pt>
                <c:pt idx="4">
                  <c:v>432</c:v>
                </c:pt>
                <c:pt idx="5">
                  <c:v>282</c:v>
                </c:pt>
                <c:pt idx="6">
                  <c:v>125</c:v>
                </c:pt>
                <c:pt idx="7">
                  <c:v>112</c:v>
                </c:pt>
                <c:pt idx="8">
                  <c:v>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448-4393-907E-4DA3FAA8AC5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96062992125987"/>
          <c:y val="8.2526576625023343E-3"/>
          <c:w val="0.38854932318853402"/>
          <c:h val="0.9917473423374976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Race Differences in Homelessness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25056820894198"/>
          <c:y val="0.74018577898524784"/>
          <c:w val="0.36052832354707587"/>
          <c:h val="0.2389960221583060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Sheet1!$B$62</c:f>
              <c:strCache>
                <c:ptCount val="1"/>
                <c:pt idx="0">
                  <c:v>Overall Population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86F-44BD-85D3-22983B47B7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86F-44BD-85D3-22983B47B78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Sheet1!$A$63:$A$64</c:f>
              <c:strCache>
                <c:ptCount val="2"/>
                <c:pt idx="0">
                  <c:v>White </c:v>
                </c:pt>
                <c:pt idx="1">
                  <c:v>People of Color </c:v>
                </c:pt>
              </c:strCache>
            </c:strRef>
          </c:cat>
          <c:val>
            <c:numRef>
              <c:f>Sheet1!$B$63:$B$64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6F-44BD-85D3-22983B47B78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Sheet1!$B$66</c:f>
              <c:strCache>
                <c:ptCount val="1"/>
                <c:pt idx="0">
                  <c:v>Homeless Population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FB5-4883-9BF1-743294C47C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FB5-4883-9BF1-743294C47C4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Sheet1!$A$67:$A$68</c:f>
              <c:strCache>
                <c:ptCount val="2"/>
                <c:pt idx="0">
                  <c:v>White </c:v>
                </c:pt>
                <c:pt idx="1">
                  <c:v>People of Color </c:v>
                </c:pt>
              </c:strCache>
            </c:strRef>
          </c:cat>
          <c:val>
            <c:numRef>
              <c:f>Sheet1!$B$67:$B$68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B5-4883-9BF1-743294C47C4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Syracuse Homelessness Trends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828282828282832E-2"/>
          <c:y val="0.2476393575803025"/>
          <c:w val="0.94444444444444442"/>
          <c:h val="0.667671228596425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'sheltered v unsheltered chart'!$B$1</c:f>
              <c:strCache>
                <c:ptCount val="1"/>
                <c:pt idx="0">
                  <c:v>Overall Homeless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'sheltered v unsheltered chart'!$A$2:$A$13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'sheltered v unsheltered chart'!$B$2:$B$13</c:f>
            </c:numRef>
          </c:val>
          <c:extLst>
            <c:ext xmlns:c16="http://schemas.microsoft.com/office/drawing/2014/chart" uri="{C3380CC4-5D6E-409C-BE32-E72D297353CC}">
              <c16:uniqueId val="{00000000-68CE-4467-AE57-13EAB9120898}"/>
            </c:ext>
          </c:extLst>
        </c:ser>
        <c:ser>
          <c:idx val="1"/>
          <c:order val="1"/>
          <c:tx>
            <c:strRef>
              <c:f>'sheltered v unsheltered chart'!$C$1</c:f>
              <c:strCache>
                <c:ptCount val="1"/>
                <c:pt idx="0">
                  <c:v>Unsheltered Homeless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3.27134316472016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CE-4467-AE57-13EAB9120898}"/>
                </c:ext>
              </c:extLst>
            </c:dLbl>
            <c:dLbl>
              <c:idx val="2"/>
              <c:layout>
                <c:manualLayout>
                  <c:x val="-2.4154589371980675E-3"/>
                  <c:y val="-3.0746010876245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CE-4467-AE57-13EAB9120898}"/>
                </c:ext>
              </c:extLst>
            </c:dLbl>
            <c:dLbl>
              <c:idx val="5"/>
              <c:layout>
                <c:manualLayout>
                  <c:x val="1.2077294685989453E-3"/>
                  <c:y val="-3.58534896566747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CE-4467-AE57-13EAB9120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'sheltered v unsheltered chart'!$A$2:$A$13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'sheltered v unsheltered chart'!$C$2:$C$13</c:f>
              <c:numCache>
                <c:formatCode>###,###,##0</c:formatCode>
                <c:ptCount val="12"/>
                <c:pt idx="0">
                  <c:v>23</c:v>
                </c:pt>
                <c:pt idx="1">
                  <c:v>32</c:v>
                </c:pt>
                <c:pt idx="2">
                  <c:v>31</c:v>
                </c:pt>
                <c:pt idx="3">
                  <c:v>24</c:v>
                </c:pt>
                <c:pt idx="4">
                  <c:v>16</c:v>
                </c:pt>
                <c:pt idx="5">
                  <c:v>53</c:v>
                </c:pt>
                <c:pt idx="6">
                  <c:v>16</c:v>
                </c:pt>
                <c:pt idx="7">
                  <c:v>16</c:v>
                </c:pt>
                <c:pt idx="8">
                  <c:v>27</c:v>
                </c:pt>
                <c:pt idx="9">
                  <c:v>28</c:v>
                </c:pt>
                <c:pt idx="10">
                  <c:v>12</c:v>
                </c:pt>
                <c:pt idx="1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CE-4467-AE57-13EAB9120898}"/>
            </c:ext>
          </c:extLst>
        </c:ser>
        <c:ser>
          <c:idx val="2"/>
          <c:order val="2"/>
          <c:tx>
            <c:strRef>
              <c:f>'sheltered v unsheltered chart'!$D$1</c:f>
              <c:strCache>
                <c:ptCount val="1"/>
                <c:pt idx="0">
                  <c:v>Sheltered Homeless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'sheltered v unsheltered chart'!$A$2:$A$13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'sheltered v unsheltered chart'!$D$2:$D$13</c:f>
              <c:numCache>
                <c:formatCode>###,###,##0</c:formatCode>
                <c:ptCount val="12"/>
                <c:pt idx="0">
                  <c:v>708</c:v>
                </c:pt>
                <c:pt idx="1">
                  <c:v>842</c:v>
                </c:pt>
                <c:pt idx="2">
                  <c:v>809</c:v>
                </c:pt>
                <c:pt idx="3">
                  <c:v>810</c:v>
                </c:pt>
                <c:pt idx="4">
                  <c:v>866</c:v>
                </c:pt>
                <c:pt idx="5">
                  <c:v>941</c:v>
                </c:pt>
                <c:pt idx="6">
                  <c:v>1008</c:v>
                </c:pt>
                <c:pt idx="7">
                  <c:v>906</c:v>
                </c:pt>
                <c:pt idx="8">
                  <c:v>840</c:v>
                </c:pt>
                <c:pt idx="9">
                  <c:v>770</c:v>
                </c:pt>
                <c:pt idx="10">
                  <c:v>710</c:v>
                </c:pt>
                <c:pt idx="11">
                  <c:v>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CE-4467-AE57-13EAB91208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100"/>
        <c:axId val="163981568"/>
        <c:axId val="163982720"/>
      </c:barChart>
      <c:catAx>
        <c:axId val="163981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82720"/>
        <c:crosses val="autoZero"/>
        <c:auto val="1"/>
        <c:lblAlgn val="ctr"/>
        <c:lblOffset val="100"/>
        <c:noMultiLvlLbl val="0"/>
      </c:catAx>
      <c:valAx>
        <c:axId val="163982720"/>
        <c:scaling>
          <c:orientation val="minMax"/>
        </c:scaling>
        <c:delete val="1"/>
        <c:axPos val="l"/>
        <c:numFmt formatCode="###,###,##0" sourceLinked="1"/>
        <c:majorTickMark val="none"/>
        <c:minorTickMark val="none"/>
        <c:tickLblPos val="nextTo"/>
        <c:crossAx val="16398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857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Returns to Homelessness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Returns!$B$3</c:f>
              <c:strCache>
                <c:ptCount val="1"/>
                <c:pt idx="0">
                  <c:v>6 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Returns!$A$4:$A$8</c:f>
              <c:strCache>
                <c:ptCount val="5"/>
                <c:pt idx="0">
                  <c:v>Street Outreach        n=45</c:v>
                </c:pt>
                <c:pt idx="1">
                  <c:v>Emergency Shelter  n=1519</c:v>
                </c:pt>
                <c:pt idx="2">
                  <c:v>Transitional Housing  n=277</c:v>
                </c:pt>
                <c:pt idx="3">
                  <c:v>Permanent Housing  n=453 </c:v>
                </c:pt>
                <c:pt idx="4">
                  <c:v>Total                                n=2294</c:v>
                </c:pt>
              </c:strCache>
            </c:strRef>
          </c:cat>
          <c:val>
            <c:numRef>
              <c:f>Returns!$B$4:$B$8</c:f>
              <c:numCache>
                <c:formatCode>0%</c:formatCode>
                <c:ptCount val="5"/>
                <c:pt idx="0">
                  <c:v>0.27</c:v>
                </c:pt>
                <c:pt idx="1">
                  <c:v>0.17</c:v>
                </c:pt>
                <c:pt idx="2">
                  <c:v>0.1</c:v>
                </c:pt>
                <c:pt idx="3">
                  <c:v>0.06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02-49C3-B8A9-7B9AA9E64213}"/>
            </c:ext>
          </c:extLst>
        </c:ser>
        <c:ser>
          <c:idx val="1"/>
          <c:order val="1"/>
          <c:tx>
            <c:strRef>
              <c:f>Returns!$C$3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Returns!$A$4:$A$8</c:f>
              <c:strCache>
                <c:ptCount val="5"/>
                <c:pt idx="0">
                  <c:v>Street Outreach        n=45</c:v>
                </c:pt>
                <c:pt idx="1">
                  <c:v>Emergency Shelter  n=1519</c:v>
                </c:pt>
                <c:pt idx="2">
                  <c:v>Transitional Housing  n=277</c:v>
                </c:pt>
                <c:pt idx="3">
                  <c:v>Permanent Housing  n=453 </c:v>
                </c:pt>
                <c:pt idx="4">
                  <c:v>Total                                n=2294</c:v>
                </c:pt>
              </c:strCache>
            </c:strRef>
          </c:cat>
          <c:val>
            <c:numRef>
              <c:f>Returns!$C$4:$C$8</c:f>
              <c:numCache>
                <c:formatCode>0%</c:formatCode>
                <c:ptCount val="5"/>
                <c:pt idx="0">
                  <c:v>0.04</c:v>
                </c:pt>
                <c:pt idx="1">
                  <c:v>0.08</c:v>
                </c:pt>
                <c:pt idx="2">
                  <c:v>0.06</c:v>
                </c:pt>
                <c:pt idx="3">
                  <c:v>0.1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02-49C3-B8A9-7B9AA9E64213}"/>
            </c:ext>
          </c:extLst>
        </c:ser>
        <c:ser>
          <c:idx val="2"/>
          <c:order val="2"/>
          <c:tx>
            <c:strRef>
              <c:f>Returns!$D$3</c:f>
              <c:strCache>
                <c:ptCount val="1"/>
                <c:pt idx="0">
                  <c:v>24 months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Returns!$A$4:$A$8</c:f>
              <c:strCache>
                <c:ptCount val="5"/>
                <c:pt idx="0">
                  <c:v>Street Outreach        n=45</c:v>
                </c:pt>
                <c:pt idx="1">
                  <c:v>Emergency Shelter  n=1519</c:v>
                </c:pt>
                <c:pt idx="2">
                  <c:v>Transitional Housing  n=277</c:v>
                </c:pt>
                <c:pt idx="3">
                  <c:v>Permanent Housing  n=453 </c:v>
                </c:pt>
                <c:pt idx="4">
                  <c:v>Total                                n=2294</c:v>
                </c:pt>
              </c:strCache>
            </c:strRef>
          </c:cat>
          <c:val>
            <c:numRef>
              <c:f>Returns!$D$4:$D$8</c:f>
              <c:numCache>
                <c:formatCode>0%</c:formatCode>
                <c:ptCount val="5"/>
                <c:pt idx="0">
                  <c:v>0.13</c:v>
                </c:pt>
                <c:pt idx="1">
                  <c:v>0.11</c:v>
                </c:pt>
                <c:pt idx="2">
                  <c:v>0.11</c:v>
                </c:pt>
                <c:pt idx="3">
                  <c:v>0.06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02-49C3-B8A9-7B9AA9E64213}"/>
            </c:ext>
          </c:extLst>
        </c:ser>
        <c:ser>
          <c:idx val="3"/>
          <c:order val="3"/>
          <c:tx>
            <c:strRef>
              <c:f>Returns!$E$3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Returns!$A$4:$A$8</c:f>
              <c:strCache>
                <c:ptCount val="5"/>
                <c:pt idx="0">
                  <c:v>Street Outreach        n=45</c:v>
                </c:pt>
                <c:pt idx="1">
                  <c:v>Emergency Shelter  n=1519</c:v>
                </c:pt>
                <c:pt idx="2">
                  <c:v>Transitional Housing  n=277</c:v>
                </c:pt>
                <c:pt idx="3">
                  <c:v>Permanent Housing  n=453 </c:v>
                </c:pt>
                <c:pt idx="4">
                  <c:v>Total                                n=2294</c:v>
                </c:pt>
              </c:strCache>
            </c:strRef>
          </c:cat>
          <c:val>
            <c:numRef>
              <c:f>Returns!$E$4:$E$8</c:f>
              <c:numCache>
                <c:formatCode>0%</c:formatCode>
                <c:ptCount val="5"/>
                <c:pt idx="0">
                  <c:v>0.44</c:v>
                </c:pt>
                <c:pt idx="1">
                  <c:v>0.36</c:v>
                </c:pt>
                <c:pt idx="2">
                  <c:v>0.27</c:v>
                </c:pt>
                <c:pt idx="3">
                  <c:v>0.22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02-49C3-B8A9-7B9AA9E64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5275904"/>
        <c:axId val="165150720"/>
        <c:axId val="0"/>
      </c:bar3DChart>
      <c:catAx>
        <c:axId val="16527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150720"/>
        <c:crosses val="autoZero"/>
        <c:auto val="1"/>
        <c:lblAlgn val="ctr"/>
        <c:lblOffset val="100"/>
        <c:noMultiLvlLbl val="0"/>
      </c:catAx>
      <c:valAx>
        <c:axId val="16515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27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Permanent Housing Placement/ Retention 2018 </a:t>
            </a:r>
          </a:p>
        </c:rich>
      </c:tx>
      <c:layout>
        <c:manualLayout>
          <c:xMode val="edge"/>
          <c:yMode val="edge"/>
          <c:x val="5.5700598228456966E-2"/>
          <c:y val="3.8701552097885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Sheet1!$A$143:$A$145</c:f>
              <c:strCache>
                <c:ptCount val="3"/>
                <c:pt idx="0">
                  <c:v>Street Outreach </c:v>
                </c:pt>
                <c:pt idx="1">
                  <c:v>Sheter, Transitional and Rapid Rehousing </c:v>
                </c:pt>
                <c:pt idx="2">
                  <c:v>Permanent Housing Programs </c:v>
                </c:pt>
              </c:strCache>
            </c:strRef>
          </c:cat>
          <c:val>
            <c:numRef>
              <c:f>Sheet1!$B$143:$B$145</c:f>
              <c:numCache>
                <c:formatCode>0%</c:formatCode>
                <c:ptCount val="3"/>
                <c:pt idx="0">
                  <c:v>0.48</c:v>
                </c:pt>
                <c:pt idx="1">
                  <c:v>0.46</c:v>
                </c:pt>
                <c:pt idx="2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98-465E-A776-D0529B0AF4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71189376"/>
        <c:axId val="171196416"/>
        <c:axId val="0"/>
      </c:bar3DChart>
      <c:catAx>
        <c:axId val="17118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96416"/>
        <c:crosses val="autoZero"/>
        <c:auto val="1"/>
        <c:lblAlgn val="ctr"/>
        <c:lblOffset val="100"/>
        <c:noMultiLvlLbl val="0"/>
      </c:catAx>
      <c:valAx>
        <c:axId val="1711964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118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sich.gov/solutions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16.png"/><Relationship Id="rId6" Type="http://schemas.openxmlformats.org/officeDocument/2006/relationships/image" Target="../media/image7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20.png"/><Relationship Id="rId1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sich.gov/solution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AAFCF-E127-4D6C-9BA2-1F2A35653CB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F357074-6C95-4B2E-96C8-FF5B5B0AF7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It can’t happen to me or someone in my family</a:t>
          </a:r>
        </a:p>
      </dgm:t>
    </dgm:pt>
    <dgm:pt modelId="{AEFFA0A6-1B19-4292-9E0F-FB72B152038B}" type="parTrans" cxnId="{86EDC114-DBA3-4240-961F-F33C30842649}">
      <dgm:prSet/>
      <dgm:spPr/>
      <dgm:t>
        <a:bodyPr/>
        <a:lstStyle/>
        <a:p>
          <a:endParaRPr lang="en-US"/>
        </a:p>
      </dgm:t>
    </dgm:pt>
    <dgm:pt modelId="{2431AC8C-30CD-4AC6-ADAC-D17E3EF6FF2B}" type="sibTrans" cxnId="{86EDC114-DBA3-4240-961F-F33C3084264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3B25AA7-0ADE-4D17-85C4-BF655211F8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Homeless people choose to be homeless and/or can get off the street on their own if they wanted to.</a:t>
          </a:r>
        </a:p>
      </dgm:t>
    </dgm:pt>
    <dgm:pt modelId="{11084AB8-3377-4F4C-AEC6-E49586C6D750}" type="parTrans" cxnId="{1E7BB0A8-49F9-476D-BEE6-0DBA54BD751E}">
      <dgm:prSet/>
      <dgm:spPr/>
      <dgm:t>
        <a:bodyPr/>
        <a:lstStyle/>
        <a:p>
          <a:endParaRPr lang="en-US"/>
        </a:p>
      </dgm:t>
    </dgm:pt>
    <dgm:pt modelId="{65F05B1F-9C04-4FFA-A063-E1B42756F2C6}" type="sibTrans" cxnId="{1E7BB0A8-49F9-476D-BEE6-0DBA54BD751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C061819-29DD-4818-9E96-0D6B2D6FD7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Homeless are mostly older, single men.</a:t>
          </a:r>
        </a:p>
      </dgm:t>
    </dgm:pt>
    <dgm:pt modelId="{60EB14D7-42E1-4D7C-8C67-5412C6524F0C}" type="parTrans" cxnId="{0EC1ED65-03C4-40DE-99D6-D45339E52D3E}">
      <dgm:prSet/>
      <dgm:spPr/>
      <dgm:t>
        <a:bodyPr/>
        <a:lstStyle/>
        <a:p>
          <a:endParaRPr lang="en-US"/>
        </a:p>
      </dgm:t>
    </dgm:pt>
    <dgm:pt modelId="{918FA771-CBE0-4DC8-8E3E-EE5FF848CE37}" type="sibTrans" cxnId="{0EC1ED65-03C4-40DE-99D6-D45339E52D3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5157EDD-26C7-42CC-A4A5-D0C5D0E4E0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more services we have the more homeless we will have. </a:t>
          </a:r>
        </a:p>
      </dgm:t>
    </dgm:pt>
    <dgm:pt modelId="{55D4B8E8-8909-4BD2-BEA6-FB021ADE54A8}" type="parTrans" cxnId="{0775BEB4-172D-49A7-BB9E-9654D8D8BD9D}">
      <dgm:prSet/>
      <dgm:spPr/>
      <dgm:t>
        <a:bodyPr/>
        <a:lstStyle/>
        <a:p>
          <a:endParaRPr lang="en-US"/>
        </a:p>
      </dgm:t>
    </dgm:pt>
    <dgm:pt modelId="{1ED1387B-07DD-49BC-B1EB-0910FF6BFC6B}" type="sibTrans" cxnId="{0775BEB4-172D-49A7-BB9E-9654D8D8BD9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6FAEEC3-A65A-4DF1-93F4-FCF6E116A9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Most are mentally ill. </a:t>
          </a:r>
        </a:p>
      </dgm:t>
    </dgm:pt>
    <dgm:pt modelId="{CC0D2F67-565D-4D48-B2F6-6E26222F6417}" type="parTrans" cxnId="{7E4911BA-0B42-4A8F-AE48-0C286970A00D}">
      <dgm:prSet/>
      <dgm:spPr/>
      <dgm:t>
        <a:bodyPr/>
        <a:lstStyle/>
        <a:p>
          <a:endParaRPr lang="en-US"/>
        </a:p>
      </dgm:t>
    </dgm:pt>
    <dgm:pt modelId="{B3A35ED0-8323-4846-8535-8D9F1C7005A2}" type="sibTrans" cxnId="{7E4911BA-0B42-4A8F-AE48-0C286970A00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8743D4A-3ADC-4395-B7AF-D8063C46C4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majority abuse drugs and alcohol. </a:t>
          </a:r>
        </a:p>
      </dgm:t>
    </dgm:pt>
    <dgm:pt modelId="{517B0BE7-7465-48BC-8DBC-D2FDBCA3E4AB}" type="parTrans" cxnId="{2CC556DE-4EAE-4732-8136-767F572C20C8}">
      <dgm:prSet/>
      <dgm:spPr/>
      <dgm:t>
        <a:bodyPr/>
        <a:lstStyle/>
        <a:p>
          <a:endParaRPr lang="en-US"/>
        </a:p>
      </dgm:t>
    </dgm:pt>
    <dgm:pt modelId="{00EEDF84-FA78-4550-ACEA-3558796F29E0}" type="sibTrans" cxnId="{2CC556DE-4EAE-4732-8136-767F572C20C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4F2F263-9A95-40FC-97D9-218B049DCE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Homelessness has no end. </a:t>
          </a:r>
        </a:p>
      </dgm:t>
    </dgm:pt>
    <dgm:pt modelId="{164D19B8-7C17-43DB-A38B-B3C4D9EFFA43}" type="parTrans" cxnId="{06B13E91-88B0-472E-BEAD-46DB330DB6A6}">
      <dgm:prSet/>
      <dgm:spPr/>
      <dgm:t>
        <a:bodyPr/>
        <a:lstStyle/>
        <a:p>
          <a:endParaRPr lang="en-US"/>
        </a:p>
      </dgm:t>
    </dgm:pt>
    <dgm:pt modelId="{1E38D0D3-1225-4AAB-8C44-B031514CC8D4}" type="sibTrans" cxnId="{06B13E91-88B0-472E-BEAD-46DB330DB6A6}">
      <dgm:prSet/>
      <dgm:spPr/>
      <dgm:t>
        <a:bodyPr/>
        <a:lstStyle/>
        <a:p>
          <a:endParaRPr lang="en-US"/>
        </a:p>
      </dgm:t>
    </dgm:pt>
    <dgm:pt modelId="{77F640EC-0825-4C4D-8CBE-549510033389}" type="pres">
      <dgm:prSet presAssocID="{D9FAAFCF-E127-4D6C-9BA2-1F2A35653CBD}" presName="root" presStyleCnt="0">
        <dgm:presLayoutVars>
          <dgm:dir/>
          <dgm:resizeHandles val="exact"/>
        </dgm:presLayoutVars>
      </dgm:prSet>
      <dgm:spPr/>
    </dgm:pt>
    <dgm:pt modelId="{C4BDEC6E-8B82-46CF-8389-D2DF0CBE7428}" type="pres">
      <dgm:prSet presAssocID="{8F357074-6C95-4B2E-96C8-FF5B5B0AF718}" presName="compNode" presStyleCnt="0"/>
      <dgm:spPr/>
    </dgm:pt>
    <dgm:pt modelId="{405E7590-0B01-4047-AD0C-130902A1666E}" type="pres">
      <dgm:prSet presAssocID="{8F357074-6C95-4B2E-96C8-FF5B5B0AF718}" presName="bgRect" presStyleLbl="bgShp" presStyleIdx="0" presStyleCnt="7"/>
      <dgm:spPr/>
    </dgm:pt>
    <dgm:pt modelId="{8B324450-27AE-4144-9EB2-B7CE6DF16B46}" type="pres">
      <dgm:prSet presAssocID="{8F357074-6C95-4B2E-96C8-FF5B5B0AF718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8378F8F0-157B-4A53-8DC4-FA5BE2527123}" type="pres">
      <dgm:prSet presAssocID="{8F357074-6C95-4B2E-96C8-FF5B5B0AF718}" presName="spaceRect" presStyleCnt="0"/>
      <dgm:spPr/>
    </dgm:pt>
    <dgm:pt modelId="{BBBE9C88-86C6-4C22-8714-09571B9441DF}" type="pres">
      <dgm:prSet presAssocID="{8F357074-6C95-4B2E-96C8-FF5B5B0AF718}" presName="parTx" presStyleLbl="revTx" presStyleIdx="0" presStyleCnt="7">
        <dgm:presLayoutVars>
          <dgm:chMax val="0"/>
          <dgm:chPref val="0"/>
        </dgm:presLayoutVars>
      </dgm:prSet>
      <dgm:spPr/>
    </dgm:pt>
    <dgm:pt modelId="{B4AFA37C-9DEF-424C-82C0-D467890F636B}" type="pres">
      <dgm:prSet presAssocID="{2431AC8C-30CD-4AC6-ADAC-D17E3EF6FF2B}" presName="sibTrans" presStyleCnt="0"/>
      <dgm:spPr/>
    </dgm:pt>
    <dgm:pt modelId="{8A07D221-A5C3-4ACE-8E3B-3CFB8FA764EE}" type="pres">
      <dgm:prSet presAssocID="{D3B25AA7-0ADE-4D17-85C4-BF655211F8A4}" presName="compNode" presStyleCnt="0"/>
      <dgm:spPr/>
    </dgm:pt>
    <dgm:pt modelId="{DB0318DF-BA40-461D-913F-785627B85F57}" type="pres">
      <dgm:prSet presAssocID="{D3B25AA7-0ADE-4D17-85C4-BF655211F8A4}" presName="bgRect" presStyleLbl="bgShp" presStyleIdx="1" presStyleCnt="7"/>
      <dgm:spPr/>
    </dgm:pt>
    <dgm:pt modelId="{488D7FD7-DA26-41A3-8DE0-5C70C7FA7891}" type="pres">
      <dgm:prSet presAssocID="{D3B25AA7-0ADE-4D17-85C4-BF655211F8A4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009112B1-7761-46D9-A3B1-B963E2B88327}" type="pres">
      <dgm:prSet presAssocID="{D3B25AA7-0ADE-4D17-85C4-BF655211F8A4}" presName="spaceRect" presStyleCnt="0"/>
      <dgm:spPr/>
    </dgm:pt>
    <dgm:pt modelId="{1FA3EDFA-EC11-4F05-80EA-D68995D770F1}" type="pres">
      <dgm:prSet presAssocID="{D3B25AA7-0ADE-4D17-85C4-BF655211F8A4}" presName="parTx" presStyleLbl="revTx" presStyleIdx="1" presStyleCnt="7">
        <dgm:presLayoutVars>
          <dgm:chMax val="0"/>
          <dgm:chPref val="0"/>
        </dgm:presLayoutVars>
      </dgm:prSet>
      <dgm:spPr/>
    </dgm:pt>
    <dgm:pt modelId="{ABF92311-B34A-4577-A6EB-E5BFB6005989}" type="pres">
      <dgm:prSet presAssocID="{65F05B1F-9C04-4FFA-A063-E1B42756F2C6}" presName="sibTrans" presStyleCnt="0"/>
      <dgm:spPr/>
    </dgm:pt>
    <dgm:pt modelId="{C06DDC82-7A6E-48BA-8BE2-F88097F1EEA6}" type="pres">
      <dgm:prSet presAssocID="{FC061819-29DD-4818-9E96-0D6B2D6FD7FE}" presName="compNode" presStyleCnt="0"/>
      <dgm:spPr/>
    </dgm:pt>
    <dgm:pt modelId="{72496485-C067-4B4F-AD7E-398C38C74F0A}" type="pres">
      <dgm:prSet presAssocID="{FC061819-29DD-4818-9E96-0D6B2D6FD7FE}" presName="bgRect" presStyleLbl="bgShp" presStyleIdx="2" presStyleCnt="7"/>
      <dgm:spPr/>
    </dgm:pt>
    <dgm:pt modelId="{B579728B-5720-4133-A58B-42A8924821EB}" type="pres">
      <dgm:prSet presAssocID="{FC061819-29DD-4818-9E96-0D6B2D6FD7FE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30250C75-2154-42F3-832B-8441165308E4}" type="pres">
      <dgm:prSet presAssocID="{FC061819-29DD-4818-9E96-0D6B2D6FD7FE}" presName="spaceRect" presStyleCnt="0"/>
      <dgm:spPr/>
    </dgm:pt>
    <dgm:pt modelId="{09025B54-4260-4765-856F-5A98C20DB825}" type="pres">
      <dgm:prSet presAssocID="{FC061819-29DD-4818-9E96-0D6B2D6FD7FE}" presName="parTx" presStyleLbl="revTx" presStyleIdx="2" presStyleCnt="7">
        <dgm:presLayoutVars>
          <dgm:chMax val="0"/>
          <dgm:chPref val="0"/>
        </dgm:presLayoutVars>
      </dgm:prSet>
      <dgm:spPr/>
    </dgm:pt>
    <dgm:pt modelId="{0AF3509F-889E-47AC-AF46-10ACBCB60A8B}" type="pres">
      <dgm:prSet presAssocID="{918FA771-CBE0-4DC8-8E3E-EE5FF848CE37}" presName="sibTrans" presStyleCnt="0"/>
      <dgm:spPr/>
    </dgm:pt>
    <dgm:pt modelId="{5C03698D-C0B3-415D-AD18-90815FC888D9}" type="pres">
      <dgm:prSet presAssocID="{45157EDD-26C7-42CC-A4A5-D0C5D0E4E0D3}" presName="compNode" presStyleCnt="0"/>
      <dgm:spPr/>
    </dgm:pt>
    <dgm:pt modelId="{858D5E1F-02AD-4DB9-92E3-CEE9BC9CBB5D}" type="pres">
      <dgm:prSet presAssocID="{45157EDD-26C7-42CC-A4A5-D0C5D0E4E0D3}" presName="bgRect" presStyleLbl="bgShp" presStyleIdx="3" presStyleCnt="7"/>
      <dgm:spPr/>
    </dgm:pt>
    <dgm:pt modelId="{E884F6E0-6521-4AC7-BDC3-859875FDFF15}" type="pres">
      <dgm:prSet presAssocID="{45157EDD-26C7-42CC-A4A5-D0C5D0E4E0D3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eelchair Access"/>
        </a:ext>
      </dgm:extLst>
    </dgm:pt>
    <dgm:pt modelId="{3FA67A07-4BAD-4522-BB98-68DF03F975B8}" type="pres">
      <dgm:prSet presAssocID="{45157EDD-26C7-42CC-A4A5-D0C5D0E4E0D3}" presName="spaceRect" presStyleCnt="0"/>
      <dgm:spPr/>
    </dgm:pt>
    <dgm:pt modelId="{49DF899B-0D33-4156-962C-7E33B449A560}" type="pres">
      <dgm:prSet presAssocID="{45157EDD-26C7-42CC-A4A5-D0C5D0E4E0D3}" presName="parTx" presStyleLbl="revTx" presStyleIdx="3" presStyleCnt="7">
        <dgm:presLayoutVars>
          <dgm:chMax val="0"/>
          <dgm:chPref val="0"/>
        </dgm:presLayoutVars>
      </dgm:prSet>
      <dgm:spPr/>
    </dgm:pt>
    <dgm:pt modelId="{96E8C74C-D3E7-43EA-AC4D-EC47ED886B24}" type="pres">
      <dgm:prSet presAssocID="{1ED1387B-07DD-49BC-B1EB-0910FF6BFC6B}" presName="sibTrans" presStyleCnt="0"/>
      <dgm:spPr/>
    </dgm:pt>
    <dgm:pt modelId="{44DD5235-8937-4D81-85DC-91A83CE5F855}" type="pres">
      <dgm:prSet presAssocID="{16FAEEC3-A65A-4DF1-93F4-FCF6E116A9C0}" presName="compNode" presStyleCnt="0"/>
      <dgm:spPr/>
    </dgm:pt>
    <dgm:pt modelId="{3A617C2D-A67E-49FB-B8E6-3A731F7893FD}" type="pres">
      <dgm:prSet presAssocID="{16FAEEC3-A65A-4DF1-93F4-FCF6E116A9C0}" presName="bgRect" presStyleLbl="bgShp" presStyleIdx="4" presStyleCnt="7"/>
      <dgm:spPr/>
    </dgm:pt>
    <dgm:pt modelId="{275F097F-398B-465B-822D-95909F2FCBCA}" type="pres">
      <dgm:prSet presAssocID="{16FAEEC3-A65A-4DF1-93F4-FCF6E116A9C0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7348ABC2-06B1-465D-B3BE-78B5630D3361}" type="pres">
      <dgm:prSet presAssocID="{16FAEEC3-A65A-4DF1-93F4-FCF6E116A9C0}" presName="spaceRect" presStyleCnt="0"/>
      <dgm:spPr/>
    </dgm:pt>
    <dgm:pt modelId="{26AF57BE-42B9-4388-9B70-306DB7BAC949}" type="pres">
      <dgm:prSet presAssocID="{16FAEEC3-A65A-4DF1-93F4-FCF6E116A9C0}" presName="parTx" presStyleLbl="revTx" presStyleIdx="4" presStyleCnt="7">
        <dgm:presLayoutVars>
          <dgm:chMax val="0"/>
          <dgm:chPref val="0"/>
        </dgm:presLayoutVars>
      </dgm:prSet>
      <dgm:spPr/>
    </dgm:pt>
    <dgm:pt modelId="{7440D7AE-B5C6-43CB-9E5F-E9DC0760CDE1}" type="pres">
      <dgm:prSet presAssocID="{B3A35ED0-8323-4846-8535-8D9F1C7005A2}" presName="sibTrans" presStyleCnt="0"/>
      <dgm:spPr/>
    </dgm:pt>
    <dgm:pt modelId="{3D6EF02F-A1A9-46F1-9505-FBCCB67B6016}" type="pres">
      <dgm:prSet presAssocID="{C8743D4A-3ADC-4395-B7AF-D8063C46C491}" presName="compNode" presStyleCnt="0"/>
      <dgm:spPr/>
    </dgm:pt>
    <dgm:pt modelId="{357D71DD-F216-4D5C-AACD-175CDF980C46}" type="pres">
      <dgm:prSet presAssocID="{C8743D4A-3ADC-4395-B7AF-D8063C46C491}" presName="bgRect" presStyleLbl="bgShp" presStyleIdx="5" presStyleCnt="7"/>
      <dgm:spPr/>
    </dgm:pt>
    <dgm:pt modelId="{61813164-718C-44B8-9DCF-1504FCEF3B59}" type="pres">
      <dgm:prSet presAssocID="{C8743D4A-3ADC-4395-B7AF-D8063C46C491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ttle"/>
        </a:ext>
      </dgm:extLst>
    </dgm:pt>
    <dgm:pt modelId="{36B306D2-A02B-4037-8FE8-142671A8D1BB}" type="pres">
      <dgm:prSet presAssocID="{C8743D4A-3ADC-4395-B7AF-D8063C46C491}" presName="spaceRect" presStyleCnt="0"/>
      <dgm:spPr/>
    </dgm:pt>
    <dgm:pt modelId="{E8119BF2-CAAE-4241-93AC-91829925FE16}" type="pres">
      <dgm:prSet presAssocID="{C8743D4A-3ADC-4395-B7AF-D8063C46C491}" presName="parTx" presStyleLbl="revTx" presStyleIdx="5" presStyleCnt="7">
        <dgm:presLayoutVars>
          <dgm:chMax val="0"/>
          <dgm:chPref val="0"/>
        </dgm:presLayoutVars>
      </dgm:prSet>
      <dgm:spPr/>
    </dgm:pt>
    <dgm:pt modelId="{DBA73727-1763-4840-8A59-2EB1DA340974}" type="pres">
      <dgm:prSet presAssocID="{00EEDF84-FA78-4550-ACEA-3558796F29E0}" presName="sibTrans" presStyleCnt="0"/>
      <dgm:spPr/>
    </dgm:pt>
    <dgm:pt modelId="{A3E25E45-1713-4F33-8A11-12F741B5EFAF}" type="pres">
      <dgm:prSet presAssocID="{B4F2F263-9A95-40FC-97D9-218B049DCED2}" presName="compNode" presStyleCnt="0"/>
      <dgm:spPr/>
    </dgm:pt>
    <dgm:pt modelId="{2E038628-42F7-4E80-B348-ED437362A613}" type="pres">
      <dgm:prSet presAssocID="{B4F2F263-9A95-40FC-97D9-218B049DCED2}" presName="bgRect" presStyleLbl="bgShp" presStyleIdx="6" presStyleCnt="7"/>
      <dgm:spPr/>
    </dgm:pt>
    <dgm:pt modelId="{9BFA79EB-1A90-4AD1-B1B5-C576B5D2DC7B}" type="pres">
      <dgm:prSet presAssocID="{B4F2F263-9A95-40FC-97D9-218B049DCED2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1135F841-7F23-4719-8B04-DD43BD2E29CE}" type="pres">
      <dgm:prSet presAssocID="{B4F2F263-9A95-40FC-97D9-218B049DCED2}" presName="spaceRect" presStyleCnt="0"/>
      <dgm:spPr/>
    </dgm:pt>
    <dgm:pt modelId="{9FAEFBE3-5A5C-4DFB-BE9C-5768ED9616A8}" type="pres">
      <dgm:prSet presAssocID="{B4F2F263-9A95-40FC-97D9-218B049DCED2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6EDC114-DBA3-4240-961F-F33C30842649}" srcId="{D9FAAFCF-E127-4D6C-9BA2-1F2A35653CBD}" destId="{8F357074-6C95-4B2E-96C8-FF5B5B0AF718}" srcOrd="0" destOrd="0" parTransId="{AEFFA0A6-1B19-4292-9E0F-FB72B152038B}" sibTransId="{2431AC8C-30CD-4AC6-ADAC-D17E3EF6FF2B}"/>
    <dgm:cxn modelId="{0EC1ED65-03C4-40DE-99D6-D45339E52D3E}" srcId="{D9FAAFCF-E127-4D6C-9BA2-1F2A35653CBD}" destId="{FC061819-29DD-4818-9E96-0D6B2D6FD7FE}" srcOrd="2" destOrd="0" parTransId="{60EB14D7-42E1-4D7C-8C67-5412C6524F0C}" sibTransId="{918FA771-CBE0-4DC8-8E3E-EE5FF848CE37}"/>
    <dgm:cxn modelId="{6BCCBB6F-A91E-4313-B88C-2EDCCFCF9B8B}" type="presOf" srcId="{8F357074-6C95-4B2E-96C8-FF5B5B0AF718}" destId="{BBBE9C88-86C6-4C22-8714-09571B9441DF}" srcOrd="0" destOrd="0" presId="urn:microsoft.com/office/officeart/2018/2/layout/IconVerticalSolidList"/>
    <dgm:cxn modelId="{945D6D73-17A5-49F5-9F49-26FCFC86594D}" type="presOf" srcId="{FC061819-29DD-4818-9E96-0D6B2D6FD7FE}" destId="{09025B54-4260-4765-856F-5A98C20DB825}" srcOrd="0" destOrd="0" presId="urn:microsoft.com/office/officeart/2018/2/layout/IconVerticalSolidList"/>
    <dgm:cxn modelId="{BEF28981-4F0F-4DB4-BB1D-2163A7CE1593}" type="presOf" srcId="{45157EDD-26C7-42CC-A4A5-D0C5D0E4E0D3}" destId="{49DF899B-0D33-4156-962C-7E33B449A560}" srcOrd="0" destOrd="0" presId="urn:microsoft.com/office/officeart/2018/2/layout/IconVerticalSolidList"/>
    <dgm:cxn modelId="{06B13E91-88B0-472E-BEAD-46DB330DB6A6}" srcId="{D9FAAFCF-E127-4D6C-9BA2-1F2A35653CBD}" destId="{B4F2F263-9A95-40FC-97D9-218B049DCED2}" srcOrd="6" destOrd="0" parTransId="{164D19B8-7C17-43DB-A38B-B3C4D9EFFA43}" sibTransId="{1E38D0D3-1225-4AAB-8C44-B031514CC8D4}"/>
    <dgm:cxn modelId="{8240A895-DAF4-43E5-9354-01BDDB452D6B}" type="presOf" srcId="{16FAEEC3-A65A-4DF1-93F4-FCF6E116A9C0}" destId="{26AF57BE-42B9-4388-9B70-306DB7BAC949}" srcOrd="0" destOrd="0" presId="urn:microsoft.com/office/officeart/2018/2/layout/IconVerticalSolidList"/>
    <dgm:cxn modelId="{1E7BB0A8-49F9-476D-BEE6-0DBA54BD751E}" srcId="{D9FAAFCF-E127-4D6C-9BA2-1F2A35653CBD}" destId="{D3B25AA7-0ADE-4D17-85C4-BF655211F8A4}" srcOrd="1" destOrd="0" parTransId="{11084AB8-3377-4F4C-AEC6-E49586C6D750}" sibTransId="{65F05B1F-9C04-4FFA-A063-E1B42756F2C6}"/>
    <dgm:cxn modelId="{0775BEB4-172D-49A7-BB9E-9654D8D8BD9D}" srcId="{D9FAAFCF-E127-4D6C-9BA2-1F2A35653CBD}" destId="{45157EDD-26C7-42CC-A4A5-D0C5D0E4E0D3}" srcOrd="3" destOrd="0" parTransId="{55D4B8E8-8909-4BD2-BEA6-FB021ADE54A8}" sibTransId="{1ED1387B-07DD-49BC-B1EB-0910FF6BFC6B}"/>
    <dgm:cxn modelId="{3285EEB8-287A-49B5-9DF1-C793CAAABBDC}" type="presOf" srcId="{B4F2F263-9A95-40FC-97D9-218B049DCED2}" destId="{9FAEFBE3-5A5C-4DFB-BE9C-5768ED9616A8}" srcOrd="0" destOrd="0" presId="urn:microsoft.com/office/officeart/2018/2/layout/IconVerticalSolidList"/>
    <dgm:cxn modelId="{7E4911BA-0B42-4A8F-AE48-0C286970A00D}" srcId="{D9FAAFCF-E127-4D6C-9BA2-1F2A35653CBD}" destId="{16FAEEC3-A65A-4DF1-93F4-FCF6E116A9C0}" srcOrd="4" destOrd="0" parTransId="{CC0D2F67-565D-4D48-B2F6-6E26222F6417}" sibTransId="{B3A35ED0-8323-4846-8535-8D9F1C7005A2}"/>
    <dgm:cxn modelId="{7A9E6BD2-3661-4D6D-8DC2-D0F4BC3E909E}" type="presOf" srcId="{D3B25AA7-0ADE-4D17-85C4-BF655211F8A4}" destId="{1FA3EDFA-EC11-4F05-80EA-D68995D770F1}" srcOrd="0" destOrd="0" presId="urn:microsoft.com/office/officeart/2018/2/layout/IconVerticalSolidList"/>
    <dgm:cxn modelId="{2CC556DE-4EAE-4732-8136-767F572C20C8}" srcId="{D9FAAFCF-E127-4D6C-9BA2-1F2A35653CBD}" destId="{C8743D4A-3ADC-4395-B7AF-D8063C46C491}" srcOrd="5" destOrd="0" parTransId="{517B0BE7-7465-48BC-8DBC-D2FDBCA3E4AB}" sibTransId="{00EEDF84-FA78-4550-ACEA-3558796F29E0}"/>
    <dgm:cxn modelId="{713F15EE-E80A-4C2B-8F40-E14D648622D6}" type="presOf" srcId="{D9FAAFCF-E127-4D6C-9BA2-1F2A35653CBD}" destId="{77F640EC-0825-4C4D-8CBE-549510033389}" srcOrd="0" destOrd="0" presId="urn:microsoft.com/office/officeart/2018/2/layout/IconVerticalSolidList"/>
    <dgm:cxn modelId="{AEC10CEF-D378-4A66-AAE5-4B41BAEE989D}" type="presOf" srcId="{C8743D4A-3ADC-4395-B7AF-D8063C46C491}" destId="{E8119BF2-CAAE-4241-93AC-91829925FE16}" srcOrd="0" destOrd="0" presId="urn:microsoft.com/office/officeart/2018/2/layout/IconVerticalSolidList"/>
    <dgm:cxn modelId="{AB56960A-E735-44C6-965C-78AC51333118}" type="presParOf" srcId="{77F640EC-0825-4C4D-8CBE-549510033389}" destId="{C4BDEC6E-8B82-46CF-8389-D2DF0CBE7428}" srcOrd="0" destOrd="0" presId="urn:microsoft.com/office/officeart/2018/2/layout/IconVerticalSolidList"/>
    <dgm:cxn modelId="{9BDB8C80-8B4D-4D4D-873B-B7345CBC38B8}" type="presParOf" srcId="{C4BDEC6E-8B82-46CF-8389-D2DF0CBE7428}" destId="{405E7590-0B01-4047-AD0C-130902A1666E}" srcOrd="0" destOrd="0" presId="urn:microsoft.com/office/officeart/2018/2/layout/IconVerticalSolidList"/>
    <dgm:cxn modelId="{B0774431-932E-43BB-BA90-FEEBAE5FD6AB}" type="presParOf" srcId="{C4BDEC6E-8B82-46CF-8389-D2DF0CBE7428}" destId="{8B324450-27AE-4144-9EB2-B7CE6DF16B46}" srcOrd="1" destOrd="0" presId="urn:microsoft.com/office/officeart/2018/2/layout/IconVerticalSolidList"/>
    <dgm:cxn modelId="{C4BD3DA0-D7D2-4D89-8AC3-16E97DC3FBD0}" type="presParOf" srcId="{C4BDEC6E-8B82-46CF-8389-D2DF0CBE7428}" destId="{8378F8F0-157B-4A53-8DC4-FA5BE2527123}" srcOrd="2" destOrd="0" presId="urn:microsoft.com/office/officeart/2018/2/layout/IconVerticalSolidList"/>
    <dgm:cxn modelId="{1E340731-7284-43A4-B66E-639AD738E5B6}" type="presParOf" srcId="{C4BDEC6E-8B82-46CF-8389-D2DF0CBE7428}" destId="{BBBE9C88-86C6-4C22-8714-09571B9441DF}" srcOrd="3" destOrd="0" presId="urn:microsoft.com/office/officeart/2018/2/layout/IconVerticalSolidList"/>
    <dgm:cxn modelId="{D65D9815-400A-43F4-9D2D-E445CD89A7CB}" type="presParOf" srcId="{77F640EC-0825-4C4D-8CBE-549510033389}" destId="{B4AFA37C-9DEF-424C-82C0-D467890F636B}" srcOrd="1" destOrd="0" presId="urn:microsoft.com/office/officeart/2018/2/layout/IconVerticalSolidList"/>
    <dgm:cxn modelId="{81DED0E2-79E1-4F88-858C-FD57E64487C4}" type="presParOf" srcId="{77F640EC-0825-4C4D-8CBE-549510033389}" destId="{8A07D221-A5C3-4ACE-8E3B-3CFB8FA764EE}" srcOrd="2" destOrd="0" presId="urn:microsoft.com/office/officeart/2018/2/layout/IconVerticalSolidList"/>
    <dgm:cxn modelId="{9CDC77EB-B8CF-4C3F-9C8E-FB2F32D70763}" type="presParOf" srcId="{8A07D221-A5C3-4ACE-8E3B-3CFB8FA764EE}" destId="{DB0318DF-BA40-461D-913F-785627B85F57}" srcOrd="0" destOrd="0" presId="urn:microsoft.com/office/officeart/2018/2/layout/IconVerticalSolidList"/>
    <dgm:cxn modelId="{03030D4F-C281-454E-8190-57F81BE591AF}" type="presParOf" srcId="{8A07D221-A5C3-4ACE-8E3B-3CFB8FA764EE}" destId="{488D7FD7-DA26-41A3-8DE0-5C70C7FA7891}" srcOrd="1" destOrd="0" presId="urn:microsoft.com/office/officeart/2018/2/layout/IconVerticalSolidList"/>
    <dgm:cxn modelId="{48B21690-D379-44BF-BCA2-C6030D428187}" type="presParOf" srcId="{8A07D221-A5C3-4ACE-8E3B-3CFB8FA764EE}" destId="{009112B1-7761-46D9-A3B1-B963E2B88327}" srcOrd="2" destOrd="0" presId="urn:microsoft.com/office/officeart/2018/2/layout/IconVerticalSolidList"/>
    <dgm:cxn modelId="{47FCB3F8-FD85-47A1-B9A9-77FE6771549E}" type="presParOf" srcId="{8A07D221-A5C3-4ACE-8E3B-3CFB8FA764EE}" destId="{1FA3EDFA-EC11-4F05-80EA-D68995D770F1}" srcOrd="3" destOrd="0" presId="urn:microsoft.com/office/officeart/2018/2/layout/IconVerticalSolidList"/>
    <dgm:cxn modelId="{D186A389-2107-436E-9129-4E1D62C83CC2}" type="presParOf" srcId="{77F640EC-0825-4C4D-8CBE-549510033389}" destId="{ABF92311-B34A-4577-A6EB-E5BFB6005989}" srcOrd="3" destOrd="0" presId="urn:microsoft.com/office/officeart/2018/2/layout/IconVerticalSolidList"/>
    <dgm:cxn modelId="{9C179D91-7F34-4177-B3AA-D1C8BF8F1A1C}" type="presParOf" srcId="{77F640EC-0825-4C4D-8CBE-549510033389}" destId="{C06DDC82-7A6E-48BA-8BE2-F88097F1EEA6}" srcOrd="4" destOrd="0" presId="urn:microsoft.com/office/officeart/2018/2/layout/IconVerticalSolidList"/>
    <dgm:cxn modelId="{E48E07C6-4BC3-4D35-80D9-5C8B28D567E5}" type="presParOf" srcId="{C06DDC82-7A6E-48BA-8BE2-F88097F1EEA6}" destId="{72496485-C067-4B4F-AD7E-398C38C74F0A}" srcOrd="0" destOrd="0" presId="urn:microsoft.com/office/officeart/2018/2/layout/IconVerticalSolidList"/>
    <dgm:cxn modelId="{E2AB402F-85AA-4958-B653-35379AAB1A67}" type="presParOf" srcId="{C06DDC82-7A6E-48BA-8BE2-F88097F1EEA6}" destId="{B579728B-5720-4133-A58B-42A8924821EB}" srcOrd="1" destOrd="0" presId="urn:microsoft.com/office/officeart/2018/2/layout/IconVerticalSolidList"/>
    <dgm:cxn modelId="{81912388-CD70-4F4D-A782-85111F032908}" type="presParOf" srcId="{C06DDC82-7A6E-48BA-8BE2-F88097F1EEA6}" destId="{30250C75-2154-42F3-832B-8441165308E4}" srcOrd="2" destOrd="0" presId="urn:microsoft.com/office/officeart/2018/2/layout/IconVerticalSolidList"/>
    <dgm:cxn modelId="{4F56DA15-88DA-482C-89F1-5E1363BAD8A9}" type="presParOf" srcId="{C06DDC82-7A6E-48BA-8BE2-F88097F1EEA6}" destId="{09025B54-4260-4765-856F-5A98C20DB825}" srcOrd="3" destOrd="0" presId="urn:microsoft.com/office/officeart/2018/2/layout/IconVerticalSolidList"/>
    <dgm:cxn modelId="{82C4AAC1-BC90-4952-916A-45C354E31C95}" type="presParOf" srcId="{77F640EC-0825-4C4D-8CBE-549510033389}" destId="{0AF3509F-889E-47AC-AF46-10ACBCB60A8B}" srcOrd="5" destOrd="0" presId="urn:microsoft.com/office/officeart/2018/2/layout/IconVerticalSolidList"/>
    <dgm:cxn modelId="{E48B7BB9-AB8D-4E59-A190-41E4B01D058E}" type="presParOf" srcId="{77F640EC-0825-4C4D-8CBE-549510033389}" destId="{5C03698D-C0B3-415D-AD18-90815FC888D9}" srcOrd="6" destOrd="0" presId="urn:microsoft.com/office/officeart/2018/2/layout/IconVerticalSolidList"/>
    <dgm:cxn modelId="{71FC17E4-D14F-4521-AF06-78A1110F9428}" type="presParOf" srcId="{5C03698D-C0B3-415D-AD18-90815FC888D9}" destId="{858D5E1F-02AD-4DB9-92E3-CEE9BC9CBB5D}" srcOrd="0" destOrd="0" presId="urn:microsoft.com/office/officeart/2018/2/layout/IconVerticalSolidList"/>
    <dgm:cxn modelId="{4E871527-2240-47BA-B2BD-DF786A8A586A}" type="presParOf" srcId="{5C03698D-C0B3-415D-AD18-90815FC888D9}" destId="{E884F6E0-6521-4AC7-BDC3-859875FDFF15}" srcOrd="1" destOrd="0" presId="urn:microsoft.com/office/officeart/2018/2/layout/IconVerticalSolidList"/>
    <dgm:cxn modelId="{9378179B-7683-46C5-8377-58B1704A9CCC}" type="presParOf" srcId="{5C03698D-C0B3-415D-AD18-90815FC888D9}" destId="{3FA67A07-4BAD-4522-BB98-68DF03F975B8}" srcOrd="2" destOrd="0" presId="urn:microsoft.com/office/officeart/2018/2/layout/IconVerticalSolidList"/>
    <dgm:cxn modelId="{56BF0C45-3707-44A7-AD9F-B2210E0F547D}" type="presParOf" srcId="{5C03698D-C0B3-415D-AD18-90815FC888D9}" destId="{49DF899B-0D33-4156-962C-7E33B449A560}" srcOrd="3" destOrd="0" presId="urn:microsoft.com/office/officeart/2018/2/layout/IconVerticalSolidList"/>
    <dgm:cxn modelId="{A22B29C7-FE85-496F-99E7-3E5DF9D763B4}" type="presParOf" srcId="{77F640EC-0825-4C4D-8CBE-549510033389}" destId="{96E8C74C-D3E7-43EA-AC4D-EC47ED886B24}" srcOrd="7" destOrd="0" presId="urn:microsoft.com/office/officeart/2018/2/layout/IconVerticalSolidList"/>
    <dgm:cxn modelId="{6B98D5D8-4C46-4200-A7AB-7BFBC619D176}" type="presParOf" srcId="{77F640EC-0825-4C4D-8CBE-549510033389}" destId="{44DD5235-8937-4D81-85DC-91A83CE5F855}" srcOrd="8" destOrd="0" presId="urn:microsoft.com/office/officeart/2018/2/layout/IconVerticalSolidList"/>
    <dgm:cxn modelId="{2A05A2BD-7A22-49C6-8259-CF8CD4A25414}" type="presParOf" srcId="{44DD5235-8937-4D81-85DC-91A83CE5F855}" destId="{3A617C2D-A67E-49FB-B8E6-3A731F7893FD}" srcOrd="0" destOrd="0" presId="urn:microsoft.com/office/officeart/2018/2/layout/IconVerticalSolidList"/>
    <dgm:cxn modelId="{F7246ECB-81A7-4711-BE96-07F1409A263A}" type="presParOf" srcId="{44DD5235-8937-4D81-85DC-91A83CE5F855}" destId="{275F097F-398B-465B-822D-95909F2FCBCA}" srcOrd="1" destOrd="0" presId="urn:microsoft.com/office/officeart/2018/2/layout/IconVerticalSolidList"/>
    <dgm:cxn modelId="{6B69544C-4958-4B78-BB26-FB2FC3B729C5}" type="presParOf" srcId="{44DD5235-8937-4D81-85DC-91A83CE5F855}" destId="{7348ABC2-06B1-465D-B3BE-78B5630D3361}" srcOrd="2" destOrd="0" presId="urn:microsoft.com/office/officeart/2018/2/layout/IconVerticalSolidList"/>
    <dgm:cxn modelId="{F28CC2A5-5757-4CF8-BF20-F050B0B41DA4}" type="presParOf" srcId="{44DD5235-8937-4D81-85DC-91A83CE5F855}" destId="{26AF57BE-42B9-4388-9B70-306DB7BAC949}" srcOrd="3" destOrd="0" presId="urn:microsoft.com/office/officeart/2018/2/layout/IconVerticalSolidList"/>
    <dgm:cxn modelId="{264EB3B3-C8DF-4AC1-9049-5D15E71335F1}" type="presParOf" srcId="{77F640EC-0825-4C4D-8CBE-549510033389}" destId="{7440D7AE-B5C6-43CB-9E5F-E9DC0760CDE1}" srcOrd="9" destOrd="0" presId="urn:microsoft.com/office/officeart/2018/2/layout/IconVerticalSolidList"/>
    <dgm:cxn modelId="{22E31A9C-816D-4B66-BD7F-293C49E992A6}" type="presParOf" srcId="{77F640EC-0825-4C4D-8CBE-549510033389}" destId="{3D6EF02F-A1A9-46F1-9505-FBCCB67B6016}" srcOrd="10" destOrd="0" presId="urn:microsoft.com/office/officeart/2018/2/layout/IconVerticalSolidList"/>
    <dgm:cxn modelId="{8C915082-5719-4240-BD40-96E6DF69FC1B}" type="presParOf" srcId="{3D6EF02F-A1A9-46F1-9505-FBCCB67B6016}" destId="{357D71DD-F216-4D5C-AACD-175CDF980C46}" srcOrd="0" destOrd="0" presId="urn:microsoft.com/office/officeart/2018/2/layout/IconVerticalSolidList"/>
    <dgm:cxn modelId="{191E463B-2B93-427D-8EF7-912E3216F8A0}" type="presParOf" srcId="{3D6EF02F-A1A9-46F1-9505-FBCCB67B6016}" destId="{61813164-718C-44B8-9DCF-1504FCEF3B59}" srcOrd="1" destOrd="0" presId="urn:microsoft.com/office/officeart/2018/2/layout/IconVerticalSolidList"/>
    <dgm:cxn modelId="{61F976D6-9C50-4B9A-8ADE-4828122ABFFC}" type="presParOf" srcId="{3D6EF02F-A1A9-46F1-9505-FBCCB67B6016}" destId="{36B306D2-A02B-4037-8FE8-142671A8D1BB}" srcOrd="2" destOrd="0" presId="urn:microsoft.com/office/officeart/2018/2/layout/IconVerticalSolidList"/>
    <dgm:cxn modelId="{981CF346-80E9-4D8E-B7BC-69FD77DDFBFA}" type="presParOf" srcId="{3D6EF02F-A1A9-46F1-9505-FBCCB67B6016}" destId="{E8119BF2-CAAE-4241-93AC-91829925FE16}" srcOrd="3" destOrd="0" presId="urn:microsoft.com/office/officeart/2018/2/layout/IconVerticalSolidList"/>
    <dgm:cxn modelId="{D66C31B8-2093-40F6-96B4-7973DAE547F0}" type="presParOf" srcId="{77F640EC-0825-4C4D-8CBE-549510033389}" destId="{DBA73727-1763-4840-8A59-2EB1DA340974}" srcOrd="11" destOrd="0" presId="urn:microsoft.com/office/officeart/2018/2/layout/IconVerticalSolidList"/>
    <dgm:cxn modelId="{490B0335-BA66-4704-A2F9-8F31044E6A38}" type="presParOf" srcId="{77F640EC-0825-4C4D-8CBE-549510033389}" destId="{A3E25E45-1713-4F33-8A11-12F741B5EFAF}" srcOrd="12" destOrd="0" presId="urn:microsoft.com/office/officeart/2018/2/layout/IconVerticalSolidList"/>
    <dgm:cxn modelId="{6F5795E7-CF5E-4950-8D05-9DD40E0F2663}" type="presParOf" srcId="{A3E25E45-1713-4F33-8A11-12F741B5EFAF}" destId="{2E038628-42F7-4E80-B348-ED437362A613}" srcOrd="0" destOrd="0" presId="urn:microsoft.com/office/officeart/2018/2/layout/IconVerticalSolidList"/>
    <dgm:cxn modelId="{F792E4AD-E29E-4605-A7E3-91F7BC07C4A7}" type="presParOf" srcId="{A3E25E45-1713-4F33-8A11-12F741B5EFAF}" destId="{9BFA79EB-1A90-4AD1-B1B5-C576B5D2DC7B}" srcOrd="1" destOrd="0" presId="urn:microsoft.com/office/officeart/2018/2/layout/IconVerticalSolidList"/>
    <dgm:cxn modelId="{23D2117A-72F2-405A-A9FC-36DB74AA4F14}" type="presParOf" srcId="{A3E25E45-1713-4F33-8A11-12F741B5EFAF}" destId="{1135F841-7F23-4719-8B04-DD43BD2E29CE}" srcOrd="2" destOrd="0" presId="urn:microsoft.com/office/officeart/2018/2/layout/IconVerticalSolidList"/>
    <dgm:cxn modelId="{882DB993-4E10-42AF-AAEF-FCC2DB838EB6}" type="presParOf" srcId="{A3E25E45-1713-4F33-8A11-12F741B5EFAF}" destId="{9FAEFBE3-5A5C-4DFB-BE9C-5768ED9616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F1765-9A35-4D46-B22C-1607B933304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167ACB-EBDC-4664-86DB-BEA917B6C260}">
      <dgm:prSet/>
      <dgm:spPr/>
      <dgm:t>
        <a:bodyPr/>
        <a:lstStyle/>
        <a:p>
          <a:r>
            <a:rPr lang="en-US"/>
            <a:t>Annual Homeless Assessment Report (AHAR) </a:t>
          </a:r>
        </a:p>
      </dgm:t>
    </dgm:pt>
    <dgm:pt modelId="{932517A4-8E56-4382-90CD-A95147EB4FD3}" type="parTrans" cxnId="{07AA18CF-3A3A-4D83-88C9-635BD162CC2E}">
      <dgm:prSet/>
      <dgm:spPr/>
      <dgm:t>
        <a:bodyPr/>
        <a:lstStyle/>
        <a:p>
          <a:endParaRPr lang="en-US"/>
        </a:p>
      </dgm:t>
    </dgm:pt>
    <dgm:pt modelId="{59342A20-F0B4-47E2-82E8-E3BF23DABAE4}" type="sibTrans" cxnId="{07AA18CF-3A3A-4D83-88C9-635BD162CC2E}">
      <dgm:prSet/>
      <dgm:spPr/>
      <dgm:t>
        <a:bodyPr/>
        <a:lstStyle/>
        <a:p>
          <a:endParaRPr lang="en-US"/>
        </a:p>
      </dgm:t>
    </dgm:pt>
    <dgm:pt modelId="{4336236C-78BF-4602-A79D-0C0AB1C1F473}">
      <dgm:prSet/>
      <dgm:spPr/>
      <dgm:t>
        <a:bodyPr/>
        <a:lstStyle/>
        <a:p>
          <a:r>
            <a:rPr lang="en-US"/>
            <a:t>Point In Time Count (PIT) 	</a:t>
          </a:r>
        </a:p>
      </dgm:t>
    </dgm:pt>
    <dgm:pt modelId="{338910B7-DD60-4863-B3B5-8BFE34AA0946}" type="parTrans" cxnId="{E617B086-88F2-41B2-BD6E-AC93DBC85AEA}">
      <dgm:prSet/>
      <dgm:spPr/>
      <dgm:t>
        <a:bodyPr/>
        <a:lstStyle/>
        <a:p>
          <a:endParaRPr lang="en-US"/>
        </a:p>
      </dgm:t>
    </dgm:pt>
    <dgm:pt modelId="{2AC0A9B8-795C-489E-8889-455EB906E8A5}" type="sibTrans" cxnId="{E617B086-88F2-41B2-BD6E-AC93DBC85AEA}">
      <dgm:prSet/>
      <dgm:spPr/>
      <dgm:t>
        <a:bodyPr/>
        <a:lstStyle/>
        <a:p>
          <a:endParaRPr lang="en-US"/>
        </a:p>
      </dgm:t>
    </dgm:pt>
    <dgm:pt modelId="{ED7181B6-5534-497D-9225-B4083340BCA7}">
      <dgm:prSet/>
      <dgm:spPr/>
      <dgm:t>
        <a:bodyPr/>
        <a:lstStyle/>
        <a:p>
          <a:r>
            <a:rPr lang="en-US"/>
            <a:t>Housing Inventory Count (HIC)</a:t>
          </a:r>
        </a:p>
      </dgm:t>
    </dgm:pt>
    <dgm:pt modelId="{9C403620-AEE5-4DDD-8EFA-DB784EF4D3FA}" type="parTrans" cxnId="{5B8E1A9F-CC23-4057-8565-400517774B4A}">
      <dgm:prSet/>
      <dgm:spPr/>
      <dgm:t>
        <a:bodyPr/>
        <a:lstStyle/>
        <a:p>
          <a:endParaRPr lang="en-US"/>
        </a:p>
      </dgm:t>
    </dgm:pt>
    <dgm:pt modelId="{35C8B316-6F88-4F88-BFC0-630DBCB3FDCA}" type="sibTrans" cxnId="{5B8E1A9F-CC23-4057-8565-400517774B4A}">
      <dgm:prSet/>
      <dgm:spPr/>
      <dgm:t>
        <a:bodyPr/>
        <a:lstStyle/>
        <a:p>
          <a:endParaRPr lang="en-US"/>
        </a:p>
      </dgm:t>
    </dgm:pt>
    <dgm:pt modelId="{EAB19A78-281F-4FF3-BD57-03756EC8DEB3}">
      <dgm:prSet/>
      <dgm:spPr/>
      <dgm:t>
        <a:bodyPr/>
        <a:lstStyle/>
        <a:p>
          <a:r>
            <a:rPr lang="en-US"/>
            <a:t>System Performance Measure Reports (SPMs)</a:t>
          </a:r>
        </a:p>
      </dgm:t>
    </dgm:pt>
    <dgm:pt modelId="{3E5DD1C3-38D8-4DE4-94A5-7CE8AF6B80CE}" type="parTrans" cxnId="{5AF027DE-8F82-4437-92FC-069DA5282511}">
      <dgm:prSet/>
      <dgm:spPr/>
      <dgm:t>
        <a:bodyPr/>
        <a:lstStyle/>
        <a:p>
          <a:endParaRPr lang="en-US"/>
        </a:p>
      </dgm:t>
    </dgm:pt>
    <dgm:pt modelId="{089D47EA-15E9-479D-AC51-8AD85E3675B0}" type="sibTrans" cxnId="{5AF027DE-8F82-4437-92FC-069DA5282511}">
      <dgm:prSet/>
      <dgm:spPr/>
      <dgm:t>
        <a:bodyPr/>
        <a:lstStyle/>
        <a:p>
          <a:endParaRPr lang="en-US"/>
        </a:p>
      </dgm:t>
    </dgm:pt>
    <dgm:pt modelId="{EED4F05A-6974-46DA-9C64-F3887ADC8E9C}">
      <dgm:prSet/>
      <dgm:spPr/>
      <dgm:t>
        <a:bodyPr/>
        <a:lstStyle/>
        <a:p>
          <a:r>
            <a:rPr lang="en-US"/>
            <a:t>Longitudinal System Analysis (LSA)</a:t>
          </a:r>
        </a:p>
      </dgm:t>
    </dgm:pt>
    <dgm:pt modelId="{7DEFD798-0F00-48B0-A8D8-70FE68460785}" type="parTrans" cxnId="{4F675FC3-91E4-4697-A2C9-70738DCF8FF3}">
      <dgm:prSet/>
      <dgm:spPr/>
      <dgm:t>
        <a:bodyPr/>
        <a:lstStyle/>
        <a:p>
          <a:endParaRPr lang="en-US"/>
        </a:p>
      </dgm:t>
    </dgm:pt>
    <dgm:pt modelId="{1E86F494-A3EA-488F-80DE-1D44A1B84F44}" type="sibTrans" cxnId="{4F675FC3-91E4-4697-A2C9-70738DCF8FF3}">
      <dgm:prSet/>
      <dgm:spPr/>
      <dgm:t>
        <a:bodyPr/>
        <a:lstStyle/>
        <a:p>
          <a:endParaRPr lang="en-US"/>
        </a:p>
      </dgm:t>
    </dgm:pt>
    <dgm:pt modelId="{1BD1D5C8-4ACC-4D45-AB66-963FCA55772A}">
      <dgm:prSet/>
      <dgm:spPr/>
      <dgm:t>
        <a:bodyPr/>
        <a:lstStyle/>
        <a:p>
          <a:r>
            <a:rPr lang="en-US"/>
            <a:t>Annual Performance Reports (APR)</a:t>
          </a:r>
        </a:p>
      </dgm:t>
    </dgm:pt>
    <dgm:pt modelId="{56C9BF8B-F047-4BE2-BF98-CD87A6EB54E4}" type="parTrans" cxnId="{A8C54CB5-433B-45C3-BDD0-82C33A385424}">
      <dgm:prSet/>
      <dgm:spPr/>
      <dgm:t>
        <a:bodyPr/>
        <a:lstStyle/>
        <a:p>
          <a:endParaRPr lang="en-US"/>
        </a:p>
      </dgm:t>
    </dgm:pt>
    <dgm:pt modelId="{F8F2164C-F3D7-4A5B-ACE6-D3F27C020B80}" type="sibTrans" cxnId="{A8C54CB5-433B-45C3-BDD0-82C33A385424}">
      <dgm:prSet/>
      <dgm:spPr/>
      <dgm:t>
        <a:bodyPr/>
        <a:lstStyle/>
        <a:p>
          <a:endParaRPr lang="en-US"/>
        </a:p>
      </dgm:t>
    </dgm:pt>
    <dgm:pt modelId="{0B9AD239-5AEC-4C5B-A642-2EC27B337E64}">
      <dgm:prSet/>
      <dgm:spPr/>
      <dgm:t>
        <a:bodyPr/>
        <a:lstStyle/>
        <a:p>
          <a:r>
            <a:rPr lang="en-US"/>
            <a:t>Consolidated Annual Performance and Evaluation Report (CAPER) </a:t>
          </a:r>
        </a:p>
      </dgm:t>
    </dgm:pt>
    <dgm:pt modelId="{909D3093-DC8A-4B1B-8244-BE8698F2400D}" type="parTrans" cxnId="{4AE2159C-B7C6-4351-98DA-B4BC78C01781}">
      <dgm:prSet/>
      <dgm:spPr/>
      <dgm:t>
        <a:bodyPr/>
        <a:lstStyle/>
        <a:p>
          <a:endParaRPr lang="en-US"/>
        </a:p>
      </dgm:t>
    </dgm:pt>
    <dgm:pt modelId="{7FC5FD11-C41B-4792-B667-A1751CDE9379}" type="sibTrans" cxnId="{4AE2159C-B7C6-4351-98DA-B4BC78C01781}">
      <dgm:prSet/>
      <dgm:spPr/>
      <dgm:t>
        <a:bodyPr/>
        <a:lstStyle/>
        <a:p>
          <a:endParaRPr lang="en-US"/>
        </a:p>
      </dgm:t>
    </dgm:pt>
    <dgm:pt modelId="{48E96FB2-76D2-4A05-B2D4-C6A6D7BC027B}">
      <dgm:prSet/>
      <dgm:spPr/>
      <dgm:t>
        <a:bodyPr/>
        <a:lstStyle/>
        <a:p>
          <a:r>
            <a:rPr lang="en-US"/>
            <a:t>Runaway &amp; Homeless Youth Report (RHYMIS)</a:t>
          </a:r>
        </a:p>
      </dgm:t>
    </dgm:pt>
    <dgm:pt modelId="{1FEE961F-74B5-499B-807B-09817EBFE10A}" type="parTrans" cxnId="{64F94B9C-8F39-4827-A0D4-EF91955EFD35}">
      <dgm:prSet/>
      <dgm:spPr/>
      <dgm:t>
        <a:bodyPr/>
        <a:lstStyle/>
        <a:p>
          <a:endParaRPr lang="en-US"/>
        </a:p>
      </dgm:t>
    </dgm:pt>
    <dgm:pt modelId="{4B84FC25-3947-4E23-9F4E-5BFC29EE6ECA}" type="sibTrans" cxnId="{64F94B9C-8F39-4827-A0D4-EF91955EFD35}">
      <dgm:prSet/>
      <dgm:spPr/>
      <dgm:t>
        <a:bodyPr/>
        <a:lstStyle/>
        <a:p>
          <a:endParaRPr lang="en-US"/>
        </a:p>
      </dgm:t>
    </dgm:pt>
    <dgm:pt modelId="{57E027EB-3B04-4496-AA4C-90FB8BBCFDCF}" type="pres">
      <dgm:prSet presAssocID="{04BF1765-9A35-4D46-B22C-1607B9333043}" presName="vert0" presStyleCnt="0">
        <dgm:presLayoutVars>
          <dgm:dir/>
          <dgm:animOne val="branch"/>
          <dgm:animLvl val="lvl"/>
        </dgm:presLayoutVars>
      </dgm:prSet>
      <dgm:spPr/>
    </dgm:pt>
    <dgm:pt modelId="{03E71B28-D1C2-4A37-B402-9E545602209D}" type="pres">
      <dgm:prSet presAssocID="{8C167ACB-EBDC-4664-86DB-BEA917B6C260}" presName="thickLine" presStyleLbl="alignNode1" presStyleIdx="0" presStyleCnt="8"/>
      <dgm:spPr/>
    </dgm:pt>
    <dgm:pt modelId="{68DDA362-A6BE-4ED8-9AD4-3DAB81AF1171}" type="pres">
      <dgm:prSet presAssocID="{8C167ACB-EBDC-4664-86DB-BEA917B6C260}" presName="horz1" presStyleCnt="0"/>
      <dgm:spPr/>
    </dgm:pt>
    <dgm:pt modelId="{18E59502-5042-4B32-92DB-A7DD7A57F96D}" type="pres">
      <dgm:prSet presAssocID="{8C167ACB-EBDC-4664-86DB-BEA917B6C260}" presName="tx1" presStyleLbl="revTx" presStyleIdx="0" presStyleCnt="8"/>
      <dgm:spPr/>
    </dgm:pt>
    <dgm:pt modelId="{EB6BFEDF-B4E1-4B9E-970C-0A0FC6FFD42D}" type="pres">
      <dgm:prSet presAssocID="{8C167ACB-EBDC-4664-86DB-BEA917B6C260}" presName="vert1" presStyleCnt="0"/>
      <dgm:spPr/>
    </dgm:pt>
    <dgm:pt modelId="{1DD2B0CF-6FFC-41B0-A64F-D4ACA1F892B8}" type="pres">
      <dgm:prSet presAssocID="{4336236C-78BF-4602-A79D-0C0AB1C1F473}" presName="thickLine" presStyleLbl="alignNode1" presStyleIdx="1" presStyleCnt="8"/>
      <dgm:spPr/>
    </dgm:pt>
    <dgm:pt modelId="{2052916B-00E8-4EC9-9723-B4999C0FD1FD}" type="pres">
      <dgm:prSet presAssocID="{4336236C-78BF-4602-A79D-0C0AB1C1F473}" presName="horz1" presStyleCnt="0"/>
      <dgm:spPr/>
    </dgm:pt>
    <dgm:pt modelId="{D9F7BD19-7B76-450A-A462-B74302D6C90D}" type="pres">
      <dgm:prSet presAssocID="{4336236C-78BF-4602-A79D-0C0AB1C1F473}" presName="tx1" presStyleLbl="revTx" presStyleIdx="1" presStyleCnt="8"/>
      <dgm:spPr/>
    </dgm:pt>
    <dgm:pt modelId="{962CC0F1-1C35-407F-B984-C51EE17CAEA2}" type="pres">
      <dgm:prSet presAssocID="{4336236C-78BF-4602-A79D-0C0AB1C1F473}" presName="vert1" presStyleCnt="0"/>
      <dgm:spPr/>
    </dgm:pt>
    <dgm:pt modelId="{0C13FC0D-13C8-42DE-A300-8ADB78030B19}" type="pres">
      <dgm:prSet presAssocID="{ED7181B6-5534-497D-9225-B4083340BCA7}" presName="thickLine" presStyleLbl="alignNode1" presStyleIdx="2" presStyleCnt="8"/>
      <dgm:spPr/>
    </dgm:pt>
    <dgm:pt modelId="{AA69712F-F939-4018-AD3A-BB5CCB9F639A}" type="pres">
      <dgm:prSet presAssocID="{ED7181B6-5534-497D-9225-B4083340BCA7}" presName="horz1" presStyleCnt="0"/>
      <dgm:spPr/>
    </dgm:pt>
    <dgm:pt modelId="{EB02FF0A-7262-4E60-A9F9-652746E6EFD9}" type="pres">
      <dgm:prSet presAssocID="{ED7181B6-5534-497D-9225-B4083340BCA7}" presName="tx1" presStyleLbl="revTx" presStyleIdx="2" presStyleCnt="8"/>
      <dgm:spPr/>
    </dgm:pt>
    <dgm:pt modelId="{55D9E27C-DC53-4E01-8FD3-78131C651A28}" type="pres">
      <dgm:prSet presAssocID="{ED7181B6-5534-497D-9225-B4083340BCA7}" presName="vert1" presStyleCnt="0"/>
      <dgm:spPr/>
    </dgm:pt>
    <dgm:pt modelId="{EB5B4787-2A1D-415F-99BB-57B912768B0A}" type="pres">
      <dgm:prSet presAssocID="{EAB19A78-281F-4FF3-BD57-03756EC8DEB3}" presName="thickLine" presStyleLbl="alignNode1" presStyleIdx="3" presStyleCnt="8"/>
      <dgm:spPr/>
    </dgm:pt>
    <dgm:pt modelId="{6B170351-63C1-4595-9089-826E4C7C9E5A}" type="pres">
      <dgm:prSet presAssocID="{EAB19A78-281F-4FF3-BD57-03756EC8DEB3}" presName="horz1" presStyleCnt="0"/>
      <dgm:spPr/>
    </dgm:pt>
    <dgm:pt modelId="{2DF05BC4-C2FA-49BE-BB6A-C7B86B97EA64}" type="pres">
      <dgm:prSet presAssocID="{EAB19A78-281F-4FF3-BD57-03756EC8DEB3}" presName="tx1" presStyleLbl="revTx" presStyleIdx="3" presStyleCnt="8"/>
      <dgm:spPr/>
    </dgm:pt>
    <dgm:pt modelId="{34242671-FC77-4FB3-B53C-6D0B32FF138E}" type="pres">
      <dgm:prSet presAssocID="{EAB19A78-281F-4FF3-BD57-03756EC8DEB3}" presName="vert1" presStyleCnt="0"/>
      <dgm:spPr/>
    </dgm:pt>
    <dgm:pt modelId="{CFFC766C-F6E2-40DA-A95C-FC488F084A70}" type="pres">
      <dgm:prSet presAssocID="{EED4F05A-6974-46DA-9C64-F3887ADC8E9C}" presName="thickLine" presStyleLbl="alignNode1" presStyleIdx="4" presStyleCnt="8"/>
      <dgm:spPr/>
    </dgm:pt>
    <dgm:pt modelId="{1631EAC1-3D44-489C-B00C-2661A92B558D}" type="pres">
      <dgm:prSet presAssocID="{EED4F05A-6974-46DA-9C64-F3887ADC8E9C}" presName="horz1" presStyleCnt="0"/>
      <dgm:spPr/>
    </dgm:pt>
    <dgm:pt modelId="{6DF8F522-F63E-4350-BC5A-BA946174EE43}" type="pres">
      <dgm:prSet presAssocID="{EED4F05A-6974-46DA-9C64-F3887ADC8E9C}" presName="tx1" presStyleLbl="revTx" presStyleIdx="4" presStyleCnt="8"/>
      <dgm:spPr/>
    </dgm:pt>
    <dgm:pt modelId="{FCDE9976-D87E-4518-A2AE-CC5F7C36E128}" type="pres">
      <dgm:prSet presAssocID="{EED4F05A-6974-46DA-9C64-F3887ADC8E9C}" presName="vert1" presStyleCnt="0"/>
      <dgm:spPr/>
    </dgm:pt>
    <dgm:pt modelId="{BE658463-48EE-4F3C-A177-7B32149DD6AF}" type="pres">
      <dgm:prSet presAssocID="{1BD1D5C8-4ACC-4D45-AB66-963FCA55772A}" presName="thickLine" presStyleLbl="alignNode1" presStyleIdx="5" presStyleCnt="8"/>
      <dgm:spPr/>
    </dgm:pt>
    <dgm:pt modelId="{A8E57885-17DC-4F8D-A94C-380EE994803A}" type="pres">
      <dgm:prSet presAssocID="{1BD1D5C8-4ACC-4D45-AB66-963FCA55772A}" presName="horz1" presStyleCnt="0"/>
      <dgm:spPr/>
    </dgm:pt>
    <dgm:pt modelId="{F74EBDDD-C752-4CFF-8A8F-5CC0DB10A0D4}" type="pres">
      <dgm:prSet presAssocID="{1BD1D5C8-4ACC-4D45-AB66-963FCA55772A}" presName="tx1" presStyleLbl="revTx" presStyleIdx="5" presStyleCnt="8"/>
      <dgm:spPr/>
    </dgm:pt>
    <dgm:pt modelId="{7920B19A-9592-4838-AC08-20DEDDD75441}" type="pres">
      <dgm:prSet presAssocID="{1BD1D5C8-4ACC-4D45-AB66-963FCA55772A}" presName="vert1" presStyleCnt="0"/>
      <dgm:spPr/>
    </dgm:pt>
    <dgm:pt modelId="{C466134B-C9B0-4BA7-946A-EEBB6B9FF49C}" type="pres">
      <dgm:prSet presAssocID="{0B9AD239-5AEC-4C5B-A642-2EC27B337E64}" presName="thickLine" presStyleLbl="alignNode1" presStyleIdx="6" presStyleCnt="8"/>
      <dgm:spPr/>
    </dgm:pt>
    <dgm:pt modelId="{1D330D20-D688-4687-950B-D18AE7397750}" type="pres">
      <dgm:prSet presAssocID="{0B9AD239-5AEC-4C5B-A642-2EC27B337E64}" presName="horz1" presStyleCnt="0"/>
      <dgm:spPr/>
    </dgm:pt>
    <dgm:pt modelId="{BC6B7FC1-65C2-4388-9706-BBF471D00B0D}" type="pres">
      <dgm:prSet presAssocID="{0B9AD239-5AEC-4C5B-A642-2EC27B337E64}" presName="tx1" presStyleLbl="revTx" presStyleIdx="6" presStyleCnt="8"/>
      <dgm:spPr/>
    </dgm:pt>
    <dgm:pt modelId="{70FBA68C-85E1-4288-BF59-A287AC8B7E16}" type="pres">
      <dgm:prSet presAssocID="{0B9AD239-5AEC-4C5B-A642-2EC27B337E64}" presName="vert1" presStyleCnt="0"/>
      <dgm:spPr/>
    </dgm:pt>
    <dgm:pt modelId="{ACF145E4-43BB-4F69-A997-647220B1C533}" type="pres">
      <dgm:prSet presAssocID="{48E96FB2-76D2-4A05-B2D4-C6A6D7BC027B}" presName="thickLine" presStyleLbl="alignNode1" presStyleIdx="7" presStyleCnt="8"/>
      <dgm:spPr/>
    </dgm:pt>
    <dgm:pt modelId="{C077B51B-DAF8-4AE1-84E4-0344C7C4B482}" type="pres">
      <dgm:prSet presAssocID="{48E96FB2-76D2-4A05-B2D4-C6A6D7BC027B}" presName="horz1" presStyleCnt="0"/>
      <dgm:spPr/>
    </dgm:pt>
    <dgm:pt modelId="{0BB31314-E161-4F13-AE56-5936A78192D3}" type="pres">
      <dgm:prSet presAssocID="{48E96FB2-76D2-4A05-B2D4-C6A6D7BC027B}" presName="tx1" presStyleLbl="revTx" presStyleIdx="7" presStyleCnt="8"/>
      <dgm:spPr/>
    </dgm:pt>
    <dgm:pt modelId="{17E84525-2B1C-4720-BCBD-7B0FFD530589}" type="pres">
      <dgm:prSet presAssocID="{48E96FB2-76D2-4A05-B2D4-C6A6D7BC027B}" presName="vert1" presStyleCnt="0"/>
      <dgm:spPr/>
    </dgm:pt>
  </dgm:ptLst>
  <dgm:cxnLst>
    <dgm:cxn modelId="{E610F711-3136-4D78-8E80-474F7DE6FE38}" type="presOf" srcId="{04BF1765-9A35-4D46-B22C-1607B9333043}" destId="{57E027EB-3B04-4496-AA4C-90FB8BBCFDCF}" srcOrd="0" destOrd="0" presId="urn:microsoft.com/office/officeart/2008/layout/LinedList"/>
    <dgm:cxn modelId="{2CB1A01B-8AC7-4FC3-B4F7-1E81AE9905CA}" type="presOf" srcId="{8C167ACB-EBDC-4664-86DB-BEA917B6C260}" destId="{18E59502-5042-4B32-92DB-A7DD7A57F96D}" srcOrd="0" destOrd="0" presId="urn:microsoft.com/office/officeart/2008/layout/LinedList"/>
    <dgm:cxn modelId="{6CC1C72E-91B2-40C4-89A7-8558AAE10324}" type="presOf" srcId="{4336236C-78BF-4602-A79D-0C0AB1C1F473}" destId="{D9F7BD19-7B76-450A-A462-B74302D6C90D}" srcOrd="0" destOrd="0" presId="urn:microsoft.com/office/officeart/2008/layout/LinedList"/>
    <dgm:cxn modelId="{BEB50A35-C058-4F81-81E2-90CB4933F260}" type="presOf" srcId="{ED7181B6-5534-497D-9225-B4083340BCA7}" destId="{EB02FF0A-7262-4E60-A9F9-652746E6EFD9}" srcOrd="0" destOrd="0" presId="urn:microsoft.com/office/officeart/2008/layout/LinedList"/>
    <dgm:cxn modelId="{B5ACB276-3EB5-4176-8530-34045E9C5016}" type="presOf" srcId="{0B9AD239-5AEC-4C5B-A642-2EC27B337E64}" destId="{BC6B7FC1-65C2-4388-9706-BBF471D00B0D}" srcOrd="0" destOrd="0" presId="urn:microsoft.com/office/officeart/2008/layout/LinedList"/>
    <dgm:cxn modelId="{31233759-3597-4A1C-8308-74272D07AD98}" type="presOf" srcId="{EAB19A78-281F-4FF3-BD57-03756EC8DEB3}" destId="{2DF05BC4-C2FA-49BE-BB6A-C7B86B97EA64}" srcOrd="0" destOrd="0" presId="urn:microsoft.com/office/officeart/2008/layout/LinedList"/>
    <dgm:cxn modelId="{E617B086-88F2-41B2-BD6E-AC93DBC85AEA}" srcId="{04BF1765-9A35-4D46-B22C-1607B9333043}" destId="{4336236C-78BF-4602-A79D-0C0AB1C1F473}" srcOrd="1" destOrd="0" parTransId="{338910B7-DD60-4863-B3B5-8BFE34AA0946}" sibTransId="{2AC0A9B8-795C-489E-8889-455EB906E8A5}"/>
    <dgm:cxn modelId="{4AE2159C-B7C6-4351-98DA-B4BC78C01781}" srcId="{04BF1765-9A35-4D46-B22C-1607B9333043}" destId="{0B9AD239-5AEC-4C5B-A642-2EC27B337E64}" srcOrd="6" destOrd="0" parTransId="{909D3093-DC8A-4B1B-8244-BE8698F2400D}" sibTransId="{7FC5FD11-C41B-4792-B667-A1751CDE9379}"/>
    <dgm:cxn modelId="{64F94B9C-8F39-4827-A0D4-EF91955EFD35}" srcId="{04BF1765-9A35-4D46-B22C-1607B9333043}" destId="{48E96FB2-76D2-4A05-B2D4-C6A6D7BC027B}" srcOrd="7" destOrd="0" parTransId="{1FEE961F-74B5-499B-807B-09817EBFE10A}" sibTransId="{4B84FC25-3947-4E23-9F4E-5BFC29EE6ECA}"/>
    <dgm:cxn modelId="{5B8E1A9F-CC23-4057-8565-400517774B4A}" srcId="{04BF1765-9A35-4D46-B22C-1607B9333043}" destId="{ED7181B6-5534-497D-9225-B4083340BCA7}" srcOrd="2" destOrd="0" parTransId="{9C403620-AEE5-4DDD-8EFA-DB784EF4D3FA}" sibTransId="{35C8B316-6F88-4F88-BFC0-630DBCB3FDCA}"/>
    <dgm:cxn modelId="{D1305CA1-53DE-413B-8E8C-86D99EE766A9}" type="presOf" srcId="{1BD1D5C8-4ACC-4D45-AB66-963FCA55772A}" destId="{F74EBDDD-C752-4CFF-8A8F-5CC0DB10A0D4}" srcOrd="0" destOrd="0" presId="urn:microsoft.com/office/officeart/2008/layout/LinedList"/>
    <dgm:cxn modelId="{805303A8-31E3-4C07-B472-CFE4C1288813}" type="presOf" srcId="{EED4F05A-6974-46DA-9C64-F3887ADC8E9C}" destId="{6DF8F522-F63E-4350-BC5A-BA946174EE43}" srcOrd="0" destOrd="0" presId="urn:microsoft.com/office/officeart/2008/layout/LinedList"/>
    <dgm:cxn modelId="{A8C54CB5-433B-45C3-BDD0-82C33A385424}" srcId="{04BF1765-9A35-4D46-B22C-1607B9333043}" destId="{1BD1D5C8-4ACC-4D45-AB66-963FCA55772A}" srcOrd="5" destOrd="0" parTransId="{56C9BF8B-F047-4BE2-BF98-CD87A6EB54E4}" sibTransId="{F8F2164C-F3D7-4A5B-ACE6-D3F27C020B80}"/>
    <dgm:cxn modelId="{4F675FC3-91E4-4697-A2C9-70738DCF8FF3}" srcId="{04BF1765-9A35-4D46-B22C-1607B9333043}" destId="{EED4F05A-6974-46DA-9C64-F3887ADC8E9C}" srcOrd="4" destOrd="0" parTransId="{7DEFD798-0F00-48B0-A8D8-70FE68460785}" sibTransId="{1E86F494-A3EA-488F-80DE-1D44A1B84F44}"/>
    <dgm:cxn modelId="{D8F3C6CA-C567-4414-A39E-16E9C1E58D2F}" type="presOf" srcId="{48E96FB2-76D2-4A05-B2D4-C6A6D7BC027B}" destId="{0BB31314-E161-4F13-AE56-5936A78192D3}" srcOrd="0" destOrd="0" presId="urn:microsoft.com/office/officeart/2008/layout/LinedList"/>
    <dgm:cxn modelId="{07AA18CF-3A3A-4D83-88C9-635BD162CC2E}" srcId="{04BF1765-9A35-4D46-B22C-1607B9333043}" destId="{8C167ACB-EBDC-4664-86DB-BEA917B6C260}" srcOrd="0" destOrd="0" parTransId="{932517A4-8E56-4382-90CD-A95147EB4FD3}" sibTransId="{59342A20-F0B4-47E2-82E8-E3BF23DABAE4}"/>
    <dgm:cxn modelId="{5AF027DE-8F82-4437-92FC-069DA5282511}" srcId="{04BF1765-9A35-4D46-B22C-1607B9333043}" destId="{EAB19A78-281F-4FF3-BD57-03756EC8DEB3}" srcOrd="3" destOrd="0" parTransId="{3E5DD1C3-38D8-4DE4-94A5-7CE8AF6B80CE}" sibTransId="{089D47EA-15E9-479D-AC51-8AD85E3675B0}"/>
    <dgm:cxn modelId="{8BAA5D20-FFBF-497D-9C0E-566F621510A3}" type="presParOf" srcId="{57E027EB-3B04-4496-AA4C-90FB8BBCFDCF}" destId="{03E71B28-D1C2-4A37-B402-9E545602209D}" srcOrd="0" destOrd="0" presId="urn:microsoft.com/office/officeart/2008/layout/LinedList"/>
    <dgm:cxn modelId="{D838C200-60DD-41C2-B6F2-E364E2B6EFCC}" type="presParOf" srcId="{57E027EB-3B04-4496-AA4C-90FB8BBCFDCF}" destId="{68DDA362-A6BE-4ED8-9AD4-3DAB81AF1171}" srcOrd="1" destOrd="0" presId="urn:microsoft.com/office/officeart/2008/layout/LinedList"/>
    <dgm:cxn modelId="{93181914-8E45-4857-865B-A54915FA7B36}" type="presParOf" srcId="{68DDA362-A6BE-4ED8-9AD4-3DAB81AF1171}" destId="{18E59502-5042-4B32-92DB-A7DD7A57F96D}" srcOrd="0" destOrd="0" presId="urn:microsoft.com/office/officeart/2008/layout/LinedList"/>
    <dgm:cxn modelId="{88EC2476-68C4-4200-BF0C-D4EAC53EE39F}" type="presParOf" srcId="{68DDA362-A6BE-4ED8-9AD4-3DAB81AF1171}" destId="{EB6BFEDF-B4E1-4B9E-970C-0A0FC6FFD42D}" srcOrd="1" destOrd="0" presId="urn:microsoft.com/office/officeart/2008/layout/LinedList"/>
    <dgm:cxn modelId="{371FDF47-5D68-45ED-A912-7BAED7292C40}" type="presParOf" srcId="{57E027EB-3B04-4496-AA4C-90FB8BBCFDCF}" destId="{1DD2B0CF-6FFC-41B0-A64F-D4ACA1F892B8}" srcOrd="2" destOrd="0" presId="urn:microsoft.com/office/officeart/2008/layout/LinedList"/>
    <dgm:cxn modelId="{4E9E8025-EDA8-4B0C-9A5D-D82FFB9B1917}" type="presParOf" srcId="{57E027EB-3B04-4496-AA4C-90FB8BBCFDCF}" destId="{2052916B-00E8-4EC9-9723-B4999C0FD1FD}" srcOrd="3" destOrd="0" presId="urn:microsoft.com/office/officeart/2008/layout/LinedList"/>
    <dgm:cxn modelId="{E3283D3C-365A-41D4-A9BC-BA7F0C10E0A8}" type="presParOf" srcId="{2052916B-00E8-4EC9-9723-B4999C0FD1FD}" destId="{D9F7BD19-7B76-450A-A462-B74302D6C90D}" srcOrd="0" destOrd="0" presId="urn:microsoft.com/office/officeart/2008/layout/LinedList"/>
    <dgm:cxn modelId="{9A8EA10F-D927-435B-A7E4-8260EDD9FD22}" type="presParOf" srcId="{2052916B-00E8-4EC9-9723-B4999C0FD1FD}" destId="{962CC0F1-1C35-407F-B984-C51EE17CAEA2}" srcOrd="1" destOrd="0" presId="urn:microsoft.com/office/officeart/2008/layout/LinedList"/>
    <dgm:cxn modelId="{269D1997-9B03-405A-BD1B-0B544394C9CD}" type="presParOf" srcId="{57E027EB-3B04-4496-AA4C-90FB8BBCFDCF}" destId="{0C13FC0D-13C8-42DE-A300-8ADB78030B19}" srcOrd="4" destOrd="0" presId="urn:microsoft.com/office/officeart/2008/layout/LinedList"/>
    <dgm:cxn modelId="{F4AA8DAA-B67C-4128-A98F-EEA6DF009984}" type="presParOf" srcId="{57E027EB-3B04-4496-AA4C-90FB8BBCFDCF}" destId="{AA69712F-F939-4018-AD3A-BB5CCB9F639A}" srcOrd="5" destOrd="0" presId="urn:microsoft.com/office/officeart/2008/layout/LinedList"/>
    <dgm:cxn modelId="{EF71FAFE-007F-4022-9101-1B8E1F1F3CC6}" type="presParOf" srcId="{AA69712F-F939-4018-AD3A-BB5CCB9F639A}" destId="{EB02FF0A-7262-4E60-A9F9-652746E6EFD9}" srcOrd="0" destOrd="0" presId="urn:microsoft.com/office/officeart/2008/layout/LinedList"/>
    <dgm:cxn modelId="{E22BA966-8250-4C62-AD47-E48E42FDAC8C}" type="presParOf" srcId="{AA69712F-F939-4018-AD3A-BB5CCB9F639A}" destId="{55D9E27C-DC53-4E01-8FD3-78131C651A28}" srcOrd="1" destOrd="0" presId="urn:microsoft.com/office/officeart/2008/layout/LinedList"/>
    <dgm:cxn modelId="{5BF07CAF-004A-4859-8985-1386AAF14A8B}" type="presParOf" srcId="{57E027EB-3B04-4496-AA4C-90FB8BBCFDCF}" destId="{EB5B4787-2A1D-415F-99BB-57B912768B0A}" srcOrd="6" destOrd="0" presId="urn:microsoft.com/office/officeart/2008/layout/LinedList"/>
    <dgm:cxn modelId="{CCA68EEC-8834-4289-A1A7-CFE916AF3A90}" type="presParOf" srcId="{57E027EB-3B04-4496-AA4C-90FB8BBCFDCF}" destId="{6B170351-63C1-4595-9089-826E4C7C9E5A}" srcOrd="7" destOrd="0" presId="urn:microsoft.com/office/officeart/2008/layout/LinedList"/>
    <dgm:cxn modelId="{64F27222-76C1-4606-A178-3874F66B9F56}" type="presParOf" srcId="{6B170351-63C1-4595-9089-826E4C7C9E5A}" destId="{2DF05BC4-C2FA-49BE-BB6A-C7B86B97EA64}" srcOrd="0" destOrd="0" presId="urn:microsoft.com/office/officeart/2008/layout/LinedList"/>
    <dgm:cxn modelId="{E2A4818F-32A5-4908-BB05-CFA02C1B8D7F}" type="presParOf" srcId="{6B170351-63C1-4595-9089-826E4C7C9E5A}" destId="{34242671-FC77-4FB3-B53C-6D0B32FF138E}" srcOrd="1" destOrd="0" presId="urn:microsoft.com/office/officeart/2008/layout/LinedList"/>
    <dgm:cxn modelId="{534C7E10-BDAE-45A7-A5C4-4B0B44F7BD44}" type="presParOf" srcId="{57E027EB-3B04-4496-AA4C-90FB8BBCFDCF}" destId="{CFFC766C-F6E2-40DA-A95C-FC488F084A70}" srcOrd="8" destOrd="0" presId="urn:microsoft.com/office/officeart/2008/layout/LinedList"/>
    <dgm:cxn modelId="{0BEB14AA-EC44-4F98-AA8F-E7E7FA3DC839}" type="presParOf" srcId="{57E027EB-3B04-4496-AA4C-90FB8BBCFDCF}" destId="{1631EAC1-3D44-489C-B00C-2661A92B558D}" srcOrd="9" destOrd="0" presId="urn:microsoft.com/office/officeart/2008/layout/LinedList"/>
    <dgm:cxn modelId="{29C4F4BD-AE95-479D-94D2-6FBA6BCE1104}" type="presParOf" srcId="{1631EAC1-3D44-489C-B00C-2661A92B558D}" destId="{6DF8F522-F63E-4350-BC5A-BA946174EE43}" srcOrd="0" destOrd="0" presId="urn:microsoft.com/office/officeart/2008/layout/LinedList"/>
    <dgm:cxn modelId="{AFD51A06-78A9-494F-82C6-8E923472D9D6}" type="presParOf" srcId="{1631EAC1-3D44-489C-B00C-2661A92B558D}" destId="{FCDE9976-D87E-4518-A2AE-CC5F7C36E128}" srcOrd="1" destOrd="0" presId="urn:microsoft.com/office/officeart/2008/layout/LinedList"/>
    <dgm:cxn modelId="{C5CC9848-70B3-436B-9A21-B1930CF0C6DB}" type="presParOf" srcId="{57E027EB-3B04-4496-AA4C-90FB8BBCFDCF}" destId="{BE658463-48EE-4F3C-A177-7B32149DD6AF}" srcOrd="10" destOrd="0" presId="urn:microsoft.com/office/officeart/2008/layout/LinedList"/>
    <dgm:cxn modelId="{5CDD1D0A-C41D-4B82-B2D2-4D50886001BD}" type="presParOf" srcId="{57E027EB-3B04-4496-AA4C-90FB8BBCFDCF}" destId="{A8E57885-17DC-4F8D-A94C-380EE994803A}" srcOrd="11" destOrd="0" presId="urn:microsoft.com/office/officeart/2008/layout/LinedList"/>
    <dgm:cxn modelId="{F0CE8960-2B5E-42FC-9674-A8095D976871}" type="presParOf" srcId="{A8E57885-17DC-4F8D-A94C-380EE994803A}" destId="{F74EBDDD-C752-4CFF-8A8F-5CC0DB10A0D4}" srcOrd="0" destOrd="0" presId="urn:microsoft.com/office/officeart/2008/layout/LinedList"/>
    <dgm:cxn modelId="{814AE8DD-A493-4507-80FB-B0838638A054}" type="presParOf" srcId="{A8E57885-17DC-4F8D-A94C-380EE994803A}" destId="{7920B19A-9592-4838-AC08-20DEDDD75441}" srcOrd="1" destOrd="0" presId="urn:microsoft.com/office/officeart/2008/layout/LinedList"/>
    <dgm:cxn modelId="{B928715B-292F-42A9-9717-56600B49F76D}" type="presParOf" srcId="{57E027EB-3B04-4496-AA4C-90FB8BBCFDCF}" destId="{C466134B-C9B0-4BA7-946A-EEBB6B9FF49C}" srcOrd="12" destOrd="0" presId="urn:microsoft.com/office/officeart/2008/layout/LinedList"/>
    <dgm:cxn modelId="{DD20F2D6-F5E7-44A9-991B-30FA8DD49749}" type="presParOf" srcId="{57E027EB-3B04-4496-AA4C-90FB8BBCFDCF}" destId="{1D330D20-D688-4687-950B-D18AE7397750}" srcOrd="13" destOrd="0" presId="urn:microsoft.com/office/officeart/2008/layout/LinedList"/>
    <dgm:cxn modelId="{229A1EEA-11A8-4319-8E6D-E188A7D2B03A}" type="presParOf" srcId="{1D330D20-D688-4687-950B-D18AE7397750}" destId="{BC6B7FC1-65C2-4388-9706-BBF471D00B0D}" srcOrd="0" destOrd="0" presId="urn:microsoft.com/office/officeart/2008/layout/LinedList"/>
    <dgm:cxn modelId="{D73D7F73-A594-4268-BA02-A3292DA7D4AA}" type="presParOf" srcId="{1D330D20-D688-4687-950B-D18AE7397750}" destId="{70FBA68C-85E1-4288-BF59-A287AC8B7E16}" srcOrd="1" destOrd="0" presId="urn:microsoft.com/office/officeart/2008/layout/LinedList"/>
    <dgm:cxn modelId="{D18D12CE-2E5A-4B7E-8D8A-B32D76DEF910}" type="presParOf" srcId="{57E027EB-3B04-4496-AA4C-90FB8BBCFDCF}" destId="{ACF145E4-43BB-4F69-A997-647220B1C533}" srcOrd="14" destOrd="0" presId="urn:microsoft.com/office/officeart/2008/layout/LinedList"/>
    <dgm:cxn modelId="{817014FC-2958-449D-B8B9-F3220A9D5560}" type="presParOf" srcId="{57E027EB-3B04-4496-AA4C-90FB8BBCFDCF}" destId="{C077B51B-DAF8-4AE1-84E4-0344C7C4B482}" srcOrd="15" destOrd="0" presId="urn:microsoft.com/office/officeart/2008/layout/LinedList"/>
    <dgm:cxn modelId="{5D416DD1-0B5C-4FFC-8658-4C416D1096C2}" type="presParOf" srcId="{C077B51B-DAF8-4AE1-84E4-0344C7C4B482}" destId="{0BB31314-E161-4F13-AE56-5936A78192D3}" srcOrd="0" destOrd="0" presId="urn:microsoft.com/office/officeart/2008/layout/LinedList"/>
    <dgm:cxn modelId="{6FD097AA-FA35-4CE4-A425-84C84E7F2B1F}" type="presParOf" srcId="{C077B51B-DAF8-4AE1-84E4-0344C7C4B482}" destId="{17E84525-2B1C-4720-BCBD-7B0FFD5305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DC0816-27B1-425D-A2EE-B188D2074317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790211-3012-4EF3-AEC9-B95D7508A0E0}">
      <dgm:prSet/>
      <dgm:spPr/>
      <dgm:t>
        <a:bodyPr/>
        <a:lstStyle/>
        <a:p>
          <a:r>
            <a:rPr lang="en-US"/>
            <a:t>Ending</a:t>
          </a:r>
        </a:p>
      </dgm:t>
    </dgm:pt>
    <dgm:pt modelId="{3B0E625A-2BFD-47C1-A023-3BCE32649B85}" type="parTrans" cxnId="{636905C9-0427-4F00-9218-6E2B2BC58157}">
      <dgm:prSet/>
      <dgm:spPr/>
      <dgm:t>
        <a:bodyPr/>
        <a:lstStyle/>
        <a:p>
          <a:endParaRPr lang="en-US"/>
        </a:p>
      </dgm:t>
    </dgm:pt>
    <dgm:pt modelId="{2F13A3C3-4D5F-4B53-AB8D-D4E73DB28C30}" type="sibTrans" cxnId="{636905C9-0427-4F00-9218-6E2B2BC58157}">
      <dgm:prSet/>
      <dgm:spPr/>
      <dgm:t>
        <a:bodyPr/>
        <a:lstStyle/>
        <a:p>
          <a:endParaRPr lang="en-US"/>
        </a:p>
      </dgm:t>
    </dgm:pt>
    <dgm:pt modelId="{8D65021F-DAD9-44DC-9433-74A67BF0704F}">
      <dgm:prSet/>
      <dgm:spPr/>
      <dgm:t>
        <a:bodyPr/>
        <a:lstStyle/>
        <a:p>
          <a:r>
            <a:rPr lang="en-US" dirty="0"/>
            <a:t>Ending Chronic homelessness </a:t>
          </a:r>
        </a:p>
      </dgm:t>
    </dgm:pt>
    <dgm:pt modelId="{93EA38C2-5D91-4413-B124-4815F6059AC1}" type="parTrans" cxnId="{C5942738-4D42-4298-9B34-B23DB8EB9466}">
      <dgm:prSet/>
      <dgm:spPr/>
      <dgm:t>
        <a:bodyPr/>
        <a:lstStyle/>
        <a:p>
          <a:endParaRPr lang="en-US"/>
        </a:p>
      </dgm:t>
    </dgm:pt>
    <dgm:pt modelId="{658B24E9-B2CD-4D67-862A-CDE160F8B29F}" type="sibTrans" cxnId="{C5942738-4D42-4298-9B34-B23DB8EB9466}">
      <dgm:prSet/>
      <dgm:spPr/>
      <dgm:t>
        <a:bodyPr/>
        <a:lstStyle/>
        <a:p>
          <a:endParaRPr lang="en-US"/>
        </a:p>
      </dgm:t>
    </dgm:pt>
    <dgm:pt modelId="{A16479CD-82A7-487A-BEED-A4F593DBD624}">
      <dgm:prSet/>
      <dgm:spPr/>
      <dgm:t>
        <a:bodyPr/>
        <a:lstStyle/>
        <a:p>
          <a:r>
            <a:rPr lang="en-US" dirty="0"/>
            <a:t>Tracking progress towards ending chronic homelessness</a:t>
          </a:r>
        </a:p>
      </dgm:t>
    </dgm:pt>
    <dgm:pt modelId="{CDB5678F-4F8B-4A39-AF33-F2637EC94244}" type="parTrans" cxnId="{B1BE99C8-21DA-44D3-841B-794F895F8761}">
      <dgm:prSet/>
      <dgm:spPr/>
      <dgm:t>
        <a:bodyPr/>
        <a:lstStyle/>
        <a:p>
          <a:endParaRPr lang="en-US"/>
        </a:p>
      </dgm:t>
    </dgm:pt>
    <dgm:pt modelId="{73368F69-E177-4768-AF34-DE0CC58B97F9}" type="sibTrans" cxnId="{B1BE99C8-21DA-44D3-841B-794F895F8761}">
      <dgm:prSet/>
      <dgm:spPr/>
      <dgm:t>
        <a:bodyPr/>
        <a:lstStyle/>
        <a:p>
          <a:endParaRPr lang="en-US"/>
        </a:p>
      </dgm:t>
    </dgm:pt>
    <dgm:pt modelId="{920B0B63-7C31-4665-B445-0909020AEB44}">
      <dgm:prSet/>
      <dgm:spPr/>
      <dgm:t>
        <a:bodyPr/>
        <a:lstStyle/>
        <a:p>
          <a:r>
            <a:rPr lang="en-US" dirty="0"/>
            <a:t>Data Quality and Accuracy is needed</a:t>
          </a:r>
        </a:p>
      </dgm:t>
    </dgm:pt>
    <dgm:pt modelId="{DDD19490-1B17-4C8D-9C34-912DC5FE1903}" type="parTrans" cxnId="{096D4032-A523-49AB-89D0-F5B661A56665}">
      <dgm:prSet/>
      <dgm:spPr/>
      <dgm:t>
        <a:bodyPr/>
        <a:lstStyle/>
        <a:p>
          <a:endParaRPr lang="en-US"/>
        </a:p>
      </dgm:t>
    </dgm:pt>
    <dgm:pt modelId="{62A23360-0901-483B-94EC-482105709152}" type="sibTrans" cxnId="{096D4032-A523-49AB-89D0-F5B661A56665}">
      <dgm:prSet/>
      <dgm:spPr/>
      <dgm:t>
        <a:bodyPr/>
        <a:lstStyle/>
        <a:p>
          <a:endParaRPr lang="en-US"/>
        </a:p>
      </dgm:t>
    </dgm:pt>
    <dgm:pt modelId="{5382A83E-789C-45B1-B848-DE2957E94361}">
      <dgm:prSet/>
      <dgm:spPr/>
      <dgm:t>
        <a:bodyPr/>
        <a:lstStyle/>
        <a:p>
          <a:r>
            <a:rPr lang="en-US"/>
            <a:t>Ending</a:t>
          </a:r>
        </a:p>
      </dgm:t>
    </dgm:pt>
    <dgm:pt modelId="{9379EDA4-D5E7-4955-88C1-E6DF136CED88}" type="parTrans" cxnId="{801314C9-A768-4A64-BFFD-964E2F88FE9F}">
      <dgm:prSet/>
      <dgm:spPr/>
      <dgm:t>
        <a:bodyPr/>
        <a:lstStyle/>
        <a:p>
          <a:endParaRPr lang="en-US"/>
        </a:p>
      </dgm:t>
    </dgm:pt>
    <dgm:pt modelId="{53457CD7-90BA-4E79-B221-0CF9C835D747}" type="sibTrans" cxnId="{801314C9-A768-4A64-BFFD-964E2F88FE9F}">
      <dgm:prSet/>
      <dgm:spPr/>
      <dgm:t>
        <a:bodyPr/>
        <a:lstStyle/>
        <a:p>
          <a:endParaRPr lang="en-US"/>
        </a:p>
      </dgm:t>
    </dgm:pt>
    <dgm:pt modelId="{21D95BD5-AD80-44C2-A522-99D7D3B46D6F}">
      <dgm:prSet/>
      <dgm:spPr/>
      <dgm:t>
        <a:bodyPr/>
        <a:lstStyle/>
        <a:p>
          <a:r>
            <a:rPr lang="en-US" dirty="0"/>
            <a:t>Ending Youth homelessness </a:t>
          </a:r>
        </a:p>
      </dgm:t>
    </dgm:pt>
    <dgm:pt modelId="{22ADE448-7E6E-424D-BF64-17BCD0CC551A}" type="parTrans" cxnId="{9A51A366-C9CD-476C-ACF8-788316E7F9DD}">
      <dgm:prSet/>
      <dgm:spPr/>
      <dgm:t>
        <a:bodyPr/>
        <a:lstStyle/>
        <a:p>
          <a:endParaRPr lang="en-US"/>
        </a:p>
      </dgm:t>
    </dgm:pt>
    <dgm:pt modelId="{D0C94D3D-15A5-492B-8350-4F86C29D9BB8}" type="sibTrans" cxnId="{9A51A366-C9CD-476C-ACF8-788316E7F9DD}">
      <dgm:prSet/>
      <dgm:spPr/>
      <dgm:t>
        <a:bodyPr/>
        <a:lstStyle/>
        <a:p>
          <a:endParaRPr lang="en-US"/>
        </a:p>
      </dgm:t>
    </dgm:pt>
    <dgm:pt modelId="{C2DD0E30-AE4C-48E0-93DA-97DDA2C537B9}">
      <dgm:prSet/>
      <dgm:spPr/>
      <dgm:t>
        <a:bodyPr/>
        <a:lstStyle/>
        <a:p>
          <a:r>
            <a:rPr lang="en-US"/>
            <a:t>Working to get an actual count of every youth who is experiencing homelessness (HUD and McKinney-Vento definition)</a:t>
          </a:r>
        </a:p>
      </dgm:t>
    </dgm:pt>
    <dgm:pt modelId="{19AE8093-EA2A-4DA3-A953-C373C53A3177}" type="parTrans" cxnId="{1281B973-8AAF-41BB-86FB-50ECD761DE17}">
      <dgm:prSet/>
      <dgm:spPr/>
      <dgm:t>
        <a:bodyPr/>
        <a:lstStyle/>
        <a:p>
          <a:endParaRPr lang="en-US"/>
        </a:p>
      </dgm:t>
    </dgm:pt>
    <dgm:pt modelId="{C4685E6F-7167-47FE-B461-BF1246AFC62D}" type="sibTrans" cxnId="{1281B973-8AAF-41BB-86FB-50ECD761DE17}">
      <dgm:prSet/>
      <dgm:spPr/>
      <dgm:t>
        <a:bodyPr/>
        <a:lstStyle/>
        <a:p>
          <a:endParaRPr lang="en-US"/>
        </a:p>
      </dgm:t>
    </dgm:pt>
    <dgm:pt modelId="{B5DAAB37-8B06-488A-9F57-44865AF9B3C2}">
      <dgm:prSet/>
      <dgm:spPr/>
      <dgm:t>
        <a:bodyPr/>
        <a:lstStyle/>
        <a:p>
          <a:r>
            <a:rPr lang="en-US"/>
            <a:t>Making</a:t>
          </a:r>
        </a:p>
      </dgm:t>
    </dgm:pt>
    <dgm:pt modelId="{4B9C57B7-0715-4A70-96AB-856AABE71A9F}" type="parTrans" cxnId="{FE61B29A-1203-4B6B-B306-01DF7F1BCC45}">
      <dgm:prSet/>
      <dgm:spPr/>
      <dgm:t>
        <a:bodyPr/>
        <a:lstStyle/>
        <a:p>
          <a:endParaRPr lang="en-US"/>
        </a:p>
      </dgm:t>
    </dgm:pt>
    <dgm:pt modelId="{0CEA15EB-CA78-49A9-BB85-A6C4EB487BFF}" type="sibTrans" cxnId="{FE61B29A-1203-4B6B-B306-01DF7F1BCC45}">
      <dgm:prSet/>
      <dgm:spPr/>
      <dgm:t>
        <a:bodyPr/>
        <a:lstStyle/>
        <a:p>
          <a:endParaRPr lang="en-US"/>
        </a:p>
      </dgm:t>
    </dgm:pt>
    <dgm:pt modelId="{28430D3E-7C95-4720-A54C-4DE2DDA08CD6}">
      <dgm:prSet/>
      <dgm:spPr/>
      <dgm:t>
        <a:bodyPr/>
        <a:lstStyle/>
        <a:p>
          <a:r>
            <a:rPr lang="en-US"/>
            <a:t>Making Data Driven Decisions </a:t>
          </a:r>
        </a:p>
      </dgm:t>
    </dgm:pt>
    <dgm:pt modelId="{FC8E01D5-036E-450B-A3FD-2274397CFFD4}" type="parTrans" cxnId="{B1241742-2ED2-4D34-9E94-9FE2C6137C56}">
      <dgm:prSet/>
      <dgm:spPr/>
      <dgm:t>
        <a:bodyPr/>
        <a:lstStyle/>
        <a:p>
          <a:endParaRPr lang="en-US"/>
        </a:p>
      </dgm:t>
    </dgm:pt>
    <dgm:pt modelId="{F66383B0-7DB2-4D76-8E90-4DD9B621E04F}" type="sibTrans" cxnId="{B1241742-2ED2-4D34-9E94-9FE2C6137C56}">
      <dgm:prSet/>
      <dgm:spPr/>
      <dgm:t>
        <a:bodyPr/>
        <a:lstStyle/>
        <a:p>
          <a:endParaRPr lang="en-US"/>
        </a:p>
      </dgm:t>
    </dgm:pt>
    <dgm:pt modelId="{2271559B-B7F5-4C06-8D82-3E72A74A3F04}">
      <dgm:prSet/>
      <dgm:spPr/>
      <dgm:t>
        <a:bodyPr/>
        <a:lstStyle/>
        <a:p>
          <a:r>
            <a:rPr lang="en-US"/>
            <a:t>Homeless Management Information System (HMIS) </a:t>
          </a:r>
        </a:p>
      </dgm:t>
    </dgm:pt>
    <dgm:pt modelId="{16C8F5CB-B8A1-45D6-BB0B-D46E982371AA}" type="parTrans" cxnId="{68E94A6B-6B56-44BA-AAEB-0AACDBB42CEA}">
      <dgm:prSet/>
      <dgm:spPr/>
      <dgm:t>
        <a:bodyPr/>
        <a:lstStyle/>
        <a:p>
          <a:endParaRPr lang="en-US"/>
        </a:p>
      </dgm:t>
    </dgm:pt>
    <dgm:pt modelId="{C0DD3522-44CE-4EDF-821E-79127108AFC4}" type="sibTrans" cxnId="{68E94A6B-6B56-44BA-AAEB-0AACDBB42CEA}">
      <dgm:prSet/>
      <dgm:spPr/>
      <dgm:t>
        <a:bodyPr/>
        <a:lstStyle/>
        <a:p>
          <a:endParaRPr lang="en-US"/>
        </a:p>
      </dgm:t>
    </dgm:pt>
    <dgm:pt modelId="{13B7F419-9294-4BD0-9581-1314C4A50EE7}">
      <dgm:prSet/>
      <dgm:spPr/>
      <dgm:t>
        <a:bodyPr/>
        <a:lstStyle/>
        <a:p>
          <a:r>
            <a:rPr lang="en-US"/>
            <a:t>SPM, LSA, HIC, &amp; PIT - Our communities’ tools to find trends in homelessness and find underserved populations </a:t>
          </a:r>
        </a:p>
      </dgm:t>
    </dgm:pt>
    <dgm:pt modelId="{5344C20F-EF87-4539-81DA-AD2D37F7B993}" type="parTrans" cxnId="{19264A44-BEF8-4D3B-8DEC-3DD9C3E24432}">
      <dgm:prSet/>
      <dgm:spPr/>
      <dgm:t>
        <a:bodyPr/>
        <a:lstStyle/>
        <a:p>
          <a:endParaRPr lang="en-US"/>
        </a:p>
      </dgm:t>
    </dgm:pt>
    <dgm:pt modelId="{15D15175-9CE1-493A-B2AE-E7E63FD47238}" type="sibTrans" cxnId="{19264A44-BEF8-4D3B-8DEC-3DD9C3E24432}">
      <dgm:prSet/>
      <dgm:spPr/>
      <dgm:t>
        <a:bodyPr/>
        <a:lstStyle/>
        <a:p>
          <a:endParaRPr lang="en-US"/>
        </a:p>
      </dgm:t>
    </dgm:pt>
    <dgm:pt modelId="{B72D03CA-1138-452A-8434-1844FAD7AB3B}" type="pres">
      <dgm:prSet presAssocID="{33DC0816-27B1-425D-A2EE-B188D2074317}" presName="Name0" presStyleCnt="0">
        <dgm:presLayoutVars>
          <dgm:dir/>
          <dgm:animLvl val="lvl"/>
          <dgm:resizeHandles val="exact"/>
        </dgm:presLayoutVars>
      </dgm:prSet>
      <dgm:spPr/>
    </dgm:pt>
    <dgm:pt modelId="{BC2D7CF8-41FE-4C36-9CBB-7EDA82A2EAFA}" type="pres">
      <dgm:prSet presAssocID="{F7790211-3012-4EF3-AEC9-B95D7508A0E0}" presName="linNode" presStyleCnt="0"/>
      <dgm:spPr/>
    </dgm:pt>
    <dgm:pt modelId="{6DEA72E6-E36A-43C9-87A9-441B892324A2}" type="pres">
      <dgm:prSet presAssocID="{F7790211-3012-4EF3-AEC9-B95D7508A0E0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B3E4AD42-9BD2-4CB7-865A-7C826B8BCA99}" type="pres">
      <dgm:prSet presAssocID="{F7790211-3012-4EF3-AEC9-B95D7508A0E0}" presName="descendantText" presStyleLbl="alignAccFollowNode1" presStyleIdx="0" presStyleCnt="3" custLinFactNeighborX="0" custLinFactNeighborY="-3620">
        <dgm:presLayoutVars>
          <dgm:bulletEnabled/>
        </dgm:presLayoutVars>
      </dgm:prSet>
      <dgm:spPr/>
    </dgm:pt>
    <dgm:pt modelId="{4A290833-BCE3-4DCA-8BDA-DE1675669B0B}" type="pres">
      <dgm:prSet presAssocID="{2F13A3C3-4D5F-4B53-AB8D-D4E73DB28C30}" presName="sp" presStyleCnt="0"/>
      <dgm:spPr/>
    </dgm:pt>
    <dgm:pt modelId="{0096B3A0-2F84-44D4-830C-08053A156415}" type="pres">
      <dgm:prSet presAssocID="{5382A83E-789C-45B1-B848-DE2957E94361}" presName="linNode" presStyleCnt="0"/>
      <dgm:spPr/>
    </dgm:pt>
    <dgm:pt modelId="{09E426CB-BE64-4291-9884-E84B354A056B}" type="pres">
      <dgm:prSet presAssocID="{5382A83E-789C-45B1-B848-DE2957E94361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FE753017-A29A-4731-8841-3B09B8B200B9}" type="pres">
      <dgm:prSet presAssocID="{5382A83E-789C-45B1-B848-DE2957E94361}" presName="descendantText" presStyleLbl="alignAccFollowNode1" presStyleIdx="1" presStyleCnt="3">
        <dgm:presLayoutVars>
          <dgm:bulletEnabled/>
        </dgm:presLayoutVars>
      </dgm:prSet>
      <dgm:spPr/>
    </dgm:pt>
    <dgm:pt modelId="{0A6289AE-99F0-47FB-B028-257D09F3FAD3}" type="pres">
      <dgm:prSet presAssocID="{53457CD7-90BA-4E79-B221-0CF9C835D747}" presName="sp" presStyleCnt="0"/>
      <dgm:spPr/>
    </dgm:pt>
    <dgm:pt modelId="{944AD07F-FC5E-4A3F-B5E6-23B2843101C8}" type="pres">
      <dgm:prSet presAssocID="{B5DAAB37-8B06-488A-9F57-44865AF9B3C2}" presName="linNode" presStyleCnt="0"/>
      <dgm:spPr/>
    </dgm:pt>
    <dgm:pt modelId="{20C1FA67-D8F3-4421-A267-02AAA66EA605}" type="pres">
      <dgm:prSet presAssocID="{B5DAAB37-8B06-488A-9F57-44865AF9B3C2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E280D31D-1140-4338-85FB-31D7DCAC7677}" type="pres">
      <dgm:prSet presAssocID="{B5DAAB37-8B06-488A-9F57-44865AF9B3C2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7C128F1E-DE1A-4BB7-8773-D21B5D598E53}" type="presOf" srcId="{28430D3E-7C95-4720-A54C-4DE2DDA08CD6}" destId="{E280D31D-1140-4338-85FB-31D7DCAC7677}" srcOrd="0" destOrd="0" presId="urn:microsoft.com/office/officeart/2016/7/layout/VerticalSolidActionList"/>
    <dgm:cxn modelId="{096D4032-A523-49AB-89D0-F5B661A56665}" srcId="{8D65021F-DAD9-44DC-9433-74A67BF0704F}" destId="{920B0B63-7C31-4665-B445-0909020AEB44}" srcOrd="1" destOrd="0" parTransId="{DDD19490-1B17-4C8D-9C34-912DC5FE1903}" sibTransId="{62A23360-0901-483B-94EC-482105709152}"/>
    <dgm:cxn modelId="{C5942738-4D42-4298-9B34-B23DB8EB9466}" srcId="{F7790211-3012-4EF3-AEC9-B95D7508A0E0}" destId="{8D65021F-DAD9-44DC-9433-74A67BF0704F}" srcOrd="0" destOrd="0" parTransId="{93EA38C2-5D91-4413-B124-4815F6059AC1}" sibTransId="{658B24E9-B2CD-4D67-862A-CDE160F8B29F}"/>
    <dgm:cxn modelId="{B1241742-2ED2-4D34-9E94-9FE2C6137C56}" srcId="{B5DAAB37-8B06-488A-9F57-44865AF9B3C2}" destId="{28430D3E-7C95-4720-A54C-4DE2DDA08CD6}" srcOrd="0" destOrd="0" parTransId="{FC8E01D5-036E-450B-A3FD-2274397CFFD4}" sibTransId="{F66383B0-7DB2-4D76-8E90-4DD9B621E04F}"/>
    <dgm:cxn modelId="{19264A44-BEF8-4D3B-8DEC-3DD9C3E24432}" srcId="{28430D3E-7C95-4720-A54C-4DE2DDA08CD6}" destId="{13B7F419-9294-4BD0-9581-1314C4A50EE7}" srcOrd="1" destOrd="0" parTransId="{5344C20F-EF87-4539-81DA-AD2D37F7B993}" sibTransId="{15D15175-9CE1-493A-B2AE-E7E63FD47238}"/>
    <dgm:cxn modelId="{9A51A366-C9CD-476C-ACF8-788316E7F9DD}" srcId="{5382A83E-789C-45B1-B848-DE2957E94361}" destId="{21D95BD5-AD80-44C2-A522-99D7D3B46D6F}" srcOrd="0" destOrd="0" parTransId="{22ADE448-7E6E-424D-BF64-17BCD0CC551A}" sibTransId="{D0C94D3D-15A5-492B-8350-4F86C29D9BB8}"/>
    <dgm:cxn modelId="{68E94A6B-6B56-44BA-AAEB-0AACDBB42CEA}" srcId="{28430D3E-7C95-4720-A54C-4DE2DDA08CD6}" destId="{2271559B-B7F5-4C06-8D82-3E72A74A3F04}" srcOrd="0" destOrd="0" parTransId="{16C8F5CB-B8A1-45D6-BB0B-D46E982371AA}" sibTransId="{C0DD3522-44CE-4EDF-821E-79127108AFC4}"/>
    <dgm:cxn modelId="{1281B973-8AAF-41BB-86FB-50ECD761DE17}" srcId="{21D95BD5-AD80-44C2-A522-99D7D3B46D6F}" destId="{C2DD0E30-AE4C-48E0-93DA-97DDA2C537B9}" srcOrd="0" destOrd="0" parTransId="{19AE8093-EA2A-4DA3-A953-C373C53A3177}" sibTransId="{C4685E6F-7167-47FE-B461-BF1246AFC62D}"/>
    <dgm:cxn modelId="{FE61B29A-1203-4B6B-B306-01DF7F1BCC45}" srcId="{33DC0816-27B1-425D-A2EE-B188D2074317}" destId="{B5DAAB37-8B06-488A-9F57-44865AF9B3C2}" srcOrd="2" destOrd="0" parTransId="{4B9C57B7-0715-4A70-96AB-856AABE71A9F}" sibTransId="{0CEA15EB-CA78-49A9-BB85-A6C4EB487BFF}"/>
    <dgm:cxn modelId="{9012EBAA-BD93-4915-9CE3-F4942C230E99}" type="presOf" srcId="{2271559B-B7F5-4C06-8D82-3E72A74A3F04}" destId="{E280D31D-1140-4338-85FB-31D7DCAC7677}" srcOrd="0" destOrd="1" presId="urn:microsoft.com/office/officeart/2016/7/layout/VerticalSolidActionList"/>
    <dgm:cxn modelId="{87CEA9AB-1919-479B-B112-7A6D0AF9F31A}" type="presOf" srcId="{920B0B63-7C31-4665-B445-0909020AEB44}" destId="{B3E4AD42-9BD2-4CB7-865A-7C826B8BCA99}" srcOrd="0" destOrd="2" presId="urn:microsoft.com/office/officeart/2016/7/layout/VerticalSolidActionList"/>
    <dgm:cxn modelId="{7AD18FAF-40E4-43A0-8ECA-0B1B1E90AC8F}" type="presOf" srcId="{5382A83E-789C-45B1-B848-DE2957E94361}" destId="{09E426CB-BE64-4291-9884-E84B354A056B}" srcOrd="0" destOrd="0" presId="urn:microsoft.com/office/officeart/2016/7/layout/VerticalSolidActionList"/>
    <dgm:cxn modelId="{A6EFF9B5-6DA1-402E-BB5A-587215B922D8}" type="presOf" srcId="{A16479CD-82A7-487A-BEED-A4F593DBD624}" destId="{B3E4AD42-9BD2-4CB7-865A-7C826B8BCA99}" srcOrd="0" destOrd="1" presId="urn:microsoft.com/office/officeart/2016/7/layout/VerticalSolidActionList"/>
    <dgm:cxn modelId="{DBB6A7C1-4DEA-4C15-BD41-DBA391905C42}" type="presOf" srcId="{33DC0816-27B1-425D-A2EE-B188D2074317}" destId="{B72D03CA-1138-452A-8434-1844FAD7AB3B}" srcOrd="0" destOrd="0" presId="urn:microsoft.com/office/officeart/2016/7/layout/VerticalSolidActionList"/>
    <dgm:cxn modelId="{B1BE99C8-21DA-44D3-841B-794F895F8761}" srcId="{8D65021F-DAD9-44DC-9433-74A67BF0704F}" destId="{A16479CD-82A7-487A-BEED-A4F593DBD624}" srcOrd="0" destOrd="0" parTransId="{CDB5678F-4F8B-4A39-AF33-F2637EC94244}" sibTransId="{73368F69-E177-4768-AF34-DE0CC58B97F9}"/>
    <dgm:cxn modelId="{636905C9-0427-4F00-9218-6E2B2BC58157}" srcId="{33DC0816-27B1-425D-A2EE-B188D2074317}" destId="{F7790211-3012-4EF3-AEC9-B95D7508A0E0}" srcOrd="0" destOrd="0" parTransId="{3B0E625A-2BFD-47C1-A023-3BCE32649B85}" sibTransId="{2F13A3C3-4D5F-4B53-AB8D-D4E73DB28C30}"/>
    <dgm:cxn modelId="{801314C9-A768-4A64-BFFD-964E2F88FE9F}" srcId="{33DC0816-27B1-425D-A2EE-B188D2074317}" destId="{5382A83E-789C-45B1-B848-DE2957E94361}" srcOrd="1" destOrd="0" parTransId="{9379EDA4-D5E7-4955-88C1-E6DF136CED88}" sibTransId="{53457CD7-90BA-4E79-B221-0CF9C835D747}"/>
    <dgm:cxn modelId="{CFAC5DD3-F0AF-459A-8E85-77341489F508}" type="presOf" srcId="{13B7F419-9294-4BD0-9581-1314C4A50EE7}" destId="{E280D31D-1140-4338-85FB-31D7DCAC7677}" srcOrd="0" destOrd="2" presId="urn:microsoft.com/office/officeart/2016/7/layout/VerticalSolidActionList"/>
    <dgm:cxn modelId="{91BBF7D6-56EB-441F-9280-24ABD2A63EA4}" type="presOf" srcId="{F7790211-3012-4EF3-AEC9-B95D7508A0E0}" destId="{6DEA72E6-E36A-43C9-87A9-441B892324A2}" srcOrd="0" destOrd="0" presId="urn:microsoft.com/office/officeart/2016/7/layout/VerticalSolidActionList"/>
    <dgm:cxn modelId="{755C83D7-7A22-4AC6-A94F-2D8AA8B52AFE}" type="presOf" srcId="{C2DD0E30-AE4C-48E0-93DA-97DDA2C537B9}" destId="{FE753017-A29A-4731-8841-3B09B8B200B9}" srcOrd="0" destOrd="1" presId="urn:microsoft.com/office/officeart/2016/7/layout/VerticalSolidActionList"/>
    <dgm:cxn modelId="{1BAFFBE6-2A31-4845-ABFE-4A70E4688300}" type="presOf" srcId="{B5DAAB37-8B06-488A-9F57-44865AF9B3C2}" destId="{20C1FA67-D8F3-4421-A267-02AAA66EA605}" srcOrd="0" destOrd="0" presId="urn:microsoft.com/office/officeart/2016/7/layout/VerticalSolidActionList"/>
    <dgm:cxn modelId="{8B0636E8-C6C4-4B07-A114-79166D5ADE31}" type="presOf" srcId="{21D95BD5-AD80-44C2-A522-99D7D3B46D6F}" destId="{FE753017-A29A-4731-8841-3B09B8B200B9}" srcOrd="0" destOrd="0" presId="urn:microsoft.com/office/officeart/2016/7/layout/VerticalSolidActionList"/>
    <dgm:cxn modelId="{E6DDDFF9-30B4-4E7E-B4CD-FA68A8799F43}" type="presOf" srcId="{8D65021F-DAD9-44DC-9433-74A67BF0704F}" destId="{B3E4AD42-9BD2-4CB7-865A-7C826B8BCA99}" srcOrd="0" destOrd="0" presId="urn:microsoft.com/office/officeart/2016/7/layout/VerticalSolidActionList"/>
    <dgm:cxn modelId="{37C151CF-61B0-422D-A8E6-C7AE3F718C34}" type="presParOf" srcId="{B72D03CA-1138-452A-8434-1844FAD7AB3B}" destId="{BC2D7CF8-41FE-4C36-9CBB-7EDA82A2EAFA}" srcOrd="0" destOrd="0" presId="urn:microsoft.com/office/officeart/2016/7/layout/VerticalSolidActionList"/>
    <dgm:cxn modelId="{BFD59054-1AAE-4944-B587-F844B7833127}" type="presParOf" srcId="{BC2D7CF8-41FE-4C36-9CBB-7EDA82A2EAFA}" destId="{6DEA72E6-E36A-43C9-87A9-441B892324A2}" srcOrd="0" destOrd="0" presId="urn:microsoft.com/office/officeart/2016/7/layout/VerticalSolidActionList"/>
    <dgm:cxn modelId="{00CCB73A-CF17-4F0C-8A21-B11AF91792B6}" type="presParOf" srcId="{BC2D7CF8-41FE-4C36-9CBB-7EDA82A2EAFA}" destId="{B3E4AD42-9BD2-4CB7-865A-7C826B8BCA99}" srcOrd="1" destOrd="0" presId="urn:microsoft.com/office/officeart/2016/7/layout/VerticalSolidActionList"/>
    <dgm:cxn modelId="{8796481B-B2E9-4722-9E2D-A90DF2A451D1}" type="presParOf" srcId="{B72D03CA-1138-452A-8434-1844FAD7AB3B}" destId="{4A290833-BCE3-4DCA-8BDA-DE1675669B0B}" srcOrd="1" destOrd="0" presId="urn:microsoft.com/office/officeart/2016/7/layout/VerticalSolidActionList"/>
    <dgm:cxn modelId="{661B540C-277F-4188-A463-E0AEAEFD136A}" type="presParOf" srcId="{B72D03CA-1138-452A-8434-1844FAD7AB3B}" destId="{0096B3A0-2F84-44D4-830C-08053A156415}" srcOrd="2" destOrd="0" presId="urn:microsoft.com/office/officeart/2016/7/layout/VerticalSolidActionList"/>
    <dgm:cxn modelId="{88002B71-C0D5-4A13-A4A2-CD93F3439264}" type="presParOf" srcId="{0096B3A0-2F84-44D4-830C-08053A156415}" destId="{09E426CB-BE64-4291-9884-E84B354A056B}" srcOrd="0" destOrd="0" presId="urn:microsoft.com/office/officeart/2016/7/layout/VerticalSolidActionList"/>
    <dgm:cxn modelId="{D1360197-A54F-4BAB-B912-23121A5CFD71}" type="presParOf" srcId="{0096B3A0-2F84-44D4-830C-08053A156415}" destId="{FE753017-A29A-4731-8841-3B09B8B200B9}" srcOrd="1" destOrd="0" presId="urn:microsoft.com/office/officeart/2016/7/layout/VerticalSolidActionList"/>
    <dgm:cxn modelId="{B8339209-7794-45AD-85E8-D342F63A6FA8}" type="presParOf" srcId="{B72D03CA-1138-452A-8434-1844FAD7AB3B}" destId="{0A6289AE-99F0-47FB-B028-257D09F3FAD3}" srcOrd="3" destOrd="0" presId="urn:microsoft.com/office/officeart/2016/7/layout/VerticalSolidActionList"/>
    <dgm:cxn modelId="{37C1E86A-0379-4FBA-A8FC-E8868996DF2C}" type="presParOf" srcId="{B72D03CA-1138-452A-8434-1844FAD7AB3B}" destId="{944AD07F-FC5E-4A3F-B5E6-23B2843101C8}" srcOrd="4" destOrd="0" presId="urn:microsoft.com/office/officeart/2016/7/layout/VerticalSolidActionList"/>
    <dgm:cxn modelId="{B784C0DD-3C87-4C28-AD7F-DFD84209E357}" type="presParOf" srcId="{944AD07F-FC5E-4A3F-B5E6-23B2843101C8}" destId="{20C1FA67-D8F3-4421-A267-02AAA66EA605}" srcOrd="0" destOrd="0" presId="urn:microsoft.com/office/officeart/2016/7/layout/VerticalSolidActionList"/>
    <dgm:cxn modelId="{CE904C6E-4FC6-4F4C-92AB-E8AD5E9EED41}" type="presParOf" srcId="{944AD07F-FC5E-4A3F-B5E6-23B2843101C8}" destId="{E280D31D-1140-4338-85FB-31D7DCAC767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1DFEC3-BB6B-4A5D-99D5-DE350F22184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6F88AC-3C2F-414F-A55A-AE6F2DC5980C}">
      <dgm:prSet/>
      <dgm:spPr/>
      <dgm:t>
        <a:bodyPr/>
        <a:lstStyle/>
        <a:p>
          <a:r>
            <a:rPr lang="en-US"/>
            <a:t>Out of the total number of 4,746 people, only 46% are single men</a:t>
          </a:r>
        </a:p>
      </dgm:t>
    </dgm:pt>
    <dgm:pt modelId="{190F6D6F-D721-4B55-97EC-3079C3EF1365}" type="parTrans" cxnId="{A73DB050-49C1-4845-BB7F-55FF79DEA869}">
      <dgm:prSet/>
      <dgm:spPr/>
      <dgm:t>
        <a:bodyPr/>
        <a:lstStyle/>
        <a:p>
          <a:endParaRPr lang="en-US"/>
        </a:p>
      </dgm:t>
    </dgm:pt>
    <dgm:pt modelId="{0BD26DF9-FD86-47C3-88A5-CBBA03E1819B}" type="sibTrans" cxnId="{A73DB050-49C1-4845-BB7F-55FF79DEA869}">
      <dgm:prSet/>
      <dgm:spPr/>
      <dgm:t>
        <a:bodyPr/>
        <a:lstStyle/>
        <a:p>
          <a:endParaRPr lang="en-US"/>
        </a:p>
      </dgm:t>
    </dgm:pt>
    <dgm:pt modelId="{CE2E1371-E8E2-4DF6-92BC-21191D23D329}">
      <dgm:prSet/>
      <dgm:spPr/>
      <dgm:t>
        <a:bodyPr/>
        <a:lstStyle/>
        <a:p>
          <a:r>
            <a:rPr lang="en-US" dirty="0"/>
            <a:t>18% are single women (866 people)</a:t>
          </a:r>
        </a:p>
      </dgm:t>
    </dgm:pt>
    <dgm:pt modelId="{9440F6FF-3223-4D6A-9F8F-578064AE8FB7}" type="parTrans" cxnId="{57EEFCC1-DE46-431C-AF60-7381F9E84BA8}">
      <dgm:prSet/>
      <dgm:spPr/>
      <dgm:t>
        <a:bodyPr/>
        <a:lstStyle/>
        <a:p>
          <a:endParaRPr lang="en-US"/>
        </a:p>
      </dgm:t>
    </dgm:pt>
    <dgm:pt modelId="{3A4E4CA3-9CF4-47BF-9C0C-27EA815F18ED}" type="sibTrans" cxnId="{57EEFCC1-DE46-431C-AF60-7381F9E84BA8}">
      <dgm:prSet/>
      <dgm:spPr/>
      <dgm:t>
        <a:bodyPr/>
        <a:lstStyle/>
        <a:p>
          <a:endParaRPr lang="en-US"/>
        </a:p>
      </dgm:t>
    </dgm:pt>
    <dgm:pt modelId="{A531571B-E66B-42F3-BA47-E00A67178C8A}">
      <dgm:prSet/>
      <dgm:spPr/>
      <dgm:t>
        <a:bodyPr/>
        <a:lstStyle/>
        <a:p>
          <a:r>
            <a:rPr lang="en-US"/>
            <a:t>33% are people in families </a:t>
          </a:r>
        </a:p>
      </dgm:t>
    </dgm:pt>
    <dgm:pt modelId="{014647F5-3A74-49B5-8E2C-B05426A93643}" type="parTrans" cxnId="{7D292C23-5C50-40AE-A9B3-D33976252BC9}">
      <dgm:prSet/>
      <dgm:spPr/>
      <dgm:t>
        <a:bodyPr/>
        <a:lstStyle/>
        <a:p>
          <a:endParaRPr lang="en-US"/>
        </a:p>
      </dgm:t>
    </dgm:pt>
    <dgm:pt modelId="{486C9B2D-3CD3-4171-B337-6393B4BDE956}" type="sibTrans" cxnId="{7D292C23-5C50-40AE-A9B3-D33976252BC9}">
      <dgm:prSet/>
      <dgm:spPr/>
      <dgm:t>
        <a:bodyPr/>
        <a:lstStyle/>
        <a:p>
          <a:endParaRPr lang="en-US"/>
        </a:p>
      </dgm:t>
    </dgm:pt>
    <dgm:pt modelId="{644AEA35-73E0-486A-A50C-9A74206D7F2D}">
      <dgm:prSet/>
      <dgm:spPr/>
      <dgm:t>
        <a:bodyPr/>
        <a:lstStyle/>
        <a:p>
          <a:r>
            <a:rPr lang="en-US" dirty="0"/>
            <a:t>61% of the people in families are children under 18 years of age </a:t>
          </a:r>
        </a:p>
      </dgm:t>
    </dgm:pt>
    <dgm:pt modelId="{B12FCEEC-89F6-4741-9511-05C9EFC46EF8}" type="parTrans" cxnId="{A5725BD3-D245-4BE1-ADCA-4A6C0B4BB1A6}">
      <dgm:prSet/>
      <dgm:spPr/>
      <dgm:t>
        <a:bodyPr/>
        <a:lstStyle/>
        <a:p>
          <a:endParaRPr lang="en-US"/>
        </a:p>
      </dgm:t>
    </dgm:pt>
    <dgm:pt modelId="{575BF496-BD05-4A4A-9AEC-FDA980BE4576}" type="sibTrans" cxnId="{A5725BD3-D245-4BE1-ADCA-4A6C0B4BB1A6}">
      <dgm:prSet/>
      <dgm:spPr/>
      <dgm:t>
        <a:bodyPr/>
        <a:lstStyle/>
        <a:p>
          <a:endParaRPr lang="en-US"/>
        </a:p>
      </dgm:t>
    </dgm:pt>
    <dgm:pt modelId="{F0229410-1F49-46D5-BC11-024AE8DFF2B9}">
      <dgm:prSet/>
      <dgm:spPr/>
      <dgm:t>
        <a:bodyPr/>
        <a:lstStyle/>
        <a:p>
          <a:r>
            <a:rPr lang="en-US"/>
            <a:t>3% unaccompanied youth under 18 years of age </a:t>
          </a:r>
        </a:p>
      </dgm:t>
    </dgm:pt>
    <dgm:pt modelId="{2F5F82C3-5E1C-44A5-BF9D-3068A57561D3}" type="parTrans" cxnId="{9EAD6B85-4777-4199-9BB5-CA224819DBC6}">
      <dgm:prSet/>
      <dgm:spPr/>
      <dgm:t>
        <a:bodyPr/>
        <a:lstStyle/>
        <a:p>
          <a:endParaRPr lang="en-US"/>
        </a:p>
      </dgm:t>
    </dgm:pt>
    <dgm:pt modelId="{36354A7D-EBA6-4090-87BE-DD0DB87577D2}" type="sibTrans" cxnId="{9EAD6B85-4777-4199-9BB5-CA224819DBC6}">
      <dgm:prSet/>
      <dgm:spPr/>
      <dgm:t>
        <a:bodyPr/>
        <a:lstStyle/>
        <a:p>
          <a:endParaRPr lang="en-US"/>
        </a:p>
      </dgm:t>
    </dgm:pt>
    <dgm:pt modelId="{B3FFDDC5-B295-4440-BB9B-E3FC5B4785AE}">
      <dgm:prSet/>
      <dgm:spPr/>
      <dgm:t>
        <a:bodyPr/>
        <a:lstStyle/>
        <a:p>
          <a:r>
            <a:rPr lang="en-US"/>
            <a:t>Out of the total number of 4,746 people: </a:t>
          </a:r>
        </a:p>
      </dgm:t>
    </dgm:pt>
    <dgm:pt modelId="{0C20DBAE-11D0-4F13-8FF1-37136A3A996D}" type="parTrans" cxnId="{DFC72626-A845-49D4-B9B4-49F288990F85}">
      <dgm:prSet/>
      <dgm:spPr/>
      <dgm:t>
        <a:bodyPr/>
        <a:lstStyle/>
        <a:p>
          <a:endParaRPr lang="en-US"/>
        </a:p>
      </dgm:t>
    </dgm:pt>
    <dgm:pt modelId="{EEE1760D-5D2F-48C0-8671-1F8911F03530}" type="sibTrans" cxnId="{DFC72626-A845-49D4-B9B4-49F288990F85}">
      <dgm:prSet/>
      <dgm:spPr/>
      <dgm:t>
        <a:bodyPr/>
        <a:lstStyle/>
        <a:p>
          <a:endParaRPr lang="en-US"/>
        </a:p>
      </dgm:t>
    </dgm:pt>
    <dgm:pt modelId="{65B3EF98-1727-43A5-B494-622BB723C562}">
      <dgm:prSet/>
      <dgm:spPr/>
      <dgm:t>
        <a:bodyPr/>
        <a:lstStyle/>
        <a:p>
          <a:r>
            <a:rPr lang="en-US"/>
            <a:t>23% of homeless are under 18 years of age</a:t>
          </a:r>
        </a:p>
      </dgm:t>
    </dgm:pt>
    <dgm:pt modelId="{8EBCC036-3C32-427C-A0DE-A13E50C8F7BC}" type="parTrans" cxnId="{6FAEA17D-25B6-4D44-9276-DD893538F07F}">
      <dgm:prSet/>
      <dgm:spPr/>
      <dgm:t>
        <a:bodyPr/>
        <a:lstStyle/>
        <a:p>
          <a:endParaRPr lang="en-US"/>
        </a:p>
      </dgm:t>
    </dgm:pt>
    <dgm:pt modelId="{14680BEB-21CF-4462-8BFA-369583A298EB}" type="sibTrans" cxnId="{6FAEA17D-25B6-4D44-9276-DD893538F07F}">
      <dgm:prSet/>
      <dgm:spPr/>
      <dgm:t>
        <a:bodyPr/>
        <a:lstStyle/>
        <a:p>
          <a:endParaRPr lang="en-US"/>
        </a:p>
      </dgm:t>
    </dgm:pt>
    <dgm:pt modelId="{4D5F3D54-9CD5-4B86-99FB-5ECBF3FECAEB}">
      <dgm:prSet/>
      <dgm:spPr/>
      <dgm:t>
        <a:bodyPr/>
        <a:lstStyle/>
        <a:p>
          <a:r>
            <a:rPr lang="en-US"/>
            <a:t>25% of homeless are 25-34 years of age </a:t>
          </a:r>
        </a:p>
      </dgm:t>
    </dgm:pt>
    <dgm:pt modelId="{7C592A59-F06F-424B-AB33-A7176853889F}" type="parTrans" cxnId="{9D50620D-F778-4592-BD7C-63FC00E1B6B3}">
      <dgm:prSet/>
      <dgm:spPr/>
      <dgm:t>
        <a:bodyPr/>
        <a:lstStyle/>
        <a:p>
          <a:endParaRPr lang="en-US"/>
        </a:p>
      </dgm:t>
    </dgm:pt>
    <dgm:pt modelId="{647F6C83-E3FB-4655-B76B-2889C0EC29E9}" type="sibTrans" cxnId="{9D50620D-F778-4592-BD7C-63FC00E1B6B3}">
      <dgm:prSet/>
      <dgm:spPr/>
      <dgm:t>
        <a:bodyPr/>
        <a:lstStyle/>
        <a:p>
          <a:endParaRPr lang="en-US"/>
        </a:p>
      </dgm:t>
    </dgm:pt>
    <dgm:pt modelId="{D66DC38C-FC06-4CEB-B784-84CA5B39FE98}">
      <dgm:prSet/>
      <dgm:spPr/>
      <dgm:t>
        <a:bodyPr/>
        <a:lstStyle/>
        <a:p>
          <a:r>
            <a:rPr lang="en-US"/>
            <a:t>17% of homeless are 35-44 years of age</a:t>
          </a:r>
        </a:p>
      </dgm:t>
    </dgm:pt>
    <dgm:pt modelId="{2606A568-DFBD-4C54-82DB-CA5162A44CF7}" type="parTrans" cxnId="{1D3BD3B8-C376-4756-B7BD-3A80F79BCDAC}">
      <dgm:prSet/>
      <dgm:spPr/>
      <dgm:t>
        <a:bodyPr/>
        <a:lstStyle/>
        <a:p>
          <a:endParaRPr lang="en-US"/>
        </a:p>
      </dgm:t>
    </dgm:pt>
    <dgm:pt modelId="{C45A295A-0A13-404D-AD4B-8B259A3EB0B1}" type="sibTrans" cxnId="{1D3BD3B8-C376-4756-B7BD-3A80F79BCDAC}">
      <dgm:prSet/>
      <dgm:spPr/>
      <dgm:t>
        <a:bodyPr/>
        <a:lstStyle/>
        <a:p>
          <a:endParaRPr lang="en-US"/>
        </a:p>
      </dgm:t>
    </dgm:pt>
    <dgm:pt modelId="{93373850-9D9A-415C-8CD5-00E9B1064244}">
      <dgm:prSet/>
      <dgm:spPr/>
      <dgm:t>
        <a:bodyPr/>
        <a:lstStyle/>
        <a:p>
          <a:r>
            <a:rPr lang="en-US"/>
            <a:t>35% are over the age of 45 </a:t>
          </a:r>
        </a:p>
      </dgm:t>
    </dgm:pt>
    <dgm:pt modelId="{E236FD69-5FD3-4023-B29F-46C0D3BB3216}" type="parTrans" cxnId="{92EF2035-205E-43DF-A44B-2CFED9290904}">
      <dgm:prSet/>
      <dgm:spPr/>
      <dgm:t>
        <a:bodyPr/>
        <a:lstStyle/>
        <a:p>
          <a:endParaRPr lang="en-US"/>
        </a:p>
      </dgm:t>
    </dgm:pt>
    <dgm:pt modelId="{2EB6DDC4-09EB-4D25-90F9-EBC94791E036}" type="sibTrans" cxnId="{92EF2035-205E-43DF-A44B-2CFED9290904}">
      <dgm:prSet/>
      <dgm:spPr/>
      <dgm:t>
        <a:bodyPr/>
        <a:lstStyle/>
        <a:p>
          <a:endParaRPr lang="en-US"/>
        </a:p>
      </dgm:t>
    </dgm:pt>
    <dgm:pt modelId="{FBCE4965-DCB8-4AAC-8C7F-9DBFBF93F57B}" type="pres">
      <dgm:prSet presAssocID="{8A1DFEC3-BB6B-4A5D-99D5-DE350F221840}" presName="linear" presStyleCnt="0">
        <dgm:presLayoutVars>
          <dgm:animLvl val="lvl"/>
          <dgm:resizeHandles val="exact"/>
        </dgm:presLayoutVars>
      </dgm:prSet>
      <dgm:spPr/>
    </dgm:pt>
    <dgm:pt modelId="{9AC88887-2AEE-43F2-9DF6-560C4CABDC8D}" type="pres">
      <dgm:prSet presAssocID="{BE6F88AC-3C2F-414F-A55A-AE6F2DC5980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2C0E43D-958C-4A72-9313-FE7B3F5C7608}" type="pres">
      <dgm:prSet presAssocID="{BE6F88AC-3C2F-414F-A55A-AE6F2DC5980C}" presName="childText" presStyleLbl="revTx" presStyleIdx="0" presStyleCnt="2">
        <dgm:presLayoutVars>
          <dgm:bulletEnabled val="1"/>
        </dgm:presLayoutVars>
      </dgm:prSet>
      <dgm:spPr/>
    </dgm:pt>
    <dgm:pt modelId="{C9DF8DF5-0923-434D-B44E-821B5D39316F}" type="pres">
      <dgm:prSet presAssocID="{B3FFDDC5-B295-4440-BB9B-E3FC5B4785A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2896ADF-9C77-4CFF-A874-64178F1A0E5A}" type="pres">
      <dgm:prSet presAssocID="{B3FFDDC5-B295-4440-BB9B-E3FC5B4785A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D50620D-F778-4592-BD7C-63FC00E1B6B3}" srcId="{B3FFDDC5-B295-4440-BB9B-E3FC5B4785AE}" destId="{4D5F3D54-9CD5-4B86-99FB-5ECBF3FECAEB}" srcOrd="1" destOrd="0" parTransId="{7C592A59-F06F-424B-AB33-A7176853889F}" sibTransId="{647F6C83-E3FB-4655-B76B-2889C0EC29E9}"/>
    <dgm:cxn modelId="{7D292C23-5C50-40AE-A9B3-D33976252BC9}" srcId="{BE6F88AC-3C2F-414F-A55A-AE6F2DC5980C}" destId="{A531571B-E66B-42F3-BA47-E00A67178C8A}" srcOrd="1" destOrd="0" parTransId="{014647F5-3A74-49B5-8E2C-B05426A93643}" sibTransId="{486C9B2D-3CD3-4171-B337-6393B4BDE956}"/>
    <dgm:cxn modelId="{DFC72626-A845-49D4-B9B4-49F288990F85}" srcId="{8A1DFEC3-BB6B-4A5D-99D5-DE350F221840}" destId="{B3FFDDC5-B295-4440-BB9B-E3FC5B4785AE}" srcOrd="1" destOrd="0" parTransId="{0C20DBAE-11D0-4F13-8FF1-37136A3A996D}" sibTransId="{EEE1760D-5D2F-48C0-8671-1F8911F03530}"/>
    <dgm:cxn modelId="{74E2332E-2FA1-406C-B3EE-D93A95387AC3}" type="presOf" srcId="{F0229410-1F49-46D5-BC11-024AE8DFF2B9}" destId="{E2C0E43D-958C-4A72-9313-FE7B3F5C7608}" srcOrd="0" destOrd="3" presId="urn:microsoft.com/office/officeart/2005/8/layout/vList2"/>
    <dgm:cxn modelId="{92EF2035-205E-43DF-A44B-2CFED9290904}" srcId="{B3FFDDC5-B295-4440-BB9B-E3FC5B4785AE}" destId="{93373850-9D9A-415C-8CD5-00E9B1064244}" srcOrd="3" destOrd="0" parTransId="{E236FD69-5FD3-4023-B29F-46C0D3BB3216}" sibTransId="{2EB6DDC4-09EB-4D25-90F9-EBC94791E036}"/>
    <dgm:cxn modelId="{7F77705C-41ED-47F7-A24D-18A7203BC0B3}" type="presOf" srcId="{BE6F88AC-3C2F-414F-A55A-AE6F2DC5980C}" destId="{9AC88887-2AEE-43F2-9DF6-560C4CABDC8D}" srcOrd="0" destOrd="0" presId="urn:microsoft.com/office/officeart/2005/8/layout/vList2"/>
    <dgm:cxn modelId="{45D11D61-40A9-49F6-9565-53C07214C165}" type="presOf" srcId="{93373850-9D9A-415C-8CD5-00E9B1064244}" destId="{A2896ADF-9C77-4CFF-A874-64178F1A0E5A}" srcOrd="0" destOrd="3" presId="urn:microsoft.com/office/officeart/2005/8/layout/vList2"/>
    <dgm:cxn modelId="{9021666D-9F6D-4C36-A373-37B045CB6721}" type="presOf" srcId="{65B3EF98-1727-43A5-B494-622BB723C562}" destId="{A2896ADF-9C77-4CFF-A874-64178F1A0E5A}" srcOrd="0" destOrd="0" presId="urn:microsoft.com/office/officeart/2005/8/layout/vList2"/>
    <dgm:cxn modelId="{A73DB050-49C1-4845-BB7F-55FF79DEA869}" srcId="{8A1DFEC3-BB6B-4A5D-99D5-DE350F221840}" destId="{BE6F88AC-3C2F-414F-A55A-AE6F2DC5980C}" srcOrd="0" destOrd="0" parTransId="{190F6D6F-D721-4B55-97EC-3079C3EF1365}" sibTransId="{0BD26DF9-FD86-47C3-88A5-CBBA03E1819B}"/>
    <dgm:cxn modelId="{6FAEA17D-25B6-4D44-9276-DD893538F07F}" srcId="{B3FFDDC5-B295-4440-BB9B-E3FC5B4785AE}" destId="{65B3EF98-1727-43A5-B494-622BB723C562}" srcOrd="0" destOrd="0" parTransId="{8EBCC036-3C32-427C-A0DE-A13E50C8F7BC}" sibTransId="{14680BEB-21CF-4462-8BFA-369583A298EB}"/>
    <dgm:cxn modelId="{831E2A7F-B612-47E6-8222-4D43FDC5B159}" type="presOf" srcId="{8A1DFEC3-BB6B-4A5D-99D5-DE350F221840}" destId="{FBCE4965-DCB8-4AAC-8C7F-9DBFBF93F57B}" srcOrd="0" destOrd="0" presId="urn:microsoft.com/office/officeart/2005/8/layout/vList2"/>
    <dgm:cxn modelId="{9EAD6B85-4777-4199-9BB5-CA224819DBC6}" srcId="{BE6F88AC-3C2F-414F-A55A-AE6F2DC5980C}" destId="{F0229410-1F49-46D5-BC11-024AE8DFF2B9}" srcOrd="2" destOrd="0" parTransId="{2F5F82C3-5E1C-44A5-BF9D-3068A57561D3}" sibTransId="{36354A7D-EBA6-4090-87BE-DD0DB87577D2}"/>
    <dgm:cxn modelId="{5707CB88-9F3F-40E3-A4C6-B5286909D945}" type="presOf" srcId="{644AEA35-73E0-486A-A50C-9A74206D7F2D}" destId="{E2C0E43D-958C-4A72-9313-FE7B3F5C7608}" srcOrd="0" destOrd="2" presId="urn:microsoft.com/office/officeart/2005/8/layout/vList2"/>
    <dgm:cxn modelId="{1D3BD3B8-C376-4756-B7BD-3A80F79BCDAC}" srcId="{B3FFDDC5-B295-4440-BB9B-E3FC5B4785AE}" destId="{D66DC38C-FC06-4CEB-B784-84CA5B39FE98}" srcOrd="2" destOrd="0" parTransId="{2606A568-DFBD-4C54-82DB-CA5162A44CF7}" sibTransId="{C45A295A-0A13-404D-AD4B-8B259A3EB0B1}"/>
    <dgm:cxn modelId="{57EEFCC1-DE46-431C-AF60-7381F9E84BA8}" srcId="{BE6F88AC-3C2F-414F-A55A-AE6F2DC5980C}" destId="{CE2E1371-E8E2-4DF6-92BC-21191D23D329}" srcOrd="0" destOrd="0" parTransId="{9440F6FF-3223-4D6A-9F8F-578064AE8FB7}" sibTransId="{3A4E4CA3-9CF4-47BF-9C0C-27EA815F18ED}"/>
    <dgm:cxn modelId="{15522AC2-B526-4E8F-990E-9825A301DAB1}" type="presOf" srcId="{A531571B-E66B-42F3-BA47-E00A67178C8A}" destId="{E2C0E43D-958C-4A72-9313-FE7B3F5C7608}" srcOrd="0" destOrd="1" presId="urn:microsoft.com/office/officeart/2005/8/layout/vList2"/>
    <dgm:cxn modelId="{899826D3-A6E4-47D7-A793-E44B21F5ABEA}" type="presOf" srcId="{4D5F3D54-9CD5-4B86-99FB-5ECBF3FECAEB}" destId="{A2896ADF-9C77-4CFF-A874-64178F1A0E5A}" srcOrd="0" destOrd="1" presId="urn:microsoft.com/office/officeart/2005/8/layout/vList2"/>
    <dgm:cxn modelId="{A5725BD3-D245-4BE1-ADCA-4A6C0B4BB1A6}" srcId="{A531571B-E66B-42F3-BA47-E00A67178C8A}" destId="{644AEA35-73E0-486A-A50C-9A74206D7F2D}" srcOrd="0" destOrd="0" parTransId="{B12FCEEC-89F6-4741-9511-05C9EFC46EF8}" sibTransId="{575BF496-BD05-4A4A-9AEC-FDA980BE4576}"/>
    <dgm:cxn modelId="{F280F7E2-0FFE-4686-8494-4FFBC8F44331}" type="presOf" srcId="{B3FFDDC5-B295-4440-BB9B-E3FC5B4785AE}" destId="{C9DF8DF5-0923-434D-B44E-821B5D39316F}" srcOrd="0" destOrd="0" presId="urn:microsoft.com/office/officeart/2005/8/layout/vList2"/>
    <dgm:cxn modelId="{0A512EEB-8ED7-48B5-9DB4-6955732B8DE0}" type="presOf" srcId="{D66DC38C-FC06-4CEB-B784-84CA5B39FE98}" destId="{A2896ADF-9C77-4CFF-A874-64178F1A0E5A}" srcOrd="0" destOrd="2" presId="urn:microsoft.com/office/officeart/2005/8/layout/vList2"/>
    <dgm:cxn modelId="{E31842FF-349F-4B62-9BD3-47E137C2DEF9}" type="presOf" srcId="{CE2E1371-E8E2-4DF6-92BC-21191D23D329}" destId="{E2C0E43D-958C-4A72-9313-FE7B3F5C7608}" srcOrd="0" destOrd="0" presId="urn:microsoft.com/office/officeart/2005/8/layout/vList2"/>
    <dgm:cxn modelId="{DB6A6498-C8D4-4637-BBC8-6972705B35F0}" type="presParOf" srcId="{FBCE4965-DCB8-4AAC-8C7F-9DBFBF93F57B}" destId="{9AC88887-2AEE-43F2-9DF6-560C4CABDC8D}" srcOrd="0" destOrd="0" presId="urn:microsoft.com/office/officeart/2005/8/layout/vList2"/>
    <dgm:cxn modelId="{1ED4C370-2697-4122-A14A-4D3C6050490F}" type="presParOf" srcId="{FBCE4965-DCB8-4AAC-8C7F-9DBFBF93F57B}" destId="{E2C0E43D-958C-4A72-9313-FE7B3F5C7608}" srcOrd="1" destOrd="0" presId="urn:microsoft.com/office/officeart/2005/8/layout/vList2"/>
    <dgm:cxn modelId="{C2A33696-C9D4-4CDB-B1D8-2B60C6AB30AA}" type="presParOf" srcId="{FBCE4965-DCB8-4AAC-8C7F-9DBFBF93F57B}" destId="{C9DF8DF5-0923-434D-B44E-821B5D39316F}" srcOrd="2" destOrd="0" presId="urn:microsoft.com/office/officeart/2005/8/layout/vList2"/>
    <dgm:cxn modelId="{22E8740F-1411-4B9B-88B1-4A5685E6B416}" type="presParOf" srcId="{FBCE4965-DCB8-4AAC-8C7F-9DBFBF93F57B}" destId="{A2896ADF-9C77-4CFF-A874-64178F1A0E5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050065-E22B-4693-962C-B5D221A484EA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40EE8F-8216-4517-9914-AF736A497181}">
      <dgm:prSet/>
      <dgm:spPr/>
      <dgm:t>
        <a:bodyPr/>
        <a:lstStyle/>
        <a:p>
          <a:r>
            <a:rPr lang="en-US" dirty="0"/>
            <a:t>People experiencing homelessness and/or housing crises will never completely end, but we can change our system so that homelessness is rare and as brief as possible. </a:t>
          </a:r>
        </a:p>
      </dgm:t>
    </dgm:pt>
    <dgm:pt modelId="{ED32B698-2F4A-4E19-8881-CD2D6E7A4510}" type="parTrans" cxnId="{5D7E8CB1-CA59-44F8-9D47-052A60125FA0}">
      <dgm:prSet/>
      <dgm:spPr/>
      <dgm:t>
        <a:bodyPr/>
        <a:lstStyle/>
        <a:p>
          <a:endParaRPr lang="en-US"/>
        </a:p>
      </dgm:t>
    </dgm:pt>
    <dgm:pt modelId="{04997434-989B-466D-ACAB-A61CC0C9AA89}" type="sibTrans" cxnId="{5D7E8CB1-CA59-44F8-9D47-052A60125FA0}">
      <dgm:prSet/>
      <dgm:spPr/>
      <dgm:t>
        <a:bodyPr/>
        <a:lstStyle/>
        <a:p>
          <a:endParaRPr lang="en-US"/>
        </a:p>
      </dgm:t>
    </dgm:pt>
    <dgm:pt modelId="{98C8E552-F1CB-492F-A562-B21F3BC86A6F}">
      <dgm:prSet/>
      <dgm:spPr/>
      <dgm:t>
        <a:bodyPr/>
        <a:lstStyle/>
        <a:p>
          <a:r>
            <a:rPr lang="en-US" dirty="0"/>
            <a:t>We measure this in a few ways: </a:t>
          </a:r>
        </a:p>
      </dgm:t>
    </dgm:pt>
    <dgm:pt modelId="{8FD8F7C6-3016-4041-8DFA-AA96E88E4E66}" type="parTrans" cxnId="{16B4B6DF-FD06-4538-B941-12E24F1338C3}">
      <dgm:prSet/>
      <dgm:spPr/>
      <dgm:t>
        <a:bodyPr/>
        <a:lstStyle/>
        <a:p>
          <a:endParaRPr lang="en-US"/>
        </a:p>
      </dgm:t>
    </dgm:pt>
    <dgm:pt modelId="{4434EAAF-08CE-4EA6-8DF0-A22E3460A1A3}" type="sibTrans" cxnId="{16B4B6DF-FD06-4538-B941-12E24F1338C3}">
      <dgm:prSet/>
      <dgm:spPr/>
      <dgm:t>
        <a:bodyPr/>
        <a:lstStyle/>
        <a:p>
          <a:endParaRPr lang="en-US"/>
        </a:p>
      </dgm:t>
    </dgm:pt>
    <dgm:pt modelId="{8A9F35ED-EAA0-4C0D-A1F7-477ABBBE3003}">
      <dgm:prSet/>
      <dgm:spPr/>
      <dgm:t>
        <a:bodyPr/>
        <a:lstStyle/>
        <a:p>
          <a:r>
            <a:rPr lang="en-US" dirty="0"/>
            <a:t>Length of time people experience homelessness</a:t>
          </a:r>
        </a:p>
      </dgm:t>
    </dgm:pt>
    <dgm:pt modelId="{0A851106-2733-4962-944E-DABD0CAFA960}" type="parTrans" cxnId="{76413F30-EC86-494A-BA7D-042B093ED561}">
      <dgm:prSet/>
      <dgm:spPr/>
      <dgm:t>
        <a:bodyPr/>
        <a:lstStyle/>
        <a:p>
          <a:endParaRPr lang="en-US"/>
        </a:p>
      </dgm:t>
    </dgm:pt>
    <dgm:pt modelId="{6A89D71A-4747-4923-8BDE-C350C6C4DBA2}" type="sibTrans" cxnId="{76413F30-EC86-494A-BA7D-042B093ED561}">
      <dgm:prSet/>
      <dgm:spPr/>
      <dgm:t>
        <a:bodyPr/>
        <a:lstStyle/>
        <a:p>
          <a:endParaRPr lang="en-US"/>
        </a:p>
      </dgm:t>
    </dgm:pt>
    <dgm:pt modelId="{ED56D1C5-B1D9-4160-B68C-4C821935A934}">
      <dgm:prSet/>
      <dgm:spPr/>
      <dgm:t>
        <a:bodyPr/>
        <a:lstStyle/>
        <a:p>
          <a:r>
            <a:rPr lang="en-US" dirty="0"/>
            <a:t>Recidivism</a:t>
          </a:r>
        </a:p>
      </dgm:t>
    </dgm:pt>
    <dgm:pt modelId="{61011106-5D3E-4F2F-9789-BB620CF2C83C}" type="parTrans" cxnId="{F7F19EA5-6C6D-41CF-B47A-6A778CDC002F}">
      <dgm:prSet/>
      <dgm:spPr/>
      <dgm:t>
        <a:bodyPr/>
        <a:lstStyle/>
        <a:p>
          <a:endParaRPr lang="en-US"/>
        </a:p>
      </dgm:t>
    </dgm:pt>
    <dgm:pt modelId="{FD37FF0F-F5F2-47B1-AD8F-2E14494CE44E}" type="sibTrans" cxnId="{F7F19EA5-6C6D-41CF-B47A-6A778CDC002F}">
      <dgm:prSet/>
      <dgm:spPr/>
      <dgm:t>
        <a:bodyPr/>
        <a:lstStyle/>
        <a:p>
          <a:endParaRPr lang="en-US"/>
        </a:p>
      </dgm:t>
    </dgm:pt>
    <dgm:pt modelId="{DA5BB4FE-130E-4C7E-896C-E0441DB59B26}">
      <dgm:prSet/>
      <dgm:spPr/>
      <dgm:t>
        <a:bodyPr/>
        <a:lstStyle/>
        <a:p>
          <a:r>
            <a:rPr lang="en-US" dirty="0"/>
            <a:t>Number of Homeless Persons</a:t>
          </a:r>
        </a:p>
      </dgm:t>
    </dgm:pt>
    <dgm:pt modelId="{B7F0A7F5-4EFD-4445-AA0D-841D396FDF53}" type="parTrans" cxnId="{A94062A1-2B5C-4443-A20E-329C64BC2C1F}">
      <dgm:prSet/>
      <dgm:spPr/>
      <dgm:t>
        <a:bodyPr/>
        <a:lstStyle/>
        <a:p>
          <a:endParaRPr lang="en-US"/>
        </a:p>
      </dgm:t>
    </dgm:pt>
    <dgm:pt modelId="{49AFA249-0884-41BC-AE9E-A555E9F13F77}" type="sibTrans" cxnId="{A94062A1-2B5C-4443-A20E-329C64BC2C1F}">
      <dgm:prSet/>
      <dgm:spPr/>
      <dgm:t>
        <a:bodyPr/>
        <a:lstStyle/>
        <a:p>
          <a:endParaRPr lang="en-US"/>
        </a:p>
      </dgm:t>
    </dgm:pt>
    <dgm:pt modelId="{87B59D7F-CDE7-4A07-A771-A7FE15E5ADEA}">
      <dgm:prSet/>
      <dgm:spPr/>
      <dgm:t>
        <a:bodyPr/>
        <a:lstStyle/>
        <a:p>
          <a:r>
            <a:rPr lang="en-US" dirty="0"/>
            <a:t>Permanent housing placement / retention</a:t>
          </a:r>
        </a:p>
      </dgm:t>
    </dgm:pt>
    <dgm:pt modelId="{AD1E567E-4990-4290-BBA5-78DE48104316}" type="sibTrans" cxnId="{A8D20ED2-1FEA-462A-A4DD-9B7F30252BDD}">
      <dgm:prSet/>
      <dgm:spPr/>
      <dgm:t>
        <a:bodyPr/>
        <a:lstStyle/>
        <a:p>
          <a:endParaRPr lang="en-US"/>
        </a:p>
      </dgm:t>
    </dgm:pt>
    <dgm:pt modelId="{8B98A078-14A4-4556-B958-5E708636335A}" type="parTrans" cxnId="{A8D20ED2-1FEA-462A-A4DD-9B7F30252BDD}">
      <dgm:prSet/>
      <dgm:spPr/>
      <dgm:t>
        <a:bodyPr/>
        <a:lstStyle/>
        <a:p>
          <a:endParaRPr lang="en-US"/>
        </a:p>
      </dgm:t>
    </dgm:pt>
    <dgm:pt modelId="{CF913A91-B5BF-4994-BA74-61F6AECF54B6}" type="pres">
      <dgm:prSet presAssocID="{BD050065-E22B-4693-962C-B5D221A484EA}" presName="Name0" presStyleCnt="0">
        <dgm:presLayoutVars>
          <dgm:dir/>
          <dgm:animLvl val="lvl"/>
          <dgm:resizeHandles val="exact"/>
        </dgm:presLayoutVars>
      </dgm:prSet>
      <dgm:spPr/>
    </dgm:pt>
    <dgm:pt modelId="{B2ED71B1-1F6C-4C4E-A4BF-3EDB7409AC99}" type="pres">
      <dgm:prSet presAssocID="{98C8E552-F1CB-492F-A562-B21F3BC86A6F}" presName="boxAndChildren" presStyleCnt="0"/>
      <dgm:spPr/>
    </dgm:pt>
    <dgm:pt modelId="{86630275-DBA2-4294-83C6-5250326777A6}" type="pres">
      <dgm:prSet presAssocID="{98C8E552-F1CB-492F-A562-B21F3BC86A6F}" presName="parentTextBox" presStyleLbl="node1" presStyleIdx="0" presStyleCnt="2"/>
      <dgm:spPr/>
    </dgm:pt>
    <dgm:pt modelId="{E4D507E0-BB7D-4B9B-9A87-D5BD68ACA998}" type="pres">
      <dgm:prSet presAssocID="{98C8E552-F1CB-492F-A562-B21F3BC86A6F}" presName="entireBox" presStyleLbl="node1" presStyleIdx="0" presStyleCnt="2"/>
      <dgm:spPr/>
    </dgm:pt>
    <dgm:pt modelId="{D379DD89-72D8-4726-88C0-E34297BCCBDC}" type="pres">
      <dgm:prSet presAssocID="{98C8E552-F1CB-492F-A562-B21F3BC86A6F}" presName="descendantBox" presStyleCnt="0"/>
      <dgm:spPr/>
    </dgm:pt>
    <dgm:pt modelId="{05812748-DB18-40DE-A14C-079847C78663}" type="pres">
      <dgm:prSet presAssocID="{8A9F35ED-EAA0-4C0D-A1F7-477ABBBE3003}" presName="childTextBox" presStyleLbl="fgAccFollowNode1" presStyleIdx="0" presStyleCnt="4">
        <dgm:presLayoutVars>
          <dgm:bulletEnabled val="1"/>
        </dgm:presLayoutVars>
      </dgm:prSet>
      <dgm:spPr/>
    </dgm:pt>
    <dgm:pt modelId="{1F2CE836-1014-4B7B-AF6B-3AEB051A5B72}" type="pres">
      <dgm:prSet presAssocID="{ED56D1C5-B1D9-4160-B68C-4C821935A934}" presName="childTextBox" presStyleLbl="fgAccFollowNode1" presStyleIdx="1" presStyleCnt="4">
        <dgm:presLayoutVars>
          <dgm:bulletEnabled val="1"/>
        </dgm:presLayoutVars>
      </dgm:prSet>
      <dgm:spPr/>
    </dgm:pt>
    <dgm:pt modelId="{71ED4A37-5867-4340-93BD-D0E0C68B7810}" type="pres">
      <dgm:prSet presAssocID="{87B59D7F-CDE7-4A07-A771-A7FE15E5ADEA}" presName="childTextBox" presStyleLbl="fgAccFollowNode1" presStyleIdx="2" presStyleCnt="4">
        <dgm:presLayoutVars>
          <dgm:bulletEnabled val="1"/>
        </dgm:presLayoutVars>
      </dgm:prSet>
      <dgm:spPr/>
    </dgm:pt>
    <dgm:pt modelId="{6D6D4CF0-8F48-4577-B855-14EFD55828E3}" type="pres">
      <dgm:prSet presAssocID="{DA5BB4FE-130E-4C7E-896C-E0441DB59B26}" presName="childTextBox" presStyleLbl="fgAccFollowNode1" presStyleIdx="3" presStyleCnt="4">
        <dgm:presLayoutVars>
          <dgm:bulletEnabled val="1"/>
        </dgm:presLayoutVars>
      </dgm:prSet>
      <dgm:spPr/>
    </dgm:pt>
    <dgm:pt modelId="{ECF9F302-22AC-4CBA-9664-1755D7E8675E}" type="pres">
      <dgm:prSet presAssocID="{04997434-989B-466D-ACAB-A61CC0C9AA89}" presName="sp" presStyleCnt="0"/>
      <dgm:spPr/>
    </dgm:pt>
    <dgm:pt modelId="{730B0E45-D402-499B-9539-BEE5D6E5B66C}" type="pres">
      <dgm:prSet presAssocID="{9840EE8F-8216-4517-9914-AF736A497181}" presName="arrowAndChildren" presStyleCnt="0"/>
      <dgm:spPr/>
    </dgm:pt>
    <dgm:pt modelId="{E01BC159-060E-4558-9556-075546625CD0}" type="pres">
      <dgm:prSet presAssocID="{9840EE8F-8216-4517-9914-AF736A497181}" presName="parentTextArrow" presStyleLbl="node1" presStyleIdx="1" presStyleCnt="2"/>
      <dgm:spPr/>
    </dgm:pt>
  </dgm:ptLst>
  <dgm:cxnLst>
    <dgm:cxn modelId="{02DD2C13-2EA2-4958-B550-4EDF630153DA}" type="presOf" srcId="{9840EE8F-8216-4517-9914-AF736A497181}" destId="{E01BC159-060E-4558-9556-075546625CD0}" srcOrd="0" destOrd="0" presId="urn:microsoft.com/office/officeart/2005/8/layout/process4"/>
    <dgm:cxn modelId="{76413F30-EC86-494A-BA7D-042B093ED561}" srcId="{98C8E552-F1CB-492F-A562-B21F3BC86A6F}" destId="{8A9F35ED-EAA0-4C0D-A1F7-477ABBBE3003}" srcOrd="0" destOrd="0" parTransId="{0A851106-2733-4962-944E-DABD0CAFA960}" sibTransId="{6A89D71A-4747-4923-8BDE-C350C6C4DBA2}"/>
    <dgm:cxn modelId="{31101B43-7230-436C-8F5C-7151560D18D7}" type="presOf" srcId="{DA5BB4FE-130E-4C7E-896C-E0441DB59B26}" destId="{6D6D4CF0-8F48-4577-B855-14EFD55828E3}" srcOrd="0" destOrd="0" presId="urn:microsoft.com/office/officeart/2005/8/layout/process4"/>
    <dgm:cxn modelId="{FCBF516D-C868-496C-87C7-716E61546B48}" type="presOf" srcId="{8A9F35ED-EAA0-4C0D-A1F7-477ABBBE3003}" destId="{05812748-DB18-40DE-A14C-079847C78663}" srcOrd="0" destOrd="0" presId="urn:microsoft.com/office/officeart/2005/8/layout/process4"/>
    <dgm:cxn modelId="{46D42955-9276-49DD-9A0F-7CED88712AC6}" type="presOf" srcId="{ED56D1C5-B1D9-4160-B68C-4C821935A934}" destId="{1F2CE836-1014-4B7B-AF6B-3AEB051A5B72}" srcOrd="0" destOrd="0" presId="urn:microsoft.com/office/officeart/2005/8/layout/process4"/>
    <dgm:cxn modelId="{A94062A1-2B5C-4443-A20E-329C64BC2C1F}" srcId="{98C8E552-F1CB-492F-A562-B21F3BC86A6F}" destId="{DA5BB4FE-130E-4C7E-896C-E0441DB59B26}" srcOrd="3" destOrd="0" parTransId="{B7F0A7F5-4EFD-4445-AA0D-841D396FDF53}" sibTransId="{49AFA249-0884-41BC-AE9E-A555E9F13F77}"/>
    <dgm:cxn modelId="{F7F19EA5-6C6D-41CF-B47A-6A778CDC002F}" srcId="{98C8E552-F1CB-492F-A562-B21F3BC86A6F}" destId="{ED56D1C5-B1D9-4160-B68C-4C821935A934}" srcOrd="1" destOrd="0" parTransId="{61011106-5D3E-4F2F-9789-BB620CF2C83C}" sibTransId="{FD37FF0F-F5F2-47B1-AD8F-2E14494CE44E}"/>
    <dgm:cxn modelId="{5D7E8CB1-CA59-44F8-9D47-052A60125FA0}" srcId="{BD050065-E22B-4693-962C-B5D221A484EA}" destId="{9840EE8F-8216-4517-9914-AF736A497181}" srcOrd="0" destOrd="0" parTransId="{ED32B698-2F4A-4E19-8881-CD2D6E7A4510}" sibTransId="{04997434-989B-466D-ACAB-A61CC0C9AA89}"/>
    <dgm:cxn modelId="{F46418CE-01D9-4C2F-A63E-3A60C538D1D8}" type="presOf" srcId="{98C8E552-F1CB-492F-A562-B21F3BC86A6F}" destId="{86630275-DBA2-4294-83C6-5250326777A6}" srcOrd="0" destOrd="0" presId="urn:microsoft.com/office/officeart/2005/8/layout/process4"/>
    <dgm:cxn modelId="{E7BCB0D1-818A-46D6-905D-CC8038EBFEED}" type="presOf" srcId="{87B59D7F-CDE7-4A07-A771-A7FE15E5ADEA}" destId="{71ED4A37-5867-4340-93BD-D0E0C68B7810}" srcOrd="0" destOrd="0" presId="urn:microsoft.com/office/officeart/2005/8/layout/process4"/>
    <dgm:cxn modelId="{A8D20ED2-1FEA-462A-A4DD-9B7F30252BDD}" srcId="{98C8E552-F1CB-492F-A562-B21F3BC86A6F}" destId="{87B59D7F-CDE7-4A07-A771-A7FE15E5ADEA}" srcOrd="2" destOrd="0" parTransId="{8B98A078-14A4-4556-B958-5E708636335A}" sibTransId="{AD1E567E-4990-4290-BBA5-78DE48104316}"/>
    <dgm:cxn modelId="{1F078BD4-7EBB-4361-9F04-6551F7EF8768}" type="presOf" srcId="{BD050065-E22B-4693-962C-B5D221A484EA}" destId="{CF913A91-B5BF-4994-BA74-61F6AECF54B6}" srcOrd="0" destOrd="0" presId="urn:microsoft.com/office/officeart/2005/8/layout/process4"/>
    <dgm:cxn modelId="{AA3ECDDA-1DF4-45E4-8818-35414E2C50CA}" type="presOf" srcId="{98C8E552-F1CB-492F-A562-B21F3BC86A6F}" destId="{E4D507E0-BB7D-4B9B-9A87-D5BD68ACA998}" srcOrd="1" destOrd="0" presId="urn:microsoft.com/office/officeart/2005/8/layout/process4"/>
    <dgm:cxn modelId="{16B4B6DF-FD06-4538-B941-12E24F1338C3}" srcId="{BD050065-E22B-4693-962C-B5D221A484EA}" destId="{98C8E552-F1CB-492F-A562-B21F3BC86A6F}" srcOrd="1" destOrd="0" parTransId="{8FD8F7C6-3016-4041-8DFA-AA96E88E4E66}" sibTransId="{4434EAAF-08CE-4EA6-8DF0-A22E3460A1A3}"/>
    <dgm:cxn modelId="{94CD3DA5-9BA5-40F6-B704-FC207236FEEE}" type="presParOf" srcId="{CF913A91-B5BF-4994-BA74-61F6AECF54B6}" destId="{B2ED71B1-1F6C-4C4E-A4BF-3EDB7409AC99}" srcOrd="0" destOrd="0" presId="urn:microsoft.com/office/officeart/2005/8/layout/process4"/>
    <dgm:cxn modelId="{D88A1CF3-3E34-4CC3-BD9C-5FF19955FD85}" type="presParOf" srcId="{B2ED71B1-1F6C-4C4E-A4BF-3EDB7409AC99}" destId="{86630275-DBA2-4294-83C6-5250326777A6}" srcOrd="0" destOrd="0" presId="urn:microsoft.com/office/officeart/2005/8/layout/process4"/>
    <dgm:cxn modelId="{A42CAD8E-FD25-4AA1-A936-73BE55200EB7}" type="presParOf" srcId="{B2ED71B1-1F6C-4C4E-A4BF-3EDB7409AC99}" destId="{E4D507E0-BB7D-4B9B-9A87-D5BD68ACA998}" srcOrd="1" destOrd="0" presId="urn:microsoft.com/office/officeart/2005/8/layout/process4"/>
    <dgm:cxn modelId="{53A00607-47DF-4117-A19A-715B058AA8A9}" type="presParOf" srcId="{B2ED71B1-1F6C-4C4E-A4BF-3EDB7409AC99}" destId="{D379DD89-72D8-4726-88C0-E34297BCCBDC}" srcOrd="2" destOrd="0" presId="urn:microsoft.com/office/officeart/2005/8/layout/process4"/>
    <dgm:cxn modelId="{1B876486-8CB2-41FA-8AF8-38506DB8019D}" type="presParOf" srcId="{D379DD89-72D8-4726-88C0-E34297BCCBDC}" destId="{05812748-DB18-40DE-A14C-079847C78663}" srcOrd="0" destOrd="0" presId="urn:microsoft.com/office/officeart/2005/8/layout/process4"/>
    <dgm:cxn modelId="{1D7CCF4F-9949-4F40-98B1-32D9735D533C}" type="presParOf" srcId="{D379DD89-72D8-4726-88C0-E34297BCCBDC}" destId="{1F2CE836-1014-4B7B-AF6B-3AEB051A5B72}" srcOrd="1" destOrd="0" presId="urn:microsoft.com/office/officeart/2005/8/layout/process4"/>
    <dgm:cxn modelId="{97033D8C-66B5-42F0-9EF6-76D57331C01C}" type="presParOf" srcId="{D379DD89-72D8-4726-88C0-E34297BCCBDC}" destId="{71ED4A37-5867-4340-93BD-D0E0C68B7810}" srcOrd="2" destOrd="0" presId="urn:microsoft.com/office/officeart/2005/8/layout/process4"/>
    <dgm:cxn modelId="{4C779A0D-CBC9-4A87-BD1E-D84A9F674CCC}" type="presParOf" srcId="{D379DD89-72D8-4726-88C0-E34297BCCBDC}" destId="{6D6D4CF0-8F48-4577-B855-14EFD55828E3}" srcOrd="3" destOrd="0" presId="urn:microsoft.com/office/officeart/2005/8/layout/process4"/>
    <dgm:cxn modelId="{15D5F062-4C77-431C-A36B-72864E4AEFE0}" type="presParOf" srcId="{CF913A91-B5BF-4994-BA74-61F6AECF54B6}" destId="{ECF9F302-22AC-4CBA-9664-1755D7E8675E}" srcOrd="1" destOrd="0" presId="urn:microsoft.com/office/officeart/2005/8/layout/process4"/>
    <dgm:cxn modelId="{92A803AA-029A-4247-BB63-9973E04F4C76}" type="presParOf" srcId="{CF913A91-B5BF-4994-BA74-61F6AECF54B6}" destId="{730B0E45-D402-499B-9539-BEE5D6E5B66C}" srcOrd="2" destOrd="0" presId="urn:microsoft.com/office/officeart/2005/8/layout/process4"/>
    <dgm:cxn modelId="{849E520B-1756-493C-AEB5-600F7405C70E}" type="presParOf" srcId="{730B0E45-D402-499B-9539-BEE5D6E5B66C}" destId="{E01BC159-060E-4558-9556-075546625CD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508582-47EA-40B2-BAC1-F2C32EC81DB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61EFF4-9987-4F17-AAB7-047C55E7298C}">
      <dgm:prSet/>
      <dgm:spPr/>
      <dgm:t>
        <a:bodyPr/>
        <a:lstStyle/>
        <a:p>
          <a:r>
            <a:rPr lang="en-US" dirty="0"/>
            <a:t>**United States Interagency Council on Homelessness (USICH)**  </a:t>
          </a:r>
        </a:p>
      </dgm:t>
    </dgm:pt>
    <dgm:pt modelId="{113CABEB-7458-43F3-85BD-93D1E10CDAA8}" type="parTrans" cxnId="{4936B3B3-BD62-4E8B-B48C-5415AB7B722B}">
      <dgm:prSet/>
      <dgm:spPr/>
      <dgm:t>
        <a:bodyPr/>
        <a:lstStyle/>
        <a:p>
          <a:endParaRPr lang="en-US"/>
        </a:p>
      </dgm:t>
    </dgm:pt>
    <dgm:pt modelId="{FA0D591E-C4EC-4523-9793-5881501CC259}" type="sibTrans" cxnId="{4936B3B3-BD62-4E8B-B48C-5415AB7B722B}">
      <dgm:prSet/>
      <dgm:spPr/>
      <dgm:t>
        <a:bodyPr/>
        <a:lstStyle/>
        <a:p>
          <a:endParaRPr lang="en-US"/>
        </a:p>
      </dgm:t>
    </dgm:pt>
    <dgm:pt modelId="{CFEDA04D-3B64-43E8-8907-BFE7F253C496}">
      <dgm:prSet/>
      <dgm:spPr/>
      <dgm:t>
        <a:bodyPr/>
        <a:lstStyle/>
        <a:p>
          <a:r>
            <a:rPr lang="en-US"/>
            <a:t>HOUSING!! </a:t>
          </a:r>
        </a:p>
      </dgm:t>
    </dgm:pt>
    <dgm:pt modelId="{E46BE63B-3E2F-4960-8A5E-CAC0706D1457}" type="parTrans" cxnId="{0C2F365E-7BFC-459D-B3F6-54A6B038CD53}">
      <dgm:prSet/>
      <dgm:spPr/>
      <dgm:t>
        <a:bodyPr/>
        <a:lstStyle/>
        <a:p>
          <a:endParaRPr lang="en-US"/>
        </a:p>
      </dgm:t>
    </dgm:pt>
    <dgm:pt modelId="{37DE188E-BD36-4EEA-8761-A12FB6EE296B}" type="sibTrans" cxnId="{0C2F365E-7BFC-459D-B3F6-54A6B038CD53}">
      <dgm:prSet/>
      <dgm:spPr/>
      <dgm:t>
        <a:bodyPr/>
        <a:lstStyle/>
        <a:p>
          <a:endParaRPr lang="en-US"/>
        </a:p>
      </dgm:t>
    </dgm:pt>
    <dgm:pt modelId="{59557238-8C7A-4919-80E1-2A43D04E899C}">
      <dgm:prSet/>
      <dgm:spPr/>
      <dgm:t>
        <a:bodyPr/>
        <a:lstStyle/>
        <a:p>
          <a:r>
            <a:rPr lang="en-US"/>
            <a:t>Integrated Health Care </a:t>
          </a:r>
        </a:p>
      </dgm:t>
    </dgm:pt>
    <dgm:pt modelId="{7324E007-57C0-422C-A148-709592E7B7DC}" type="parTrans" cxnId="{BCCC9675-1F23-477B-81B9-C2DC3596CE66}">
      <dgm:prSet/>
      <dgm:spPr/>
      <dgm:t>
        <a:bodyPr/>
        <a:lstStyle/>
        <a:p>
          <a:endParaRPr lang="en-US"/>
        </a:p>
      </dgm:t>
    </dgm:pt>
    <dgm:pt modelId="{A5D10EEF-3FDF-4A1B-A7A5-108C422FF1C9}" type="sibTrans" cxnId="{BCCC9675-1F23-477B-81B9-C2DC3596CE66}">
      <dgm:prSet/>
      <dgm:spPr/>
      <dgm:t>
        <a:bodyPr/>
        <a:lstStyle/>
        <a:p>
          <a:endParaRPr lang="en-US"/>
        </a:p>
      </dgm:t>
    </dgm:pt>
    <dgm:pt modelId="{5573E2D1-C6C8-44B4-88B0-F177345D19CE}">
      <dgm:prSet/>
      <dgm:spPr/>
      <dgm:t>
        <a:bodyPr/>
        <a:lstStyle/>
        <a:p>
          <a:r>
            <a:rPr lang="en-US"/>
            <a:t>Building Career Pathways</a:t>
          </a:r>
        </a:p>
      </dgm:t>
    </dgm:pt>
    <dgm:pt modelId="{6B81D5B9-7D3F-47B1-AFAA-7D2741A1DF10}" type="parTrans" cxnId="{6DAA4545-4AE0-4D5E-BDD7-6BE477210A56}">
      <dgm:prSet/>
      <dgm:spPr/>
      <dgm:t>
        <a:bodyPr/>
        <a:lstStyle/>
        <a:p>
          <a:endParaRPr lang="en-US"/>
        </a:p>
      </dgm:t>
    </dgm:pt>
    <dgm:pt modelId="{A370B92E-DF54-4F15-A879-CF2B915F12DD}" type="sibTrans" cxnId="{6DAA4545-4AE0-4D5E-BDD7-6BE477210A56}">
      <dgm:prSet/>
      <dgm:spPr/>
      <dgm:t>
        <a:bodyPr/>
        <a:lstStyle/>
        <a:p>
          <a:endParaRPr lang="en-US"/>
        </a:p>
      </dgm:t>
    </dgm:pt>
    <dgm:pt modelId="{27533F8B-8B28-4BC7-B639-0B5002EB2086}">
      <dgm:prSet/>
      <dgm:spPr/>
      <dgm:t>
        <a:bodyPr/>
        <a:lstStyle/>
        <a:p>
          <a:r>
            <a:rPr lang="en-US"/>
            <a:t>Foster Education Connections</a:t>
          </a:r>
        </a:p>
      </dgm:t>
    </dgm:pt>
    <dgm:pt modelId="{F56B13C0-41AC-4E98-A61C-68B84FD58338}" type="parTrans" cxnId="{FD4FA7AE-F0C1-4124-BDAE-BA55107D08A0}">
      <dgm:prSet/>
      <dgm:spPr/>
      <dgm:t>
        <a:bodyPr/>
        <a:lstStyle/>
        <a:p>
          <a:endParaRPr lang="en-US"/>
        </a:p>
      </dgm:t>
    </dgm:pt>
    <dgm:pt modelId="{6A9EFC52-6ADA-45D8-9F04-ECD11825B59C}" type="sibTrans" cxnId="{FD4FA7AE-F0C1-4124-BDAE-BA55107D08A0}">
      <dgm:prSet/>
      <dgm:spPr/>
      <dgm:t>
        <a:bodyPr/>
        <a:lstStyle/>
        <a:p>
          <a:endParaRPr lang="en-US"/>
        </a:p>
      </dgm:t>
    </dgm:pt>
    <dgm:pt modelId="{E3977B0D-C51B-429C-949A-43CE762019EC}">
      <dgm:prSet/>
      <dgm:spPr/>
      <dgm:t>
        <a:bodyPr/>
        <a:lstStyle/>
        <a:p>
          <a:r>
            <a:rPr lang="en-US" dirty="0"/>
            <a:t>Strengthening Crisis Response Systems </a:t>
          </a:r>
        </a:p>
      </dgm:t>
    </dgm:pt>
    <dgm:pt modelId="{471C4D99-7CD9-4FC9-86DC-1E56D4ABBD30}" type="parTrans" cxnId="{5EE2EE86-8D79-4A37-AA81-D7503375B87C}">
      <dgm:prSet/>
      <dgm:spPr/>
      <dgm:t>
        <a:bodyPr/>
        <a:lstStyle/>
        <a:p>
          <a:endParaRPr lang="en-US"/>
        </a:p>
      </dgm:t>
    </dgm:pt>
    <dgm:pt modelId="{1AFD0B49-3AA2-4615-BF2A-E0BEA315483A}" type="sibTrans" cxnId="{5EE2EE86-8D79-4A37-AA81-D7503375B87C}">
      <dgm:prSet/>
      <dgm:spPr/>
      <dgm:t>
        <a:bodyPr/>
        <a:lstStyle/>
        <a:p>
          <a:endParaRPr lang="en-US"/>
        </a:p>
      </dgm:t>
    </dgm:pt>
    <dgm:pt modelId="{5D5EE0D1-144C-4AF9-B7A2-AF8F2F22382B}">
      <dgm:prSet/>
      <dgm:spPr/>
      <dgm:t>
        <a:bodyPr/>
        <a:lstStyle/>
        <a:p>
          <a:r>
            <a:rPr lang="en-US"/>
            <a:t>Reduce Criminal Justice Involvement</a:t>
          </a:r>
        </a:p>
      </dgm:t>
    </dgm:pt>
    <dgm:pt modelId="{948A5856-567E-4B3D-BEF1-10DA0D35AB7F}" type="parTrans" cxnId="{4810126C-DF07-4538-8E47-C5ED7FC3050E}">
      <dgm:prSet/>
      <dgm:spPr/>
      <dgm:t>
        <a:bodyPr/>
        <a:lstStyle/>
        <a:p>
          <a:endParaRPr lang="en-US"/>
        </a:p>
      </dgm:t>
    </dgm:pt>
    <dgm:pt modelId="{305F6FB8-702E-4BEA-AAB0-6D6E214E5AB3}" type="sibTrans" cxnId="{4810126C-DF07-4538-8E47-C5ED7FC3050E}">
      <dgm:prSet/>
      <dgm:spPr/>
      <dgm:t>
        <a:bodyPr/>
        <a:lstStyle/>
        <a:p>
          <a:endParaRPr lang="en-US"/>
        </a:p>
      </dgm:t>
    </dgm:pt>
    <dgm:pt modelId="{C35C47BF-523E-4E1F-9442-C3B174F5ABD7}">
      <dgm:prSet/>
      <dgm:spPr/>
      <dgm:t>
        <a:bodyPr/>
        <a:lstStyle/>
        <a:p>
          <a:r>
            <a:rPr lang="en-US"/>
            <a:t>Build Partnerships </a:t>
          </a:r>
        </a:p>
      </dgm:t>
    </dgm:pt>
    <dgm:pt modelId="{9CB9384F-A25C-4EA9-B7EB-5603061293D9}" type="parTrans" cxnId="{8B0EC050-E300-4DAC-9F5F-27C18EF2C777}">
      <dgm:prSet/>
      <dgm:spPr/>
      <dgm:t>
        <a:bodyPr/>
        <a:lstStyle/>
        <a:p>
          <a:endParaRPr lang="en-US"/>
        </a:p>
      </dgm:t>
    </dgm:pt>
    <dgm:pt modelId="{1D18D909-C12C-4878-B21C-045B8FFCE958}" type="sibTrans" cxnId="{8B0EC050-E300-4DAC-9F5F-27C18EF2C777}">
      <dgm:prSet/>
      <dgm:spPr/>
      <dgm:t>
        <a:bodyPr/>
        <a:lstStyle/>
        <a:p>
          <a:endParaRPr lang="en-US"/>
        </a:p>
      </dgm:t>
    </dgm:pt>
    <dgm:pt modelId="{9BB346F7-F68D-4355-AF7F-990242EB023F}">
      <dgm:prSet/>
      <dgm:spPr/>
      <dgm:t>
        <a:bodyPr/>
        <a:lstStyle/>
        <a:p>
          <a:r>
            <a:rPr lang="en-US"/>
            <a:t>Prevent Homelessness </a:t>
          </a:r>
        </a:p>
      </dgm:t>
    </dgm:pt>
    <dgm:pt modelId="{6771E520-46FD-49E3-B1A6-4F490B33D6E3}" type="parTrans" cxnId="{E0980738-A642-41E8-AD26-DCABB7D05DC5}">
      <dgm:prSet/>
      <dgm:spPr/>
      <dgm:t>
        <a:bodyPr/>
        <a:lstStyle/>
        <a:p>
          <a:endParaRPr lang="en-US"/>
        </a:p>
      </dgm:t>
    </dgm:pt>
    <dgm:pt modelId="{8315B2C9-441E-4BA5-BAC8-1E3C5555871E}" type="sibTrans" cxnId="{E0980738-A642-41E8-AD26-DCABB7D05DC5}">
      <dgm:prSet/>
      <dgm:spPr/>
      <dgm:t>
        <a:bodyPr/>
        <a:lstStyle/>
        <a:p>
          <a:endParaRPr lang="en-US"/>
        </a:p>
      </dgm:t>
    </dgm:pt>
    <dgm:pt modelId="{6DD3149D-632C-4127-8730-C459AC8DE219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https://www.usich.gov/solutions/</a:t>
          </a:r>
          <a:endParaRPr lang="en-US"/>
        </a:p>
      </dgm:t>
    </dgm:pt>
    <dgm:pt modelId="{CAA308AA-8A92-401A-AAA8-9C455BFA8684}" type="parTrans" cxnId="{FC34856F-086E-4513-9F29-65F8385750A2}">
      <dgm:prSet/>
      <dgm:spPr/>
      <dgm:t>
        <a:bodyPr/>
        <a:lstStyle/>
        <a:p>
          <a:endParaRPr lang="en-US"/>
        </a:p>
      </dgm:t>
    </dgm:pt>
    <dgm:pt modelId="{044FC2F1-9342-4BB3-8A8B-434D9DD4017E}" type="sibTrans" cxnId="{FC34856F-086E-4513-9F29-65F8385750A2}">
      <dgm:prSet/>
      <dgm:spPr/>
      <dgm:t>
        <a:bodyPr/>
        <a:lstStyle/>
        <a:p>
          <a:endParaRPr lang="en-US"/>
        </a:p>
      </dgm:t>
    </dgm:pt>
    <dgm:pt modelId="{6B4D4564-C61A-4A7A-93F4-9862E915A9EA}" type="pres">
      <dgm:prSet presAssocID="{3F508582-47EA-40B2-BAC1-F2C32EC81DB0}" presName="linear" presStyleCnt="0">
        <dgm:presLayoutVars>
          <dgm:animLvl val="lvl"/>
          <dgm:resizeHandles val="exact"/>
        </dgm:presLayoutVars>
      </dgm:prSet>
      <dgm:spPr/>
    </dgm:pt>
    <dgm:pt modelId="{BB756CF9-289F-46BE-B6FF-FDBE62D2CEAB}" type="pres">
      <dgm:prSet presAssocID="{D861EFF4-9987-4F17-AAB7-047C55E7298C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551BF79-2B50-4CBA-A2E2-0E058E482AB2}" type="pres">
      <dgm:prSet presAssocID="{FA0D591E-C4EC-4523-9793-5881501CC259}" presName="spacer" presStyleCnt="0"/>
      <dgm:spPr/>
    </dgm:pt>
    <dgm:pt modelId="{61251FD5-4DF2-4B29-A814-85CAFF3D229B}" type="pres">
      <dgm:prSet presAssocID="{CFEDA04D-3B64-43E8-8907-BFE7F253C496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8FDDCA8D-CD7C-4312-8BAF-A03FE59D3429}" type="pres">
      <dgm:prSet presAssocID="{37DE188E-BD36-4EEA-8761-A12FB6EE296B}" presName="spacer" presStyleCnt="0"/>
      <dgm:spPr/>
    </dgm:pt>
    <dgm:pt modelId="{D849EFA4-3F16-488E-B468-92C1DE0D27D0}" type="pres">
      <dgm:prSet presAssocID="{59557238-8C7A-4919-80E1-2A43D04E899C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3828AF42-6685-40FB-A9CB-D3290851AF3E}" type="pres">
      <dgm:prSet presAssocID="{A5D10EEF-3FDF-4A1B-A7A5-108C422FF1C9}" presName="spacer" presStyleCnt="0"/>
      <dgm:spPr/>
    </dgm:pt>
    <dgm:pt modelId="{721ECE8F-DB9D-4612-B9E1-FC4DB82DF626}" type="pres">
      <dgm:prSet presAssocID="{5573E2D1-C6C8-44B4-88B0-F177345D19CE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91EE13AE-F809-4175-B00C-0D7A36CEBB69}" type="pres">
      <dgm:prSet presAssocID="{A370B92E-DF54-4F15-A879-CF2B915F12DD}" presName="spacer" presStyleCnt="0"/>
      <dgm:spPr/>
    </dgm:pt>
    <dgm:pt modelId="{B610AC8D-C15D-48C8-9866-B2495BBA89A8}" type="pres">
      <dgm:prSet presAssocID="{27533F8B-8B28-4BC7-B639-0B5002EB2086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D7C2F9FF-06D0-4085-814F-59131C833CC9}" type="pres">
      <dgm:prSet presAssocID="{6A9EFC52-6ADA-45D8-9F04-ECD11825B59C}" presName="spacer" presStyleCnt="0"/>
      <dgm:spPr/>
    </dgm:pt>
    <dgm:pt modelId="{7A125D89-D8DE-4A34-B675-3A66DAAD7BA0}" type="pres">
      <dgm:prSet presAssocID="{E3977B0D-C51B-429C-949A-43CE762019EC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0635E099-0E53-4FE3-96BB-1CA01C2D9B60}" type="pres">
      <dgm:prSet presAssocID="{1AFD0B49-3AA2-4615-BF2A-E0BEA315483A}" presName="spacer" presStyleCnt="0"/>
      <dgm:spPr/>
    </dgm:pt>
    <dgm:pt modelId="{6ED2C959-22B1-46B4-B7FD-50C57401030B}" type="pres">
      <dgm:prSet presAssocID="{5D5EE0D1-144C-4AF9-B7A2-AF8F2F22382B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CC321520-C348-425A-941E-A8D4DE2FC537}" type="pres">
      <dgm:prSet presAssocID="{305F6FB8-702E-4BEA-AAB0-6D6E214E5AB3}" presName="spacer" presStyleCnt="0"/>
      <dgm:spPr/>
    </dgm:pt>
    <dgm:pt modelId="{28AFF14E-F561-4877-AE76-898AFBDA88DB}" type="pres">
      <dgm:prSet presAssocID="{C35C47BF-523E-4E1F-9442-C3B174F5ABD7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774A5CE5-7EA2-4061-9516-C15BA0151FE0}" type="pres">
      <dgm:prSet presAssocID="{1D18D909-C12C-4878-B21C-045B8FFCE958}" presName="spacer" presStyleCnt="0"/>
      <dgm:spPr/>
    </dgm:pt>
    <dgm:pt modelId="{E31C39E4-C773-4B8C-8D7A-47DC108DE0AB}" type="pres">
      <dgm:prSet presAssocID="{9BB346F7-F68D-4355-AF7F-990242EB023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4839AE49-087E-471B-B80E-546F39AA151E}" type="pres">
      <dgm:prSet presAssocID="{8315B2C9-441E-4BA5-BAC8-1E3C5555871E}" presName="spacer" presStyleCnt="0"/>
      <dgm:spPr/>
    </dgm:pt>
    <dgm:pt modelId="{645AC7CB-01EF-44A4-AABB-978DC501D4D9}" type="pres">
      <dgm:prSet presAssocID="{6DD3149D-632C-4127-8730-C459AC8DE219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E38FDF04-7283-45EE-B5AB-73FA844914E8}" type="presOf" srcId="{C35C47BF-523E-4E1F-9442-C3B174F5ABD7}" destId="{28AFF14E-F561-4877-AE76-898AFBDA88DB}" srcOrd="0" destOrd="0" presId="urn:microsoft.com/office/officeart/2005/8/layout/vList2"/>
    <dgm:cxn modelId="{E3A35D08-09D7-45E7-8FA1-C2698C3DF745}" type="presOf" srcId="{6DD3149D-632C-4127-8730-C459AC8DE219}" destId="{645AC7CB-01EF-44A4-AABB-978DC501D4D9}" srcOrd="0" destOrd="0" presId="urn:microsoft.com/office/officeart/2005/8/layout/vList2"/>
    <dgm:cxn modelId="{6E57B31D-E7C9-48A5-9697-FBC969C26E80}" type="presOf" srcId="{E3977B0D-C51B-429C-949A-43CE762019EC}" destId="{7A125D89-D8DE-4A34-B675-3A66DAAD7BA0}" srcOrd="0" destOrd="0" presId="urn:microsoft.com/office/officeart/2005/8/layout/vList2"/>
    <dgm:cxn modelId="{FABEA921-5135-4127-A0F6-6FD71BF71B51}" type="presOf" srcId="{5573E2D1-C6C8-44B4-88B0-F177345D19CE}" destId="{721ECE8F-DB9D-4612-B9E1-FC4DB82DF626}" srcOrd="0" destOrd="0" presId="urn:microsoft.com/office/officeart/2005/8/layout/vList2"/>
    <dgm:cxn modelId="{DDB9382D-45FB-40F3-B354-85EFF20BA7B5}" type="presOf" srcId="{CFEDA04D-3B64-43E8-8907-BFE7F253C496}" destId="{61251FD5-4DF2-4B29-A814-85CAFF3D229B}" srcOrd="0" destOrd="0" presId="urn:microsoft.com/office/officeart/2005/8/layout/vList2"/>
    <dgm:cxn modelId="{D9223B32-A04E-432A-B4BA-34ED32FC2A89}" type="presOf" srcId="{D861EFF4-9987-4F17-AAB7-047C55E7298C}" destId="{BB756CF9-289F-46BE-B6FF-FDBE62D2CEAB}" srcOrd="0" destOrd="0" presId="urn:microsoft.com/office/officeart/2005/8/layout/vList2"/>
    <dgm:cxn modelId="{E0980738-A642-41E8-AD26-DCABB7D05DC5}" srcId="{3F508582-47EA-40B2-BAC1-F2C32EC81DB0}" destId="{9BB346F7-F68D-4355-AF7F-990242EB023F}" srcOrd="8" destOrd="0" parTransId="{6771E520-46FD-49E3-B1A6-4F490B33D6E3}" sibTransId="{8315B2C9-441E-4BA5-BAC8-1E3C5555871E}"/>
    <dgm:cxn modelId="{0C2F365E-7BFC-459D-B3F6-54A6B038CD53}" srcId="{3F508582-47EA-40B2-BAC1-F2C32EC81DB0}" destId="{CFEDA04D-3B64-43E8-8907-BFE7F253C496}" srcOrd="1" destOrd="0" parTransId="{E46BE63B-3E2F-4960-8A5E-CAC0706D1457}" sibTransId="{37DE188E-BD36-4EEA-8761-A12FB6EE296B}"/>
    <dgm:cxn modelId="{28342241-44BA-440F-BE05-F1BA9130EDDF}" type="presOf" srcId="{59557238-8C7A-4919-80E1-2A43D04E899C}" destId="{D849EFA4-3F16-488E-B468-92C1DE0D27D0}" srcOrd="0" destOrd="0" presId="urn:microsoft.com/office/officeart/2005/8/layout/vList2"/>
    <dgm:cxn modelId="{6DAA4545-4AE0-4D5E-BDD7-6BE477210A56}" srcId="{3F508582-47EA-40B2-BAC1-F2C32EC81DB0}" destId="{5573E2D1-C6C8-44B4-88B0-F177345D19CE}" srcOrd="3" destOrd="0" parTransId="{6B81D5B9-7D3F-47B1-AFAA-7D2741A1DF10}" sibTransId="{A370B92E-DF54-4F15-A879-CF2B915F12DD}"/>
    <dgm:cxn modelId="{0D4CDA47-B812-4E43-BAC7-885F66E42A8A}" type="presOf" srcId="{3F508582-47EA-40B2-BAC1-F2C32EC81DB0}" destId="{6B4D4564-C61A-4A7A-93F4-9862E915A9EA}" srcOrd="0" destOrd="0" presId="urn:microsoft.com/office/officeart/2005/8/layout/vList2"/>
    <dgm:cxn modelId="{4810126C-DF07-4538-8E47-C5ED7FC3050E}" srcId="{3F508582-47EA-40B2-BAC1-F2C32EC81DB0}" destId="{5D5EE0D1-144C-4AF9-B7A2-AF8F2F22382B}" srcOrd="6" destOrd="0" parTransId="{948A5856-567E-4B3D-BEF1-10DA0D35AB7F}" sibTransId="{305F6FB8-702E-4BEA-AAB0-6D6E214E5AB3}"/>
    <dgm:cxn modelId="{FC34856F-086E-4513-9F29-65F8385750A2}" srcId="{3F508582-47EA-40B2-BAC1-F2C32EC81DB0}" destId="{6DD3149D-632C-4127-8730-C459AC8DE219}" srcOrd="9" destOrd="0" parTransId="{CAA308AA-8A92-401A-AAA8-9C455BFA8684}" sibTransId="{044FC2F1-9342-4BB3-8A8B-434D9DD4017E}"/>
    <dgm:cxn modelId="{8B0EC050-E300-4DAC-9F5F-27C18EF2C777}" srcId="{3F508582-47EA-40B2-BAC1-F2C32EC81DB0}" destId="{C35C47BF-523E-4E1F-9442-C3B174F5ABD7}" srcOrd="7" destOrd="0" parTransId="{9CB9384F-A25C-4EA9-B7EB-5603061293D9}" sibTransId="{1D18D909-C12C-4878-B21C-045B8FFCE958}"/>
    <dgm:cxn modelId="{BCCC9675-1F23-477B-81B9-C2DC3596CE66}" srcId="{3F508582-47EA-40B2-BAC1-F2C32EC81DB0}" destId="{59557238-8C7A-4919-80E1-2A43D04E899C}" srcOrd="2" destOrd="0" parTransId="{7324E007-57C0-422C-A148-709592E7B7DC}" sibTransId="{A5D10EEF-3FDF-4A1B-A7A5-108C422FF1C9}"/>
    <dgm:cxn modelId="{4AC2DF7F-F694-4000-8348-5E675AD60D53}" type="presOf" srcId="{5D5EE0D1-144C-4AF9-B7A2-AF8F2F22382B}" destId="{6ED2C959-22B1-46B4-B7FD-50C57401030B}" srcOrd="0" destOrd="0" presId="urn:microsoft.com/office/officeart/2005/8/layout/vList2"/>
    <dgm:cxn modelId="{576E1480-0AEA-4D7C-80B0-BE08912F49F0}" type="presOf" srcId="{9BB346F7-F68D-4355-AF7F-990242EB023F}" destId="{E31C39E4-C773-4B8C-8D7A-47DC108DE0AB}" srcOrd="0" destOrd="0" presId="urn:microsoft.com/office/officeart/2005/8/layout/vList2"/>
    <dgm:cxn modelId="{5EE2EE86-8D79-4A37-AA81-D7503375B87C}" srcId="{3F508582-47EA-40B2-BAC1-F2C32EC81DB0}" destId="{E3977B0D-C51B-429C-949A-43CE762019EC}" srcOrd="5" destOrd="0" parTransId="{471C4D99-7CD9-4FC9-86DC-1E56D4ABBD30}" sibTransId="{1AFD0B49-3AA2-4615-BF2A-E0BEA315483A}"/>
    <dgm:cxn modelId="{FD4FA7AE-F0C1-4124-BDAE-BA55107D08A0}" srcId="{3F508582-47EA-40B2-BAC1-F2C32EC81DB0}" destId="{27533F8B-8B28-4BC7-B639-0B5002EB2086}" srcOrd="4" destOrd="0" parTransId="{F56B13C0-41AC-4E98-A61C-68B84FD58338}" sibTransId="{6A9EFC52-6ADA-45D8-9F04-ECD11825B59C}"/>
    <dgm:cxn modelId="{4936B3B3-BD62-4E8B-B48C-5415AB7B722B}" srcId="{3F508582-47EA-40B2-BAC1-F2C32EC81DB0}" destId="{D861EFF4-9987-4F17-AAB7-047C55E7298C}" srcOrd="0" destOrd="0" parTransId="{113CABEB-7458-43F3-85BD-93D1E10CDAA8}" sibTransId="{FA0D591E-C4EC-4523-9793-5881501CC259}"/>
    <dgm:cxn modelId="{FE8F52FB-9A30-4D3F-9E92-B9665DD6C932}" type="presOf" srcId="{27533F8B-8B28-4BC7-B639-0B5002EB2086}" destId="{B610AC8D-C15D-48C8-9866-B2495BBA89A8}" srcOrd="0" destOrd="0" presId="urn:microsoft.com/office/officeart/2005/8/layout/vList2"/>
    <dgm:cxn modelId="{5DA00699-53C3-4B25-B23C-2189ECDECA51}" type="presParOf" srcId="{6B4D4564-C61A-4A7A-93F4-9862E915A9EA}" destId="{BB756CF9-289F-46BE-B6FF-FDBE62D2CEAB}" srcOrd="0" destOrd="0" presId="urn:microsoft.com/office/officeart/2005/8/layout/vList2"/>
    <dgm:cxn modelId="{4F20636F-872F-4F70-8F3A-0661950FF275}" type="presParOf" srcId="{6B4D4564-C61A-4A7A-93F4-9862E915A9EA}" destId="{0551BF79-2B50-4CBA-A2E2-0E058E482AB2}" srcOrd="1" destOrd="0" presId="urn:microsoft.com/office/officeart/2005/8/layout/vList2"/>
    <dgm:cxn modelId="{786E6039-345A-4DD8-B461-8EB00A5378AC}" type="presParOf" srcId="{6B4D4564-C61A-4A7A-93F4-9862E915A9EA}" destId="{61251FD5-4DF2-4B29-A814-85CAFF3D229B}" srcOrd="2" destOrd="0" presId="urn:microsoft.com/office/officeart/2005/8/layout/vList2"/>
    <dgm:cxn modelId="{510208F1-328C-4592-95CD-3121EC032835}" type="presParOf" srcId="{6B4D4564-C61A-4A7A-93F4-9862E915A9EA}" destId="{8FDDCA8D-CD7C-4312-8BAF-A03FE59D3429}" srcOrd="3" destOrd="0" presId="urn:microsoft.com/office/officeart/2005/8/layout/vList2"/>
    <dgm:cxn modelId="{C944BFE2-2CC5-4347-B05A-B56CA5ECFDEF}" type="presParOf" srcId="{6B4D4564-C61A-4A7A-93F4-9862E915A9EA}" destId="{D849EFA4-3F16-488E-B468-92C1DE0D27D0}" srcOrd="4" destOrd="0" presId="urn:microsoft.com/office/officeart/2005/8/layout/vList2"/>
    <dgm:cxn modelId="{3BE0EAFE-2C5F-4AD9-AF61-6FFC8F5EF1D4}" type="presParOf" srcId="{6B4D4564-C61A-4A7A-93F4-9862E915A9EA}" destId="{3828AF42-6685-40FB-A9CB-D3290851AF3E}" srcOrd="5" destOrd="0" presId="urn:microsoft.com/office/officeart/2005/8/layout/vList2"/>
    <dgm:cxn modelId="{33E7A010-AA3B-4E86-9017-617AB1EAEA6A}" type="presParOf" srcId="{6B4D4564-C61A-4A7A-93F4-9862E915A9EA}" destId="{721ECE8F-DB9D-4612-B9E1-FC4DB82DF626}" srcOrd="6" destOrd="0" presId="urn:microsoft.com/office/officeart/2005/8/layout/vList2"/>
    <dgm:cxn modelId="{73350C46-5200-4439-ADC5-F9C114631222}" type="presParOf" srcId="{6B4D4564-C61A-4A7A-93F4-9862E915A9EA}" destId="{91EE13AE-F809-4175-B00C-0D7A36CEBB69}" srcOrd="7" destOrd="0" presId="urn:microsoft.com/office/officeart/2005/8/layout/vList2"/>
    <dgm:cxn modelId="{93986AE2-72F2-49F5-8CCC-90460B983D44}" type="presParOf" srcId="{6B4D4564-C61A-4A7A-93F4-9862E915A9EA}" destId="{B610AC8D-C15D-48C8-9866-B2495BBA89A8}" srcOrd="8" destOrd="0" presId="urn:microsoft.com/office/officeart/2005/8/layout/vList2"/>
    <dgm:cxn modelId="{51E1F91F-DDCD-4A69-A6B2-7D338273B644}" type="presParOf" srcId="{6B4D4564-C61A-4A7A-93F4-9862E915A9EA}" destId="{D7C2F9FF-06D0-4085-814F-59131C833CC9}" srcOrd="9" destOrd="0" presId="urn:microsoft.com/office/officeart/2005/8/layout/vList2"/>
    <dgm:cxn modelId="{D6B193A5-9862-42AC-A020-99A5FD9127C6}" type="presParOf" srcId="{6B4D4564-C61A-4A7A-93F4-9862E915A9EA}" destId="{7A125D89-D8DE-4A34-B675-3A66DAAD7BA0}" srcOrd="10" destOrd="0" presId="urn:microsoft.com/office/officeart/2005/8/layout/vList2"/>
    <dgm:cxn modelId="{97F11796-8D19-498D-86C9-3397DAE78BE4}" type="presParOf" srcId="{6B4D4564-C61A-4A7A-93F4-9862E915A9EA}" destId="{0635E099-0E53-4FE3-96BB-1CA01C2D9B60}" srcOrd="11" destOrd="0" presId="urn:microsoft.com/office/officeart/2005/8/layout/vList2"/>
    <dgm:cxn modelId="{7944B030-2E9B-4943-A055-05D9C61C7AF1}" type="presParOf" srcId="{6B4D4564-C61A-4A7A-93F4-9862E915A9EA}" destId="{6ED2C959-22B1-46B4-B7FD-50C57401030B}" srcOrd="12" destOrd="0" presId="urn:microsoft.com/office/officeart/2005/8/layout/vList2"/>
    <dgm:cxn modelId="{D058C98F-698F-478D-BBE4-84AA63B7FA07}" type="presParOf" srcId="{6B4D4564-C61A-4A7A-93F4-9862E915A9EA}" destId="{CC321520-C348-425A-941E-A8D4DE2FC537}" srcOrd="13" destOrd="0" presId="urn:microsoft.com/office/officeart/2005/8/layout/vList2"/>
    <dgm:cxn modelId="{E90FF12B-5F1B-4A68-9766-D219EC6A98A2}" type="presParOf" srcId="{6B4D4564-C61A-4A7A-93F4-9862E915A9EA}" destId="{28AFF14E-F561-4877-AE76-898AFBDA88DB}" srcOrd="14" destOrd="0" presId="urn:microsoft.com/office/officeart/2005/8/layout/vList2"/>
    <dgm:cxn modelId="{3CA2A647-5208-4EC2-9D83-E2B8FF4CE0E4}" type="presParOf" srcId="{6B4D4564-C61A-4A7A-93F4-9862E915A9EA}" destId="{774A5CE5-7EA2-4061-9516-C15BA0151FE0}" srcOrd="15" destOrd="0" presId="urn:microsoft.com/office/officeart/2005/8/layout/vList2"/>
    <dgm:cxn modelId="{EC6BE25F-3117-4084-861A-41FFA8562D34}" type="presParOf" srcId="{6B4D4564-C61A-4A7A-93F4-9862E915A9EA}" destId="{E31C39E4-C773-4B8C-8D7A-47DC108DE0AB}" srcOrd="16" destOrd="0" presId="urn:microsoft.com/office/officeart/2005/8/layout/vList2"/>
    <dgm:cxn modelId="{F7C0E09E-1F8D-4471-809C-DF05BB476D05}" type="presParOf" srcId="{6B4D4564-C61A-4A7A-93F4-9862E915A9EA}" destId="{4839AE49-087E-471B-B80E-546F39AA151E}" srcOrd="17" destOrd="0" presId="urn:microsoft.com/office/officeart/2005/8/layout/vList2"/>
    <dgm:cxn modelId="{0E47AC5E-EFC0-4637-9973-79563ABF3CA8}" type="presParOf" srcId="{6B4D4564-C61A-4A7A-93F4-9862E915A9EA}" destId="{645AC7CB-01EF-44A4-AABB-978DC501D4D9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E7590-0B01-4047-AD0C-130902A1666E}">
      <dsp:nvSpPr>
        <dsp:cNvPr id="0" name=""/>
        <dsp:cNvSpPr/>
      </dsp:nvSpPr>
      <dsp:spPr>
        <a:xfrm>
          <a:off x="0" y="502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24450-27AE-4144-9EB2-B7CE6DF16B46}">
      <dsp:nvSpPr>
        <dsp:cNvPr id="0" name=""/>
        <dsp:cNvSpPr/>
      </dsp:nvSpPr>
      <dsp:spPr>
        <a:xfrm>
          <a:off x="209416" y="156266"/>
          <a:ext cx="380756" cy="38075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E9C88-86C6-4C22-8714-09571B9441DF}">
      <dsp:nvSpPr>
        <dsp:cNvPr id="0" name=""/>
        <dsp:cNvSpPr/>
      </dsp:nvSpPr>
      <dsp:spPr>
        <a:xfrm>
          <a:off x="799588" y="50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It can’t happen to me or someone in my family</a:t>
          </a:r>
        </a:p>
      </dsp:txBody>
      <dsp:txXfrm>
        <a:off x="799588" y="502"/>
        <a:ext cx="5714015" cy="692284"/>
      </dsp:txXfrm>
    </dsp:sp>
    <dsp:sp modelId="{DB0318DF-BA40-461D-913F-785627B85F57}">
      <dsp:nvSpPr>
        <dsp:cNvPr id="0" name=""/>
        <dsp:cNvSpPr/>
      </dsp:nvSpPr>
      <dsp:spPr>
        <a:xfrm>
          <a:off x="0" y="865858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D7FD7-DA26-41A3-8DE0-5C70C7FA7891}">
      <dsp:nvSpPr>
        <dsp:cNvPr id="0" name=""/>
        <dsp:cNvSpPr/>
      </dsp:nvSpPr>
      <dsp:spPr>
        <a:xfrm>
          <a:off x="209416" y="1021622"/>
          <a:ext cx="380756" cy="38075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3EDFA-EC11-4F05-80EA-D68995D770F1}">
      <dsp:nvSpPr>
        <dsp:cNvPr id="0" name=""/>
        <dsp:cNvSpPr/>
      </dsp:nvSpPr>
      <dsp:spPr>
        <a:xfrm>
          <a:off x="799588" y="86585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Homeless people choose to be homeless and/or can get off the street on their own if they wanted to.</a:t>
          </a:r>
        </a:p>
      </dsp:txBody>
      <dsp:txXfrm>
        <a:off x="799588" y="865858"/>
        <a:ext cx="5714015" cy="692284"/>
      </dsp:txXfrm>
    </dsp:sp>
    <dsp:sp modelId="{72496485-C067-4B4F-AD7E-398C38C74F0A}">
      <dsp:nvSpPr>
        <dsp:cNvPr id="0" name=""/>
        <dsp:cNvSpPr/>
      </dsp:nvSpPr>
      <dsp:spPr>
        <a:xfrm>
          <a:off x="0" y="1731214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9728B-5720-4133-A58B-42A8924821EB}">
      <dsp:nvSpPr>
        <dsp:cNvPr id="0" name=""/>
        <dsp:cNvSpPr/>
      </dsp:nvSpPr>
      <dsp:spPr>
        <a:xfrm>
          <a:off x="209416" y="1886978"/>
          <a:ext cx="380756" cy="38075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25B54-4260-4765-856F-5A98C20DB825}">
      <dsp:nvSpPr>
        <dsp:cNvPr id="0" name=""/>
        <dsp:cNvSpPr/>
      </dsp:nvSpPr>
      <dsp:spPr>
        <a:xfrm>
          <a:off x="799588" y="1731214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Homeless are mostly older, single men.</a:t>
          </a:r>
        </a:p>
      </dsp:txBody>
      <dsp:txXfrm>
        <a:off x="799588" y="1731214"/>
        <a:ext cx="5714015" cy="692284"/>
      </dsp:txXfrm>
    </dsp:sp>
    <dsp:sp modelId="{858D5E1F-02AD-4DB9-92E3-CEE9BC9CBB5D}">
      <dsp:nvSpPr>
        <dsp:cNvPr id="0" name=""/>
        <dsp:cNvSpPr/>
      </dsp:nvSpPr>
      <dsp:spPr>
        <a:xfrm>
          <a:off x="0" y="2596570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4F6E0-6521-4AC7-BDC3-859875FDFF15}">
      <dsp:nvSpPr>
        <dsp:cNvPr id="0" name=""/>
        <dsp:cNvSpPr/>
      </dsp:nvSpPr>
      <dsp:spPr>
        <a:xfrm>
          <a:off x="209416" y="2752334"/>
          <a:ext cx="380756" cy="38075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F899B-0D33-4156-962C-7E33B449A560}">
      <dsp:nvSpPr>
        <dsp:cNvPr id="0" name=""/>
        <dsp:cNvSpPr/>
      </dsp:nvSpPr>
      <dsp:spPr>
        <a:xfrm>
          <a:off x="799588" y="2596570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more services we have the more homeless we will have. </a:t>
          </a:r>
        </a:p>
      </dsp:txBody>
      <dsp:txXfrm>
        <a:off x="799588" y="2596570"/>
        <a:ext cx="5714015" cy="692284"/>
      </dsp:txXfrm>
    </dsp:sp>
    <dsp:sp modelId="{3A617C2D-A67E-49FB-B8E6-3A731F7893FD}">
      <dsp:nvSpPr>
        <dsp:cNvPr id="0" name=""/>
        <dsp:cNvSpPr/>
      </dsp:nvSpPr>
      <dsp:spPr>
        <a:xfrm>
          <a:off x="0" y="3461926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F097F-398B-465B-822D-95909F2FCBCA}">
      <dsp:nvSpPr>
        <dsp:cNvPr id="0" name=""/>
        <dsp:cNvSpPr/>
      </dsp:nvSpPr>
      <dsp:spPr>
        <a:xfrm>
          <a:off x="209416" y="3617690"/>
          <a:ext cx="380756" cy="38075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F57BE-42B9-4388-9B70-306DB7BAC949}">
      <dsp:nvSpPr>
        <dsp:cNvPr id="0" name=""/>
        <dsp:cNvSpPr/>
      </dsp:nvSpPr>
      <dsp:spPr>
        <a:xfrm>
          <a:off x="799588" y="3461926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Most are mentally ill. </a:t>
          </a:r>
        </a:p>
      </dsp:txBody>
      <dsp:txXfrm>
        <a:off x="799588" y="3461926"/>
        <a:ext cx="5714015" cy="692284"/>
      </dsp:txXfrm>
    </dsp:sp>
    <dsp:sp modelId="{357D71DD-F216-4D5C-AACD-175CDF980C46}">
      <dsp:nvSpPr>
        <dsp:cNvPr id="0" name=""/>
        <dsp:cNvSpPr/>
      </dsp:nvSpPr>
      <dsp:spPr>
        <a:xfrm>
          <a:off x="0" y="4327282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13164-718C-44B8-9DCF-1504FCEF3B59}">
      <dsp:nvSpPr>
        <dsp:cNvPr id="0" name=""/>
        <dsp:cNvSpPr/>
      </dsp:nvSpPr>
      <dsp:spPr>
        <a:xfrm>
          <a:off x="209416" y="4483046"/>
          <a:ext cx="380756" cy="380756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19BF2-CAAE-4241-93AC-91829925FE16}">
      <dsp:nvSpPr>
        <dsp:cNvPr id="0" name=""/>
        <dsp:cNvSpPr/>
      </dsp:nvSpPr>
      <dsp:spPr>
        <a:xfrm>
          <a:off x="799588" y="432728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majority abuse drugs and alcohol. </a:t>
          </a:r>
        </a:p>
      </dsp:txBody>
      <dsp:txXfrm>
        <a:off x="799588" y="4327282"/>
        <a:ext cx="5714015" cy="692284"/>
      </dsp:txXfrm>
    </dsp:sp>
    <dsp:sp modelId="{2E038628-42F7-4E80-B348-ED437362A613}">
      <dsp:nvSpPr>
        <dsp:cNvPr id="0" name=""/>
        <dsp:cNvSpPr/>
      </dsp:nvSpPr>
      <dsp:spPr>
        <a:xfrm>
          <a:off x="0" y="5192638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A79EB-1A90-4AD1-B1B5-C576B5D2DC7B}">
      <dsp:nvSpPr>
        <dsp:cNvPr id="0" name=""/>
        <dsp:cNvSpPr/>
      </dsp:nvSpPr>
      <dsp:spPr>
        <a:xfrm>
          <a:off x="209416" y="5348402"/>
          <a:ext cx="380756" cy="380756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EFBE3-5A5C-4DFB-BE9C-5768ED9616A8}">
      <dsp:nvSpPr>
        <dsp:cNvPr id="0" name=""/>
        <dsp:cNvSpPr/>
      </dsp:nvSpPr>
      <dsp:spPr>
        <a:xfrm>
          <a:off x="799588" y="519263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Homelessness has no end. </a:t>
          </a:r>
        </a:p>
      </dsp:txBody>
      <dsp:txXfrm>
        <a:off x="799588" y="5192638"/>
        <a:ext cx="5714015" cy="692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71B28-D1C2-4A37-B402-9E545602209D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59502-5042-4B32-92DB-A7DD7A57F96D}">
      <dsp:nvSpPr>
        <dsp:cNvPr id="0" name=""/>
        <dsp:cNvSpPr/>
      </dsp:nvSpPr>
      <dsp:spPr>
        <a:xfrm>
          <a:off x="0" y="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Annual Homeless Assessment Report (AHAR) </a:t>
          </a:r>
        </a:p>
      </dsp:txBody>
      <dsp:txXfrm>
        <a:off x="0" y="0"/>
        <a:ext cx="6492875" cy="638175"/>
      </dsp:txXfrm>
    </dsp:sp>
    <dsp:sp modelId="{1DD2B0CF-6FFC-41B0-A64F-D4ACA1F892B8}">
      <dsp:nvSpPr>
        <dsp:cNvPr id="0" name=""/>
        <dsp:cNvSpPr/>
      </dsp:nvSpPr>
      <dsp:spPr>
        <a:xfrm>
          <a:off x="0" y="638175"/>
          <a:ext cx="6492875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7BD19-7B76-450A-A462-B74302D6C90D}">
      <dsp:nvSpPr>
        <dsp:cNvPr id="0" name=""/>
        <dsp:cNvSpPr/>
      </dsp:nvSpPr>
      <dsp:spPr>
        <a:xfrm>
          <a:off x="0" y="63817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Point In Time Count (PIT) 	</a:t>
          </a:r>
        </a:p>
      </dsp:txBody>
      <dsp:txXfrm>
        <a:off x="0" y="638175"/>
        <a:ext cx="6492875" cy="638175"/>
      </dsp:txXfrm>
    </dsp:sp>
    <dsp:sp modelId="{0C13FC0D-13C8-42DE-A300-8ADB78030B19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2FF0A-7262-4E60-A9F9-652746E6EFD9}">
      <dsp:nvSpPr>
        <dsp:cNvPr id="0" name=""/>
        <dsp:cNvSpPr/>
      </dsp:nvSpPr>
      <dsp:spPr>
        <a:xfrm>
          <a:off x="0" y="127635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Housing Inventory Count (HIC)</a:t>
          </a:r>
        </a:p>
      </dsp:txBody>
      <dsp:txXfrm>
        <a:off x="0" y="1276350"/>
        <a:ext cx="6492875" cy="638175"/>
      </dsp:txXfrm>
    </dsp:sp>
    <dsp:sp modelId="{EB5B4787-2A1D-415F-99BB-57B912768B0A}">
      <dsp:nvSpPr>
        <dsp:cNvPr id="0" name=""/>
        <dsp:cNvSpPr/>
      </dsp:nvSpPr>
      <dsp:spPr>
        <a:xfrm>
          <a:off x="0" y="1914524"/>
          <a:ext cx="6492875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05BC4-C2FA-49BE-BB6A-C7B86B97EA64}">
      <dsp:nvSpPr>
        <dsp:cNvPr id="0" name=""/>
        <dsp:cNvSpPr/>
      </dsp:nvSpPr>
      <dsp:spPr>
        <a:xfrm>
          <a:off x="0" y="191452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System Performance Measure Reports (SPMs)</a:t>
          </a:r>
        </a:p>
      </dsp:txBody>
      <dsp:txXfrm>
        <a:off x="0" y="1914525"/>
        <a:ext cx="6492875" cy="638175"/>
      </dsp:txXfrm>
    </dsp:sp>
    <dsp:sp modelId="{CFFC766C-F6E2-40DA-A95C-FC488F084A70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8F522-F63E-4350-BC5A-BA946174EE43}">
      <dsp:nvSpPr>
        <dsp:cNvPr id="0" name=""/>
        <dsp:cNvSpPr/>
      </dsp:nvSpPr>
      <dsp:spPr>
        <a:xfrm>
          <a:off x="0" y="255270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Longitudinal System Analysis (LSA)</a:t>
          </a:r>
        </a:p>
      </dsp:txBody>
      <dsp:txXfrm>
        <a:off x="0" y="2552700"/>
        <a:ext cx="6492875" cy="638175"/>
      </dsp:txXfrm>
    </dsp:sp>
    <dsp:sp modelId="{BE658463-48EE-4F3C-A177-7B32149DD6AF}">
      <dsp:nvSpPr>
        <dsp:cNvPr id="0" name=""/>
        <dsp:cNvSpPr/>
      </dsp:nvSpPr>
      <dsp:spPr>
        <a:xfrm>
          <a:off x="0" y="3190874"/>
          <a:ext cx="6492875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EBDDD-C752-4CFF-8A8F-5CC0DB10A0D4}">
      <dsp:nvSpPr>
        <dsp:cNvPr id="0" name=""/>
        <dsp:cNvSpPr/>
      </dsp:nvSpPr>
      <dsp:spPr>
        <a:xfrm>
          <a:off x="0" y="319087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Annual Performance Reports (APR)</a:t>
          </a:r>
        </a:p>
      </dsp:txBody>
      <dsp:txXfrm>
        <a:off x="0" y="3190875"/>
        <a:ext cx="6492875" cy="638175"/>
      </dsp:txXfrm>
    </dsp:sp>
    <dsp:sp modelId="{C466134B-C9B0-4BA7-946A-EEBB6B9FF49C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B7FC1-65C2-4388-9706-BBF471D00B0D}">
      <dsp:nvSpPr>
        <dsp:cNvPr id="0" name=""/>
        <dsp:cNvSpPr/>
      </dsp:nvSpPr>
      <dsp:spPr>
        <a:xfrm>
          <a:off x="0" y="382905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Consolidated Annual Performance and Evaluation Report (CAPER) </a:t>
          </a:r>
        </a:p>
      </dsp:txBody>
      <dsp:txXfrm>
        <a:off x="0" y="3829050"/>
        <a:ext cx="6492875" cy="638175"/>
      </dsp:txXfrm>
    </dsp:sp>
    <dsp:sp modelId="{ACF145E4-43BB-4F69-A997-647220B1C533}">
      <dsp:nvSpPr>
        <dsp:cNvPr id="0" name=""/>
        <dsp:cNvSpPr/>
      </dsp:nvSpPr>
      <dsp:spPr>
        <a:xfrm>
          <a:off x="0" y="4467225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31314-E161-4F13-AE56-5936A78192D3}">
      <dsp:nvSpPr>
        <dsp:cNvPr id="0" name=""/>
        <dsp:cNvSpPr/>
      </dsp:nvSpPr>
      <dsp:spPr>
        <a:xfrm>
          <a:off x="0" y="446722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Runaway &amp; Homeless Youth Report (RHYMIS)</a:t>
          </a:r>
        </a:p>
      </dsp:txBody>
      <dsp:txXfrm>
        <a:off x="0" y="4467225"/>
        <a:ext cx="6492875" cy="638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4AD42-9BD2-4CB7-865A-7C826B8BCA99}">
      <dsp:nvSpPr>
        <dsp:cNvPr id="0" name=""/>
        <dsp:cNvSpPr/>
      </dsp:nvSpPr>
      <dsp:spPr>
        <a:xfrm>
          <a:off x="1302720" y="0"/>
          <a:ext cx="5210883" cy="18851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106" tIns="478835" rIns="101106" bIns="478835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Ending Chronic homelessness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Tracking progress towards ending chronic homelessness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Data Quality and Accuracy is needed</a:t>
          </a:r>
        </a:p>
      </dsp:txBody>
      <dsp:txXfrm>
        <a:off x="1302720" y="0"/>
        <a:ext cx="5210883" cy="1885175"/>
      </dsp:txXfrm>
    </dsp:sp>
    <dsp:sp modelId="{6DEA72E6-E36A-43C9-87A9-441B892324A2}">
      <dsp:nvSpPr>
        <dsp:cNvPr id="0" name=""/>
        <dsp:cNvSpPr/>
      </dsp:nvSpPr>
      <dsp:spPr>
        <a:xfrm>
          <a:off x="0" y="1839"/>
          <a:ext cx="1302720" cy="18851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6" tIns="186213" rIns="68936" bIns="18621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Ending</a:t>
          </a:r>
        </a:p>
      </dsp:txBody>
      <dsp:txXfrm>
        <a:off x="0" y="1839"/>
        <a:ext cx="1302720" cy="1885175"/>
      </dsp:txXfrm>
    </dsp:sp>
    <dsp:sp modelId="{FE753017-A29A-4731-8841-3B09B8B200B9}">
      <dsp:nvSpPr>
        <dsp:cNvPr id="0" name=""/>
        <dsp:cNvSpPr/>
      </dsp:nvSpPr>
      <dsp:spPr>
        <a:xfrm>
          <a:off x="1302720" y="2000125"/>
          <a:ext cx="5210883" cy="1885175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106" tIns="478835" rIns="101106" bIns="478835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Ending Youth homelessness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Working to get an actual count of every youth who is experiencing homelessness (HUD and McKinney-Vento definition)</a:t>
          </a:r>
        </a:p>
      </dsp:txBody>
      <dsp:txXfrm>
        <a:off x="1302720" y="2000125"/>
        <a:ext cx="5210883" cy="1885175"/>
      </dsp:txXfrm>
    </dsp:sp>
    <dsp:sp modelId="{09E426CB-BE64-4291-9884-E84B354A056B}">
      <dsp:nvSpPr>
        <dsp:cNvPr id="0" name=""/>
        <dsp:cNvSpPr/>
      </dsp:nvSpPr>
      <dsp:spPr>
        <a:xfrm>
          <a:off x="0" y="2000125"/>
          <a:ext cx="1302720" cy="188517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6" tIns="186213" rIns="68936" bIns="18621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Ending</a:t>
          </a:r>
        </a:p>
      </dsp:txBody>
      <dsp:txXfrm>
        <a:off x="0" y="2000125"/>
        <a:ext cx="1302720" cy="1885175"/>
      </dsp:txXfrm>
    </dsp:sp>
    <dsp:sp modelId="{E280D31D-1140-4338-85FB-31D7DCAC7677}">
      <dsp:nvSpPr>
        <dsp:cNvPr id="0" name=""/>
        <dsp:cNvSpPr/>
      </dsp:nvSpPr>
      <dsp:spPr>
        <a:xfrm>
          <a:off x="1302720" y="3998411"/>
          <a:ext cx="5210883" cy="188517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106" tIns="478835" rIns="101106" bIns="478835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Making Data Driven Decisions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Homeless Management Information System (HMIS)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SPM, LSA, HIC, &amp; PIT - Our communities’ tools to find trends in homelessness and find underserved populations </a:t>
          </a:r>
        </a:p>
      </dsp:txBody>
      <dsp:txXfrm>
        <a:off x="1302720" y="3998411"/>
        <a:ext cx="5210883" cy="1885175"/>
      </dsp:txXfrm>
    </dsp:sp>
    <dsp:sp modelId="{20C1FA67-D8F3-4421-A267-02AAA66EA605}">
      <dsp:nvSpPr>
        <dsp:cNvPr id="0" name=""/>
        <dsp:cNvSpPr/>
      </dsp:nvSpPr>
      <dsp:spPr>
        <a:xfrm>
          <a:off x="0" y="3998411"/>
          <a:ext cx="1302720" cy="18851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6" tIns="186213" rIns="68936" bIns="186213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Making</a:t>
          </a:r>
        </a:p>
      </dsp:txBody>
      <dsp:txXfrm>
        <a:off x="0" y="3998411"/>
        <a:ext cx="1302720" cy="1885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88887-2AEE-43F2-9DF6-560C4CABDC8D}">
      <dsp:nvSpPr>
        <dsp:cNvPr id="0" name=""/>
        <dsp:cNvSpPr/>
      </dsp:nvSpPr>
      <dsp:spPr>
        <a:xfrm>
          <a:off x="0" y="109553"/>
          <a:ext cx="731520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Out of the total number of 4,746 people, only 46% are single men</a:t>
          </a:r>
        </a:p>
      </dsp:txBody>
      <dsp:txXfrm>
        <a:off x="44664" y="154217"/>
        <a:ext cx="7225872" cy="825612"/>
      </dsp:txXfrm>
    </dsp:sp>
    <dsp:sp modelId="{E2C0E43D-958C-4A72-9313-FE7B3F5C7608}">
      <dsp:nvSpPr>
        <dsp:cNvPr id="0" name=""/>
        <dsp:cNvSpPr/>
      </dsp:nvSpPr>
      <dsp:spPr>
        <a:xfrm>
          <a:off x="0" y="1024493"/>
          <a:ext cx="7315200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18% are single women (866 people)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33% are people in families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61% of the people in families are children under 18 years of age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3% unaccompanied youth under 18 years of age </a:t>
          </a:r>
        </a:p>
      </dsp:txBody>
      <dsp:txXfrm>
        <a:off x="0" y="1024493"/>
        <a:ext cx="7315200" cy="1237860"/>
      </dsp:txXfrm>
    </dsp:sp>
    <dsp:sp modelId="{C9DF8DF5-0923-434D-B44E-821B5D39316F}">
      <dsp:nvSpPr>
        <dsp:cNvPr id="0" name=""/>
        <dsp:cNvSpPr/>
      </dsp:nvSpPr>
      <dsp:spPr>
        <a:xfrm>
          <a:off x="0" y="2262353"/>
          <a:ext cx="7315200" cy="9149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Out of the total number of 4,746 people: </a:t>
          </a:r>
        </a:p>
      </dsp:txBody>
      <dsp:txXfrm>
        <a:off x="44664" y="2307017"/>
        <a:ext cx="7225872" cy="825612"/>
      </dsp:txXfrm>
    </dsp:sp>
    <dsp:sp modelId="{A2896ADF-9C77-4CFF-A874-64178F1A0E5A}">
      <dsp:nvSpPr>
        <dsp:cNvPr id="0" name=""/>
        <dsp:cNvSpPr/>
      </dsp:nvSpPr>
      <dsp:spPr>
        <a:xfrm>
          <a:off x="0" y="3177293"/>
          <a:ext cx="7315200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23% of homeless are under 18 years of age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25% of homeless are 25-34 years of age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17% of homeless are 35-44 years of age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35% are over the age of 45 </a:t>
          </a:r>
        </a:p>
      </dsp:txBody>
      <dsp:txXfrm>
        <a:off x="0" y="3177293"/>
        <a:ext cx="7315200" cy="1237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507E0-BB7D-4B9B-9A87-D5BD68ACA998}">
      <dsp:nvSpPr>
        <dsp:cNvPr id="0" name=""/>
        <dsp:cNvSpPr/>
      </dsp:nvSpPr>
      <dsp:spPr>
        <a:xfrm>
          <a:off x="0" y="2626263"/>
          <a:ext cx="10515600" cy="17231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We measure this in a few ways: </a:t>
          </a:r>
        </a:p>
      </dsp:txBody>
      <dsp:txXfrm>
        <a:off x="0" y="2626263"/>
        <a:ext cx="10515600" cy="930480"/>
      </dsp:txXfrm>
    </dsp:sp>
    <dsp:sp modelId="{05812748-DB18-40DE-A14C-079847C78663}">
      <dsp:nvSpPr>
        <dsp:cNvPr id="0" name=""/>
        <dsp:cNvSpPr/>
      </dsp:nvSpPr>
      <dsp:spPr>
        <a:xfrm>
          <a:off x="0" y="3522281"/>
          <a:ext cx="2628899" cy="7926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Length of time people experience homelessness</a:t>
          </a:r>
        </a:p>
      </dsp:txBody>
      <dsp:txXfrm>
        <a:off x="0" y="3522281"/>
        <a:ext cx="2628899" cy="792631"/>
      </dsp:txXfrm>
    </dsp:sp>
    <dsp:sp modelId="{1F2CE836-1014-4B7B-AF6B-3AEB051A5B72}">
      <dsp:nvSpPr>
        <dsp:cNvPr id="0" name=""/>
        <dsp:cNvSpPr/>
      </dsp:nvSpPr>
      <dsp:spPr>
        <a:xfrm>
          <a:off x="2628900" y="3522281"/>
          <a:ext cx="2628899" cy="792631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Recidivism</a:t>
          </a:r>
        </a:p>
      </dsp:txBody>
      <dsp:txXfrm>
        <a:off x="2628900" y="3522281"/>
        <a:ext cx="2628899" cy="792631"/>
      </dsp:txXfrm>
    </dsp:sp>
    <dsp:sp modelId="{71ED4A37-5867-4340-93BD-D0E0C68B7810}">
      <dsp:nvSpPr>
        <dsp:cNvPr id="0" name=""/>
        <dsp:cNvSpPr/>
      </dsp:nvSpPr>
      <dsp:spPr>
        <a:xfrm>
          <a:off x="5257800" y="3522281"/>
          <a:ext cx="2628899" cy="792631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Permanent housing placement / retention</a:t>
          </a:r>
        </a:p>
      </dsp:txBody>
      <dsp:txXfrm>
        <a:off x="5257800" y="3522281"/>
        <a:ext cx="2628899" cy="792631"/>
      </dsp:txXfrm>
    </dsp:sp>
    <dsp:sp modelId="{6D6D4CF0-8F48-4577-B855-14EFD55828E3}">
      <dsp:nvSpPr>
        <dsp:cNvPr id="0" name=""/>
        <dsp:cNvSpPr/>
      </dsp:nvSpPr>
      <dsp:spPr>
        <a:xfrm>
          <a:off x="7886700" y="3522281"/>
          <a:ext cx="2628899" cy="792631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Number of Homeless Persons</a:t>
          </a:r>
        </a:p>
      </dsp:txBody>
      <dsp:txXfrm>
        <a:off x="7886700" y="3522281"/>
        <a:ext cx="2628899" cy="792631"/>
      </dsp:txXfrm>
    </dsp:sp>
    <dsp:sp modelId="{E01BC159-060E-4558-9556-075546625CD0}">
      <dsp:nvSpPr>
        <dsp:cNvPr id="0" name=""/>
        <dsp:cNvSpPr/>
      </dsp:nvSpPr>
      <dsp:spPr>
        <a:xfrm rot="10800000">
          <a:off x="0" y="1962"/>
          <a:ext cx="10515600" cy="2650147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People experiencing homelessness and/or housing crises will never completely end, but we can change our system so that homelessness is rare and as brief as possible. </a:t>
          </a:r>
        </a:p>
      </dsp:txBody>
      <dsp:txXfrm rot="10800000">
        <a:off x="0" y="1962"/>
        <a:ext cx="10515600" cy="17219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56CF9-289F-46BE-B6FF-FDBE62D2CEAB}">
      <dsp:nvSpPr>
        <dsp:cNvPr id="0" name=""/>
        <dsp:cNvSpPr/>
      </dsp:nvSpPr>
      <dsp:spPr>
        <a:xfrm>
          <a:off x="0" y="40165"/>
          <a:ext cx="8746821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**United States Interagency Council on Homelessness (USICH)**  </a:t>
          </a:r>
        </a:p>
      </dsp:txBody>
      <dsp:txXfrm>
        <a:off x="25759" y="65924"/>
        <a:ext cx="8695303" cy="476152"/>
      </dsp:txXfrm>
    </dsp:sp>
    <dsp:sp modelId="{61251FD5-4DF2-4B29-A814-85CAFF3D229B}">
      <dsp:nvSpPr>
        <dsp:cNvPr id="0" name=""/>
        <dsp:cNvSpPr/>
      </dsp:nvSpPr>
      <dsp:spPr>
        <a:xfrm>
          <a:off x="0" y="631195"/>
          <a:ext cx="8746821" cy="527670"/>
        </a:xfrm>
        <a:prstGeom prst="roundRect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HOUSING!! </a:t>
          </a:r>
        </a:p>
      </dsp:txBody>
      <dsp:txXfrm>
        <a:off x="25759" y="656954"/>
        <a:ext cx="8695303" cy="476152"/>
      </dsp:txXfrm>
    </dsp:sp>
    <dsp:sp modelId="{D849EFA4-3F16-488E-B468-92C1DE0D27D0}">
      <dsp:nvSpPr>
        <dsp:cNvPr id="0" name=""/>
        <dsp:cNvSpPr/>
      </dsp:nvSpPr>
      <dsp:spPr>
        <a:xfrm>
          <a:off x="0" y="1222225"/>
          <a:ext cx="8746821" cy="527670"/>
        </a:xfrm>
        <a:prstGeom prst="roundRect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Integrated Health Care </a:t>
          </a:r>
        </a:p>
      </dsp:txBody>
      <dsp:txXfrm>
        <a:off x="25759" y="1247984"/>
        <a:ext cx="8695303" cy="476152"/>
      </dsp:txXfrm>
    </dsp:sp>
    <dsp:sp modelId="{721ECE8F-DB9D-4612-B9E1-FC4DB82DF626}">
      <dsp:nvSpPr>
        <dsp:cNvPr id="0" name=""/>
        <dsp:cNvSpPr/>
      </dsp:nvSpPr>
      <dsp:spPr>
        <a:xfrm>
          <a:off x="0" y="1813255"/>
          <a:ext cx="8746821" cy="52767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Building Career Pathways</a:t>
          </a:r>
        </a:p>
      </dsp:txBody>
      <dsp:txXfrm>
        <a:off x="25759" y="1839014"/>
        <a:ext cx="8695303" cy="476152"/>
      </dsp:txXfrm>
    </dsp:sp>
    <dsp:sp modelId="{B610AC8D-C15D-48C8-9866-B2495BBA89A8}">
      <dsp:nvSpPr>
        <dsp:cNvPr id="0" name=""/>
        <dsp:cNvSpPr/>
      </dsp:nvSpPr>
      <dsp:spPr>
        <a:xfrm>
          <a:off x="0" y="2404285"/>
          <a:ext cx="8746821" cy="527670"/>
        </a:xfrm>
        <a:prstGeom prst="roundRect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Foster Education Connections</a:t>
          </a:r>
        </a:p>
      </dsp:txBody>
      <dsp:txXfrm>
        <a:off x="25759" y="2430044"/>
        <a:ext cx="8695303" cy="476152"/>
      </dsp:txXfrm>
    </dsp:sp>
    <dsp:sp modelId="{7A125D89-D8DE-4A34-B675-3A66DAAD7BA0}">
      <dsp:nvSpPr>
        <dsp:cNvPr id="0" name=""/>
        <dsp:cNvSpPr/>
      </dsp:nvSpPr>
      <dsp:spPr>
        <a:xfrm>
          <a:off x="0" y="2995315"/>
          <a:ext cx="8746821" cy="527670"/>
        </a:xfrm>
        <a:prstGeom prst="roundRect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Strengthening Crisis Response Systems </a:t>
          </a:r>
        </a:p>
      </dsp:txBody>
      <dsp:txXfrm>
        <a:off x="25759" y="3021074"/>
        <a:ext cx="8695303" cy="476152"/>
      </dsp:txXfrm>
    </dsp:sp>
    <dsp:sp modelId="{6ED2C959-22B1-46B4-B7FD-50C57401030B}">
      <dsp:nvSpPr>
        <dsp:cNvPr id="0" name=""/>
        <dsp:cNvSpPr/>
      </dsp:nvSpPr>
      <dsp:spPr>
        <a:xfrm>
          <a:off x="0" y="3586345"/>
          <a:ext cx="8746821" cy="52767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Reduce Criminal Justice Involvement</a:t>
          </a:r>
        </a:p>
      </dsp:txBody>
      <dsp:txXfrm>
        <a:off x="25759" y="3612104"/>
        <a:ext cx="8695303" cy="476152"/>
      </dsp:txXfrm>
    </dsp:sp>
    <dsp:sp modelId="{28AFF14E-F561-4877-AE76-898AFBDA88DB}">
      <dsp:nvSpPr>
        <dsp:cNvPr id="0" name=""/>
        <dsp:cNvSpPr/>
      </dsp:nvSpPr>
      <dsp:spPr>
        <a:xfrm>
          <a:off x="0" y="4177375"/>
          <a:ext cx="8746821" cy="527670"/>
        </a:xfrm>
        <a:prstGeom prst="roundRect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Build Partnerships </a:t>
          </a:r>
        </a:p>
      </dsp:txBody>
      <dsp:txXfrm>
        <a:off x="25759" y="4203134"/>
        <a:ext cx="8695303" cy="476152"/>
      </dsp:txXfrm>
    </dsp:sp>
    <dsp:sp modelId="{E31C39E4-C773-4B8C-8D7A-47DC108DE0AB}">
      <dsp:nvSpPr>
        <dsp:cNvPr id="0" name=""/>
        <dsp:cNvSpPr/>
      </dsp:nvSpPr>
      <dsp:spPr>
        <a:xfrm>
          <a:off x="0" y="4768405"/>
          <a:ext cx="8746821" cy="527670"/>
        </a:xfrm>
        <a:prstGeom prst="roundRect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Prevent Homelessness </a:t>
          </a:r>
        </a:p>
      </dsp:txBody>
      <dsp:txXfrm>
        <a:off x="25759" y="4794164"/>
        <a:ext cx="8695303" cy="476152"/>
      </dsp:txXfrm>
    </dsp:sp>
    <dsp:sp modelId="{645AC7CB-01EF-44A4-AABB-978DC501D4D9}">
      <dsp:nvSpPr>
        <dsp:cNvPr id="0" name=""/>
        <dsp:cNvSpPr/>
      </dsp:nvSpPr>
      <dsp:spPr>
        <a:xfrm>
          <a:off x="0" y="5359435"/>
          <a:ext cx="8746821" cy="52767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hlinkClick xmlns:r="http://schemas.openxmlformats.org/officeDocument/2006/relationships" r:id="rId1"/>
            </a:rPr>
            <a:t>https://www.usich.gov/solutions/</a:t>
          </a:r>
          <a:endParaRPr lang="en-US" sz="2200" kern="1200"/>
        </a:p>
      </dsp:txBody>
      <dsp:txXfrm>
        <a:off x="25759" y="5385194"/>
        <a:ext cx="8695303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F0352975-E883-482B-8BB9-5C5C995D9E0F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8403" t="29074" r="62538" b="13519"/>
        <a:stretch xmlns:a="http://schemas.openxmlformats.org/drawingml/2006/main"/>
      </cdr:blipFill>
      <cdr:spPr>
        <a:xfrm xmlns:a="http://schemas.openxmlformats.org/drawingml/2006/main">
          <a:off x="0" y="0"/>
          <a:ext cx="7501018" cy="68580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304DB4F-F79F-46E4-A5D5-1DCFE9EE15D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BD3CB37-3CB3-4D3C-BDEB-B3BC7563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E4DF3CFA-02CD-4BA1-8E57-865D918CFBD8}" type="slidenum">
              <a:rPr lang="en-US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461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E4DF3CFA-02CD-4BA1-8E57-865D918CFBD8}" type="slidenum">
              <a:rPr lang="en-US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32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C07D-CC5D-450F-BECC-DC525DC2F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5AF60-416A-4221-9A9B-E20DC93AD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9DEC-8C01-460D-B1A0-5817E5EC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5693-9FAA-46AB-9E3E-E1594ED89FD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F4414-6D51-405B-812C-31E48132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F1898-11F5-4190-8624-75C207A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08-B06E-4CA3-BA5C-8CA5355D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8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B8B96-5F65-42AD-94BF-9F107AC6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729F0-79F3-480E-80A9-6AA4FB593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040EB-CEAB-4305-B94B-692091C4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5693-9FAA-46AB-9E3E-E1594ED89FD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91684-142D-44AA-9750-F8ABE2D0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5830E-E4D7-4787-8C42-C23826E8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08-B06E-4CA3-BA5C-8CA5355D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0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FB4FF-A447-4723-B2C1-026DFED49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7F20B-2C45-421E-ADF3-91E71C6B5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8D00F-EE46-49F4-A414-31FEA580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5693-9FAA-46AB-9E3E-E1594ED89FD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F28B0-772C-451D-AB82-202AFC5A8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CAF11-A679-4079-B119-11948A7B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08-B06E-4CA3-BA5C-8CA5355D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AFCB2-2BA6-4EF3-AAAD-FC077C8D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0035C-30A4-4938-9C7C-62E9376DC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CF186-D724-4C2E-B7D5-1D592B12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5693-9FAA-46AB-9E3E-E1594ED89FD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72F34-06C8-41C1-B884-E41A382B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9502F-7839-4CB0-952E-C9E80BBF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08-B06E-4CA3-BA5C-8CA5355D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78A3-B4CF-4824-9740-76C38769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F5605-1C51-46E8-BF3D-720CF8CD6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41EEC-66FA-44F0-92DD-8EE89F47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5693-9FAA-46AB-9E3E-E1594ED89FD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5A3D4-8B42-4F1E-AC8D-FA1251FE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E565B-858D-4204-B1DB-A19381E3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08-B06E-4CA3-BA5C-8CA5355D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2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C8CE-DC33-4474-9208-EB8FE5CB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6875F-BE9A-4B80-8B24-04803E15B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6D70D-BA9C-46F5-8402-AED505C16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38F40-BA08-4B68-AF45-6B3597CE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5693-9FAA-46AB-9E3E-E1594ED89FD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F4F85-4418-4D35-B98F-1E6559A2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54B13-FF60-4E59-80B7-71E9B239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08-B06E-4CA3-BA5C-8CA5355D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6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5A06-CD5B-4E2F-B1D2-0F05EF54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49122-EBBE-4F3F-832E-BE8E1706E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0C7AA-B129-44AA-923E-18B6A854F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4C147-3E0B-49A2-9699-01F50770D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E978B-31B0-4E09-AF2B-77861326B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EAF0DB-6148-4178-AEF2-9D5F6907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5693-9FAA-46AB-9E3E-E1594ED89FD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75AC3-2528-4FF6-A4EC-45BC3521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5BDD1C-2BB4-412E-B908-0CA982BB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08-B06E-4CA3-BA5C-8CA5355D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8E1D1-9F54-40E5-B61F-EAA16C14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B2527-C1BC-48E0-9CD5-70C5B53D2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5693-9FAA-46AB-9E3E-E1594ED89FD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BBABA-6937-4EA2-B5CE-C5E8E770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E7AC8-01F8-4444-A670-5275E61F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08-B06E-4CA3-BA5C-8CA5355D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5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D4E9E9-DE29-423E-91B5-EDA4D681E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5693-9FAA-46AB-9E3E-E1594ED89FD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35874-8CDF-40FC-A082-1501116F3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DADF6-84FD-4F33-818B-0CBA3F3C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08-B06E-4CA3-BA5C-8CA5355D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6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C45D-3BF1-48ED-8614-50091052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53FCC-BA8A-401D-BC2A-129C3FBC6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F4EFF-83DC-4115-B52F-B2170FD07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F8D22-6D19-4BD3-91A5-1E6E576C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5693-9FAA-46AB-9E3E-E1594ED89FD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D97E3-FE59-44A7-98C8-C866C874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C743B-B38D-4FB2-8332-92CCE930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08-B06E-4CA3-BA5C-8CA5355D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3CC8-6248-49D5-965A-71DE9BA8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0F6EB-70A6-43AE-A7BE-471E22850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8675C-F23E-421A-8DE5-8FEF1C14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9E69D-F27B-4E8C-A52A-CCE7599B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5693-9FAA-46AB-9E3E-E1594ED89FD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792B5-4833-4CA4-8865-132DA59C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D64C7-20AD-43DD-9A83-7DC4B353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7208-B06E-4CA3-BA5C-8CA5355D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5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F38F8-0FB4-4F7F-94D3-65BDD1D4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3877-DF5E-426F-BEC8-6F4C466FA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6FE09-7BFB-45F7-8121-13782A703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35693-9FAA-46AB-9E3E-E1594ED89FD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1D1F8-4E0E-42F4-9984-51911FB8B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E5206-A62A-46A6-8965-36F0E524E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7208-B06E-4CA3-BA5C-8CA5355D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00D9A-36E5-482B-B471-5261F1E98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1191986"/>
            <a:ext cx="5604770" cy="4040414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Homelessness… Myths vs Reality </a:t>
            </a:r>
            <a:br>
              <a:rPr lang="en-US" sz="5100" dirty="0">
                <a:solidFill>
                  <a:schemeClr val="bg1"/>
                </a:solidFill>
              </a:rPr>
            </a:br>
            <a:endParaRPr lang="en-US" sz="5100" dirty="0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2E28C-0C19-4760-B846-1EA86AD91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429365"/>
            <a:ext cx="4047843" cy="26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4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DC463-54BA-4249-8023-E1609FE27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620486"/>
            <a:ext cx="3814565" cy="5594045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sz="3100" b="1" i="1" dirty="0">
                <a:solidFill>
                  <a:srgbClr val="FFFFFF"/>
                </a:solidFill>
              </a:rPr>
              <a:t>Where do people experiencing homelessness come from? </a:t>
            </a:r>
            <a:r>
              <a:rPr lang="en-US" sz="3100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6B81A9-73AA-4B96-A865-CB78F78BE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69430"/>
              </p:ext>
            </p:extLst>
          </p:nvPr>
        </p:nvGraphicFramePr>
        <p:xfrm>
          <a:off x="4796366" y="146958"/>
          <a:ext cx="7395633" cy="671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1340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9E492D-632B-4437-B169-59C66895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00" y="3727"/>
            <a:ext cx="7289800" cy="2253280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rgbClr val="000000"/>
                </a:solidFill>
              </a:rPr>
              <a:t>Myth #2 -  </a:t>
            </a:r>
            <a:r>
              <a:rPr lang="en-US" sz="3200" b="1" i="1" dirty="0">
                <a:solidFill>
                  <a:srgbClr val="000000"/>
                </a:solidFill>
              </a:rPr>
              <a:t>Homeless people choose to be homeless and/or can get off the street on their own if they wanted to.</a:t>
            </a:r>
            <a:endParaRPr lang="en-US" sz="3200" i="1" dirty="0">
              <a:solidFill>
                <a:srgbClr val="000000"/>
              </a:solidFill>
            </a:endParaRP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Graphic 13" descr="Home">
            <a:extLst>
              <a:ext uri="{FF2B5EF4-FFF2-40B4-BE49-F238E27FC236}">
                <a16:creationId xmlns:a16="http://schemas.microsoft.com/office/drawing/2014/main" id="{F6F9698A-589A-47BB-A95B-54439F673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C695B-C0FE-4878-91B3-FB012BB56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114" y="2024744"/>
            <a:ext cx="6418632" cy="40362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What Causes Homelessness? </a:t>
            </a:r>
          </a:p>
          <a:p>
            <a:r>
              <a:rPr lang="en-US" b="1" dirty="0">
                <a:solidFill>
                  <a:srgbClr val="000000"/>
                </a:solidFill>
              </a:rPr>
              <a:t>National Alliance to End Homelessness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When Housing is out of reach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Income and Housing Affordability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Connecting Homelessness &amp; Health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Escaping Violence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Impact of Racial Disparities 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4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43423" cy="1325563"/>
          </a:xfrm>
        </p:spPr>
        <p:txBody>
          <a:bodyPr/>
          <a:lstStyle/>
          <a:p>
            <a:r>
              <a:rPr lang="en-US" dirty="0"/>
              <a:t>This is Sally…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430" y="1431986"/>
            <a:ext cx="59177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Sally is a single mom with two children who is currently living in the shelter and working a full-time minimum wage job.  She is meeting with her Case Manager and trying to do a budget for housing.  What do you think she can afford?  </a:t>
            </a:r>
          </a:p>
          <a:p>
            <a:endParaRPr lang="en-US" dirty="0"/>
          </a:p>
          <a:p>
            <a:r>
              <a:rPr lang="en-US" dirty="0"/>
              <a:t>Minimum Wage (40 </a:t>
            </a:r>
            <a:r>
              <a:rPr lang="en-US" dirty="0" err="1"/>
              <a:t>hrs</a:t>
            </a:r>
            <a:r>
              <a:rPr lang="en-US" dirty="0"/>
              <a:t>/ </a:t>
            </a:r>
            <a:r>
              <a:rPr lang="en-US" dirty="0" err="1"/>
              <a:t>wk</a:t>
            </a:r>
            <a:r>
              <a:rPr lang="en-US" dirty="0"/>
              <a:t>) = $1,776 a month  </a:t>
            </a:r>
            <a:r>
              <a:rPr lang="en-US" i="1" dirty="0"/>
              <a:t>before taxes </a:t>
            </a:r>
          </a:p>
          <a:p>
            <a:endParaRPr lang="en-US" dirty="0"/>
          </a:p>
          <a:p>
            <a:r>
              <a:rPr lang="en-US" dirty="0"/>
              <a:t>Fair Market Rent 3 bedroom = $1,088 a month </a:t>
            </a:r>
          </a:p>
          <a:p>
            <a:r>
              <a:rPr lang="en-US" dirty="0"/>
              <a:t>	(61% of her gross income)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in her living expenses…  childcare, utilities, food and clothing, </a:t>
            </a:r>
            <a:r>
              <a:rPr lang="en-US" dirty="0" err="1"/>
              <a:t>etc</a:t>
            </a:r>
            <a:r>
              <a:rPr lang="en-US" dirty="0"/>
              <a:t>… 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Sally would need to make around $35 an hour to cover all needed expenses.  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51" y="1043796"/>
            <a:ext cx="5193101" cy="554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57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959D1-A771-44CB-91AE-942FF65D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2018 Minimum Wage vs Housing Costs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FFC2A0-D5AD-43F2-B52E-A8CE1A6CE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984" t="36184" r="14183" b="40878"/>
          <a:stretch/>
        </p:blipFill>
        <p:spPr>
          <a:xfrm>
            <a:off x="783772" y="2547257"/>
            <a:ext cx="10466614" cy="3016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0FE681-206C-4CFF-A9A9-ECEEA53DA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583" y="3774908"/>
            <a:ext cx="1249788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8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421739"/>
            <a:ext cx="3994068" cy="1727859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2019 Longitudinal System Analysis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51314"/>
            <a:ext cx="4654296" cy="439387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Race Statistics of Homeless Families 33% People of Color and 67% white</a:t>
            </a:r>
          </a:p>
          <a:p>
            <a:r>
              <a:rPr lang="en-US" sz="1600" dirty="0">
                <a:solidFill>
                  <a:schemeClr val="bg1"/>
                </a:solidFill>
              </a:rPr>
              <a:t>Race Statistics of Homeless Individuals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50% People of Color and 50% white</a:t>
            </a:r>
          </a:p>
          <a:p>
            <a:r>
              <a:rPr lang="en-US" sz="1600" dirty="0">
                <a:solidFill>
                  <a:schemeClr val="bg1"/>
                </a:solidFill>
              </a:rPr>
              <a:t>Overall Race Population Stats ((2014 Census)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White 80%, People of Color 20% (Onondaga)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White 92%, People of Color 8% (Cayuga)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White 96%, People of Color 4% (Oswego)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Combined stats: 81% White; 19% People of Color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This is a 31% racial disparity in homelessness in our </a:t>
            </a:r>
            <a:r>
              <a:rPr lang="en-US" sz="2400" dirty="0" err="1">
                <a:solidFill>
                  <a:schemeClr val="bg1"/>
                </a:solidFill>
              </a:rPr>
              <a:t>CoC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1DFB2C1-4540-4555-B048-D01E9C9EB5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395860"/>
              </p:ext>
            </p:extLst>
          </p:nvPr>
        </p:nvGraphicFramePr>
        <p:xfrm>
          <a:off x="4654296" y="0"/>
          <a:ext cx="753770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33B2109-01F2-4798-AEE7-B37A5FE612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433930"/>
              </p:ext>
            </p:extLst>
          </p:nvPr>
        </p:nvGraphicFramePr>
        <p:xfrm>
          <a:off x="5581482" y="53439"/>
          <a:ext cx="5683332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032F86A-548C-41E5-A32D-926F335804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121720"/>
              </p:ext>
            </p:extLst>
          </p:nvPr>
        </p:nvGraphicFramePr>
        <p:xfrm>
          <a:off x="5581482" y="3482438"/>
          <a:ext cx="5683332" cy="337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6664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AF6FA-9584-42C1-A1F4-976328ADE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66648"/>
            <a:ext cx="3869870" cy="3633952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3200" b="1" u="sng" dirty="0">
                <a:solidFill>
                  <a:srgbClr val="FFFFFF"/>
                </a:solidFill>
              </a:rPr>
              <a:t>Myth #3 - </a:t>
            </a:r>
            <a:r>
              <a:rPr lang="en-US" sz="3200" b="1" i="1" dirty="0">
                <a:solidFill>
                  <a:srgbClr val="FFFFFF"/>
                </a:solidFill>
              </a:rPr>
              <a:t>The Homeless are mostly older, single men.</a:t>
            </a: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F8E3A2-EA41-4291-9573-69118E755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557088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81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CAB116-2F7C-492C-9357-D040B3B4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486" y="440871"/>
            <a:ext cx="5879595" cy="1816135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000000"/>
                </a:solidFill>
              </a:rPr>
              <a:t>Myth #4- </a:t>
            </a:r>
            <a:r>
              <a:rPr lang="en-US" sz="4000" b="1" i="1" dirty="0">
                <a:solidFill>
                  <a:srgbClr val="000000"/>
                </a:solidFill>
              </a:rPr>
              <a:t>Most homeless people live on the street.</a:t>
            </a:r>
            <a:br>
              <a:rPr lang="en-US" sz="3100" dirty="0">
                <a:solidFill>
                  <a:srgbClr val="000000"/>
                </a:solidFill>
              </a:rPr>
            </a:br>
            <a:endParaRPr lang="en-US" sz="3100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treet">
            <a:extLst>
              <a:ext uri="{FF2B5EF4-FFF2-40B4-BE49-F238E27FC236}">
                <a16:creationId xmlns:a16="http://schemas.microsoft.com/office/drawing/2014/main" id="{E1BBFC02-9EFC-414A-B076-31C705746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03CA1-4F3C-4604-A2C6-DCC18644D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485" y="1841500"/>
            <a:ext cx="6745515" cy="421947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Street Outreach Providers served 137 people in 2018  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This is less than 3% of the overall homeless population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According to the Point In Time Count data, less than 2% of the homeless population was living on the streets on 1/30/19. </a:t>
            </a:r>
          </a:p>
        </p:txBody>
      </p:sp>
    </p:spTree>
    <p:extLst>
      <p:ext uri="{BB962C8B-B14F-4D97-AF65-F5344CB8AC3E}">
        <p14:creationId xmlns:p14="http://schemas.microsoft.com/office/powerpoint/2010/main" val="1786674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F75A-6097-4703-A910-343D9F224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963FF-6B35-4158-BA63-95B302739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AB7DC57-36FE-457E-8548-433635C81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048617"/>
              </p:ext>
            </p:extLst>
          </p:nvPr>
        </p:nvGraphicFramePr>
        <p:xfrm>
          <a:off x="838200" y="521335"/>
          <a:ext cx="10515600" cy="565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0872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FDFB07-4F62-4001-8877-31B6D965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Myth #5 – The more services we have the more homelessness we will have.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B58B6-0686-4246-A85B-B3C1FB70D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Family Homelessness (HIC &amp; PIT)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From 2016 to 2019 we added 617 beds for permanent housing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Since 2016 family homelessness has decreased by 27%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Veteran Homelessness (HIC &amp; PIT)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From 2013 to 2019 we added 149 beds for Veterans, which was almost a 200% increase in permanent housing beds designated for Veterans.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Since 2013 our Veteran homeless population has decreased by over 35% </a:t>
            </a:r>
          </a:p>
        </p:txBody>
      </p:sp>
    </p:spTree>
    <p:extLst>
      <p:ext uri="{BB962C8B-B14F-4D97-AF65-F5344CB8AC3E}">
        <p14:creationId xmlns:p14="http://schemas.microsoft.com/office/powerpoint/2010/main" val="120393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9D4FB-F2B8-4D7C-A8B5-47F23759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538843"/>
            <a:ext cx="3984172" cy="1691609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3200" dirty="0"/>
              <a:t>Myth #6 – Most are mentally ill.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9DAF4-707E-4666-A29D-D93356DEC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2230452"/>
            <a:ext cx="3984172" cy="3823215"/>
          </a:xfrm>
        </p:spPr>
        <p:txBody>
          <a:bodyPr>
            <a:normAutofit/>
          </a:bodyPr>
          <a:lstStyle/>
          <a:p>
            <a:r>
              <a:rPr lang="en-US" dirty="0"/>
              <a:t>Only 28% of people experiencing homelessness identify having a mental health disability </a:t>
            </a:r>
          </a:p>
          <a:p>
            <a:r>
              <a:rPr lang="en-US" dirty="0"/>
              <a:t>49% identify as having no disabling condition at all </a:t>
            </a:r>
          </a:p>
          <a:p>
            <a:endParaRPr lang="en-US" sz="2000" dirty="0"/>
          </a:p>
        </p:txBody>
      </p:sp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60C8FF3C-D983-4F2C-AC22-599623F15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410828"/>
            <a:ext cx="6250769" cy="387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67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6F316-3F8C-43F8-A328-B6D4A6A6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When people think of homelessness they think …. 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4C738A4-B466-4197-B04A-5F5BC17B79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91864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040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6B14-0739-48EA-8998-76EBCD03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Myth #7 – The majority abuse drugs and alcohol.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437D0-027C-4D46-9D71-2CE2DD10E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3200" dirty="0"/>
              <a:t>Only 16% of people experiencing homelessness identify having any issues with alcohol, drugs, or both. 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drugs and alcohol">
            <a:extLst>
              <a:ext uri="{FF2B5EF4-FFF2-40B4-BE49-F238E27FC236}">
                <a16:creationId xmlns:a16="http://schemas.microsoft.com/office/drawing/2014/main" id="{7A1557A7-1E8E-47DF-B9B4-A3DFCAEED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8" r="12434" b="-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308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B151-4E24-44D6-8D26-DBA2CCA3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Myth #8 - Homelessness has no end….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48B0DE-1831-4A73-9F22-24EC8A86B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3730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9205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A0B87-3070-4B2C-9BD8-AAB7DF22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79" y="640080"/>
            <a:ext cx="3924856" cy="56132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Measure 1 - Length of Time Persons Remain Homeless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5C3B9-6CD9-4D16-8998-AF8DC1A186D6}"/>
              </a:ext>
            </a:extLst>
          </p:cNvPr>
          <p:cNvSpPr txBox="1"/>
          <p:nvPr/>
        </p:nvSpPr>
        <p:spPr>
          <a:xfrm>
            <a:off x="4076358" y="640082"/>
            <a:ext cx="7980563" cy="3017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Average LOT homeless stayed the same for ES, but decreased by 5 days for ES and TH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Why is our LOT staying the same?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Do we have enough housing interventions/ affordable 	housing in our community?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How do we assess this to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 our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measures?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AFAF71-3BEF-40FA-A65B-19855AF1C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3" t="18750" r="62500" b="70834"/>
          <a:stretch/>
        </p:blipFill>
        <p:spPr>
          <a:xfrm>
            <a:off x="4076358" y="3859079"/>
            <a:ext cx="7980563" cy="125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36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4069E-F68C-49C6-BC05-24521A698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3962"/>
            <a:ext cx="10515600" cy="56900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Measure 2: Extent to which Persons who Exit Homelessness to Permanent Housing Destinations Return to Homelessness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542A0C8-301A-492C-A187-33EC109D2649}"/>
              </a:ext>
            </a:extLst>
          </p:cNvPr>
          <p:cNvGraphicFramePr>
            <a:graphicFrameLocks/>
          </p:cNvGraphicFramePr>
          <p:nvPr/>
        </p:nvGraphicFramePr>
        <p:xfrm>
          <a:off x="838200" y="1534332"/>
          <a:ext cx="10515600" cy="4890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2180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3FDFE-804F-49E2-B4F0-1F9D0B4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Permanent Housing Placement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4085BF-B8B9-44E7-804E-5E7FD615A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739829"/>
              </p:ext>
            </p:extLst>
          </p:nvPr>
        </p:nvGraphicFramePr>
        <p:xfrm>
          <a:off x="3271158" y="718456"/>
          <a:ext cx="8784771" cy="581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4901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6CE9D-A066-4693-B9E4-E815E66FF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228600"/>
            <a:ext cx="4004032" cy="598593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FF"/>
                </a:solidFill>
              </a:rPr>
              <a:t>Number of Homeless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ontent Placeholder 17">
            <a:extLst>
              <a:ext uri="{FF2B5EF4-FFF2-40B4-BE49-F238E27FC236}">
                <a16:creationId xmlns:a16="http://schemas.microsoft.com/office/drawing/2014/main" id="{D64A0F59-F39A-4220-AA93-B16238538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07291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1757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B0721-FE9C-42B8-8126-C69D3D31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79" y="2057400"/>
            <a:ext cx="2492978" cy="2302329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What does it take?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CE2581-9CD1-4FE1-A887-C78CFD480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668782"/>
              </p:ext>
            </p:extLst>
          </p:nvPr>
        </p:nvGraphicFramePr>
        <p:xfrm>
          <a:off x="3026079" y="653143"/>
          <a:ext cx="8746821" cy="5927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70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hat you look for is what you see">
            <a:extLst>
              <a:ext uri="{FF2B5EF4-FFF2-40B4-BE49-F238E27FC236}">
                <a16:creationId xmlns:a16="http://schemas.microsoft.com/office/drawing/2014/main" id="{77597010-DCCF-4C8F-8368-2BAC004EC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7" b="1959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7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8A53C-48CE-415A-AC5C-EBE9024DA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917701"/>
            <a:ext cx="5101046" cy="34794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 we see?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Image result for Data">
            <a:extLst>
              <a:ext uri="{FF2B5EF4-FFF2-40B4-BE49-F238E27FC236}">
                <a16:creationId xmlns:a16="http://schemas.microsoft.com/office/drawing/2014/main" id="{AB243FB0-BE3F-4A57-B839-596C83303E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r="20274" b="-2"/>
          <a:stretch/>
        </p:blipFill>
        <p:spPr bwMode="auto"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83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797B43-D64A-4ED8-89D0-60EE9017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HUD Federal Reports 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CD6166-896D-4C88-95C6-8607F0EBA5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088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92CD8-F62A-4355-99B5-67420893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System Performance Measure Reports	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11BD57D-7421-4D6A-971F-A4374A3CF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 sz="2000" b="1" dirty="0"/>
              <a:t>Measure 1 - Length of Time Persons Remain Homeless</a:t>
            </a:r>
          </a:p>
          <a:p>
            <a:r>
              <a:rPr lang="en-US" sz="2000" b="1" dirty="0"/>
              <a:t>Measure 2 - Extent to which Persons who Exit Homelessness to Permanent Housing Destinations Return to Homelessness</a:t>
            </a:r>
          </a:p>
          <a:p>
            <a:r>
              <a:rPr lang="en-US" sz="2000" b="1" dirty="0"/>
              <a:t>Measure 3 - Number of Homeless Persons </a:t>
            </a:r>
          </a:p>
          <a:p>
            <a:r>
              <a:rPr lang="en-US" sz="2000" b="1" dirty="0"/>
              <a:t>Measure 4 – Employment and Income Growth for Homeless Persons in </a:t>
            </a:r>
            <a:r>
              <a:rPr lang="en-US" sz="2000" b="1" dirty="0" err="1"/>
              <a:t>CoC</a:t>
            </a:r>
            <a:r>
              <a:rPr lang="en-US" sz="2000" b="1" dirty="0"/>
              <a:t> Program-funded Projects </a:t>
            </a:r>
          </a:p>
          <a:p>
            <a:r>
              <a:rPr lang="en-US" sz="2000" b="1" dirty="0"/>
              <a:t>Measure 5 – Number of Persons who Become Homeless for the First Time </a:t>
            </a:r>
          </a:p>
          <a:p>
            <a:r>
              <a:rPr lang="en-US" sz="2000" b="1" dirty="0"/>
              <a:t>Measure 6 – Homeless Prevention and Housing Placement of Persons defined by Category 3 (at risk of homelessness) of HUD’s Homeless Definition in </a:t>
            </a:r>
            <a:r>
              <a:rPr lang="en-US" sz="2000" b="1" dirty="0" err="1"/>
              <a:t>CoC</a:t>
            </a:r>
            <a:r>
              <a:rPr lang="en-US" sz="2000" b="1" dirty="0"/>
              <a:t> Program-funded Projects</a:t>
            </a:r>
          </a:p>
          <a:p>
            <a:r>
              <a:rPr lang="en-US" sz="2000" b="1" dirty="0"/>
              <a:t>Measure 7 – Successful Placement from Street Outreach and Successful Placement in or Retention of Permanent Housing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308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EF707D-E50B-48CD-8267-B9CB9944D4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346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41A48365-B48D-490D-A7DE-D85CC9AD2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25AA3-2A67-4C07-9F00-E7DCC13C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365126"/>
            <a:ext cx="6064505" cy="1146176"/>
          </a:xfrm>
        </p:spPr>
        <p:txBody>
          <a:bodyPr>
            <a:normAutofit/>
          </a:bodyPr>
          <a:lstStyle/>
          <a:p>
            <a:r>
              <a:rPr lang="en-US" sz="3700" b="1" u="sng" dirty="0">
                <a:solidFill>
                  <a:schemeClr val="bg1"/>
                </a:solidFill>
              </a:rPr>
              <a:t>Myth #1 -  </a:t>
            </a:r>
            <a:r>
              <a:rPr lang="en-US" sz="3700" b="1" i="1" dirty="0">
                <a:solidFill>
                  <a:schemeClr val="bg1"/>
                </a:solidFill>
              </a:rPr>
              <a:t>It can’t happen to me or someone in my family</a:t>
            </a:r>
            <a:endParaRPr lang="en-US" sz="3700" i="1" dirty="0">
              <a:solidFill>
                <a:schemeClr val="bg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1F05AC-2996-48A9-9B40-1A0FC53D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02376-9F88-477E-AE03-1584448CB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2173288"/>
            <a:ext cx="4187371" cy="400367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Out of the 5,318 people that entered the homeless system in 2018, 3,382 were homeless for the first time. (64%)</a:t>
            </a:r>
          </a:p>
          <a:p>
            <a:pPr lvl="1"/>
            <a:r>
              <a:rPr lang="en-US" dirty="0"/>
              <a:t>This was a decrease of 4% from 2017 (120 people) </a:t>
            </a:r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A8BB49-926F-4141-9A8D-82E1F3787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382893"/>
              </p:ext>
            </p:extLst>
          </p:nvPr>
        </p:nvGraphicFramePr>
        <p:xfrm>
          <a:off x="6693455" y="938213"/>
          <a:ext cx="4533345" cy="523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9104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38F1-F9D7-41BD-A740-273AECCF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00"/>
            <a:ext cx="4690982" cy="6108699"/>
          </a:xfrm>
        </p:spPr>
        <p:txBody>
          <a:bodyPr>
            <a:normAutofit/>
          </a:bodyPr>
          <a:lstStyle/>
          <a:p>
            <a:r>
              <a:rPr lang="en-US" sz="4400" b="1" dirty="0"/>
              <a:t>Local Reasons </a:t>
            </a:r>
            <a:br>
              <a:rPr lang="en-US" sz="4400" b="1" dirty="0"/>
            </a:br>
            <a:r>
              <a:rPr lang="en-US" sz="4400" b="1" dirty="0"/>
              <a:t>for Homelessness</a:t>
            </a:r>
            <a:br>
              <a:rPr lang="en-US" sz="4400" dirty="0"/>
            </a:br>
            <a:br>
              <a:rPr lang="en-US" sz="4400" dirty="0"/>
            </a:br>
            <a:r>
              <a:rPr lang="en-US" sz="2400" dirty="0"/>
              <a:t>1. Conflict in the Household 25%</a:t>
            </a:r>
            <a:br>
              <a:rPr lang="en-US" sz="2400" dirty="0"/>
            </a:br>
            <a:r>
              <a:rPr lang="en-US" sz="2400" dirty="0"/>
              <a:t>2. Eviction  12%</a:t>
            </a:r>
            <a:br>
              <a:rPr lang="en-US" sz="2400" dirty="0"/>
            </a:br>
            <a:r>
              <a:rPr lang="en-US" sz="2400" dirty="0"/>
              <a:t>3. Release from Institution  9%</a:t>
            </a:r>
            <a:br>
              <a:rPr lang="en-US" sz="2400" dirty="0"/>
            </a:br>
            <a:r>
              <a:rPr lang="en-US" sz="2400" dirty="0"/>
              <a:t>4. Lack of Sufficient Housing  8%</a:t>
            </a:r>
            <a:br>
              <a:rPr lang="en-US" sz="2400" dirty="0"/>
            </a:br>
            <a:r>
              <a:rPr lang="en-US" sz="2400" dirty="0"/>
              <a:t>5. Other – includes numerous reasons that are under 5% or less</a:t>
            </a:r>
            <a:br>
              <a:rPr lang="en-US" sz="4400" dirty="0"/>
            </a:br>
            <a:r>
              <a:rPr lang="en-US" sz="4400" dirty="0"/>
              <a:t>	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51A5619-EFB6-410E-AD36-4F477B612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0982" y="0"/>
            <a:ext cx="7501018" cy="6858000"/>
          </a:xfrm>
          <a:custGeom>
            <a:avLst/>
            <a:gdLst>
              <a:gd name="connsiteX0" fmla="*/ 1991843 w 7501018"/>
              <a:gd name="connsiteY0" fmla="*/ 0 h 6858000"/>
              <a:gd name="connsiteX1" fmla="*/ 5921481 w 7501018"/>
              <a:gd name="connsiteY1" fmla="*/ 0 h 6858000"/>
              <a:gd name="connsiteX2" fmla="*/ 6008335 w 7501018"/>
              <a:gd name="connsiteY2" fmla="*/ 49871 h 6858000"/>
              <a:gd name="connsiteX3" fmla="*/ 7435776 w 7501018"/>
              <a:gd name="connsiteY3" fmla="*/ 1545647 h 6858000"/>
              <a:gd name="connsiteX4" fmla="*/ 7501018 w 7501018"/>
              <a:gd name="connsiteY4" fmla="*/ 1672853 h 6858000"/>
              <a:gd name="connsiteX5" fmla="*/ 7501018 w 7501018"/>
              <a:gd name="connsiteY5" fmla="*/ 5185148 h 6858000"/>
              <a:gd name="connsiteX6" fmla="*/ 7435776 w 7501018"/>
              <a:gd name="connsiteY6" fmla="*/ 5312353 h 6858000"/>
              <a:gd name="connsiteX7" fmla="*/ 6008335 w 7501018"/>
              <a:gd name="connsiteY7" fmla="*/ 6808130 h 6858000"/>
              <a:gd name="connsiteX8" fmla="*/ 5921481 w 7501018"/>
              <a:gd name="connsiteY8" fmla="*/ 6858000 h 6858000"/>
              <a:gd name="connsiteX9" fmla="*/ 1991843 w 7501018"/>
              <a:gd name="connsiteY9" fmla="*/ 6858000 h 6858000"/>
              <a:gd name="connsiteX10" fmla="*/ 1904989 w 7501018"/>
              <a:gd name="connsiteY10" fmla="*/ 6808130 h 6858000"/>
              <a:gd name="connsiteX11" fmla="*/ 0 w 7501018"/>
              <a:gd name="connsiteY11" fmla="*/ 3429000 h 6858000"/>
              <a:gd name="connsiteX12" fmla="*/ 1904989 w 7501018"/>
              <a:gd name="connsiteY12" fmla="*/ 498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01018" h="6858000">
                <a:moveTo>
                  <a:pt x="1991843" y="0"/>
                </a:moveTo>
                <a:lnTo>
                  <a:pt x="5921481" y="0"/>
                </a:lnTo>
                <a:lnTo>
                  <a:pt x="6008335" y="49871"/>
                </a:lnTo>
                <a:cubicBezTo>
                  <a:pt x="6606570" y="412861"/>
                  <a:pt x="7100767" y="929810"/>
                  <a:pt x="7435776" y="1545647"/>
                </a:cubicBezTo>
                <a:lnTo>
                  <a:pt x="7501018" y="1672853"/>
                </a:lnTo>
                <a:lnTo>
                  <a:pt x="7501018" y="5185148"/>
                </a:lnTo>
                <a:lnTo>
                  <a:pt x="7435776" y="5312353"/>
                </a:lnTo>
                <a:cubicBezTo>
                  <a:pt x="7100767" y="5928190"/>
                  <a:pt x="6606570" y="6445139"/>
                  <a:pt x="6008335" y="6808130"/>
                </a:cubicBezTo>
                <a:lnTo>
                  <a:pt x="5921481" y="6858000"/>
                </a:lnTo>
                <a:lnTo>
                  <a:pt x="1991843" y="6858000"/>
                </a:lnTo>
                <a:lnTo>
                  <a:pt x="1904989" y="6808130"/>
                </a:lnTo>
                <a:cubicBezTo>
                  <a:pt x="762904" y="6115148"/>
                  <a:pt x="0" y="4861043"/>
                  <a:pt x="0" y="3429000"/>
                </a:cubicBezTo>
                <a:cubicBezTo>
                  <a:pt x="0" y="1996958"/>
                  <a:pt x="762904" y="742852"/>
                  <a:pt x="1904989" y="4987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E2DCACE-DCF2-4232-AA17-F1E8FEA7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7746" y="0"/>
            <a:ext cx="7314254" cy="6858000"/>
          </a:xfrm>
          <a:custGeom>
            <a:avLst/>
            <a:gdLst>
              <a:gd name="connsiteX0" fmla="*/ 2202213 w 7314254"/>
              <a:gd name="connsiteY0" fmla="*/ 0 h 6858000"/>
              <a:gd name="connsiteX1" fmla="*/ 5328903 w 7314254"/>
              <a:gd name="connsiteY1" fmla="*/ 0 h 6858000"/>
              <a:gd name="connsiteX2" fmla="*/ 5398083 w 7314254"/>
              <a:gd name="connsiteY2" fmla="*/ 31317 h 6858000"/>
              <a:gd name="connsiteX3" fmla="*/ 7235200 w 7314254"/>
              <a:gd name="connsiteY3" fmla="*/ 1962369 h 6858000"/>
              <a:gd name="connsiteX4" fmla="*/ 7314254 w 7314254"/>
              <a:gd name="connsiteY4" fmla="*/ 2178647 h 6858000"/>
              <a:gd name="connsiteX5" fmla="*/ 7314254 w 7314254"/>
              <a:gd name="connsiteY5" fmla="*/ 4681410 h 6858000"/>
              <a:gd name="connsiteX6" fmla="*/ 7235200 w 7314254"/>
              <a:gd name="connsiteY6" fmla="*/ 4897687 h 6858000"/>
              <a:gd name="connsiteX7" fmla="*/ 5398083 w 7314254"/>
              <a:gd name="connsiteY7" fmla="*/ 6828739 h 6858000"/>
              <a:gd name="connsiteX8" fmla="*/ 5333445 w 7314254"/>
              <a:gd name="connsiteY8" fmla="*/ 6858000 h 6858000"/>
              <a:gd name="connsiteX9" fmla="*/ 2197672 w 7314254"/>
              <a:gd name="connsiteY9" fmla="*/ 6858000 h 6858000"/>
              <a:gd name="connsiteX10" fmla="*/ 2133033 w 7314254"/>
              <a:gd name="connsiteY10" fmla="*/ 6828739 h 6858000"/>
              <a:gd name="connsiteX11" fmla="*/ 0 w 7314254"/>
              <a:gd name="connsiteY11" fmla="*/ 3430028 h 6858000"/>
              <a:gd name="connsiteX12" fmla="*/ 2133033 w 7314254"/>
              <a:gd name="connsiteY12" fmla="*/ 313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4254" h="6858000">
                <a:moveTo>
                  <a:pt x="2202213" y="0"/>
                </a:moveTo>
                <a:lnTo>
                  <a:pt x="5328903" y="0"/>
                </a:lnTo>
                <a:lnTo>
                  <a:pt x="5398083" y="31317"/>
                </a:lnTo>
                <a:cubicBezTo>
                  <a:pt x="6221189" y="428453"/>
                  <a:pt x="6877923" y="1116558"/>
                  <a:pt x="7235200" y="1962369"/>
                </a:cubicBezTo>
                <a:lnTo>
                  <a:pt x="7314254" y="2178647"/>
                </a:lnTo>
                <a:lnTo>
                  <a:pt x="7314254" y="4681410"/>
                </a:lnTo>
                <a:lnTo>
                  <a:pt x="7235200" y="4897687"/>
                </a:lnTo>
                <a:cubicBezTo>
                  <a:pt x="6877923" y="5743499"/>
                  <a:pt x="6221189" y="6431603"/>
                  <a:pt x="5398083" y="6828739"/>
                </a:cubicBezTo>
                <a:lnTo>
                  <a:pt x="5333445" y="6858000"/>
                </a:lnTo>
                <a:lnTo>
                  <a:pt x="2197672" y="6858000"/>
                </a:lnTo>
                <a:lnTo>
                  <a:pt x="2133033" y="6828739"/>
                </a:lnTo>
                <a:cubicBezTo>
                  <a:pt x="870938" y="6219797"/>
                  <a:pt x="0" y="4926756"/>
                  <a:pt x="0" y="3430028"/>
                </a:cubicBezTo>
                <a:cubicBezTo>
                  <a:pt x="0" y="1933300"/>
                  <a:pt x="870938" y="640259"/>
                  <a:pt x="2133033" y="31317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9A3F77-D5AE-4407-A838-956616831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187596"/>
              </p:ext>
            </p:extLst>
          </p:nvPr>
        </p:nvGraphicFramePr>
        <p:xfrm>
          <a:off x="4690982" y="0"/>
          <a:ext cx="750101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1181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1274</Words>
  <Application>Microsoft Office PowerPoint</Application>
  <PresentationFormat>Widescreen</PresentationFormat>
  <Paragraphs>139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Homelessness… Myths vs Reality  </vt:lpstr>
      <vt:lpstr>When people think of homelessness they think …. </vt:lpstr>
      <vt:lpstr>PowerPoint Presentation</vt:lpstr>
      <vt:lpstr>What do we see? </vt:lpstr>
      <vt:lpstr>HUD Federal Reports  </vt:lpstr>
      <vt:lpstr>System Performance Measure Reports </vt:lpstr>
      <vt:lpstr>Data</vt:lpstr>
      <vt:lpstr>Myth #1 -  It can’t happen to me or someone in my family</vt:lpstr>
      <vt:lpstr>Local Reasons  for Homelessness  1. Conflict in the Household 25% 2. Eviction  12% 3. Release from Institution  9% 4. Lack of Sufficient Housing  8% 5. Other – includes numerous reasons that are under 5% or less  </vt:lpstr>
      <vt:lpstr>Where do people experiencing homelessness come from?  </vt:lpstr>
      <vt:lpstr>Myth #2 -  Homeless people choose to be homeless and/or can get off the street on their own if they wanted to.</vt:lpstr>
      <vt:lpstr>This is Sally… </vt:lpstr>
      <vt:lpstr>2018 Minimum Wage vs Housing Costs </vt:lpstr>
      <vt:lpstr>2019 Longitudinal System Analysis Data </vt:lpstr>
      <vt:lpstr>Myth #3 - The Homeless are mostly older, single men. </vt:lpstr>
      <vt:lpstr>Myth #4- Most homeless people live on the street. </vt:lpstr>
      <vt:lpstr>PowerPoint Presentation</vt:lpstr>
      <vt:lpstr>Myth #5 – The more services we have the more homelessness we will have. </vt:lpstr>
      <vt:lpstr>Myth #6 – Most are mentally ill. </vt:lpstr>
      <vt:lpstr>Myth #7 – The majority abuse drugs and alcohol. </vt:lpstr>
      <vt:lpstr>Myth #8 - Homelessness has no end…. </vt:lpstr>
      <vt:lpstr>Measure 1 - Length of Time Persons Remain Homeless</vt:lpstr>
      <vt:lpstr>PowerPoint Presentation</vt:lpstr>
      <vt:lpstr>Permanent Housing Placement </vt:lpstr>
      <vt:lpstr>Number of Homeless </vt:lpstr>
      <vt:lpstr>What does it take?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Homelessness… Myths vs Reality</dc:title>
  <dc:creator>Sarah Schutt</dc:creator>
  <cp:lastModifiedBy>Sarah Schutt</cp:lastModifiedBy>
  <cp:revision>13</cp:revision>
  <cp:lastPrinted>2019-11-20T13:42:59Z</cp:lastPrinted>
  <dcterms:created xsi:type="dcterms:W3CDTF">2019-11-18T16:58:39Z</dcterms:created>
  <dcterms:modified xsi:type="dcterms:W3CDTF">2019-11-20T14:57:50Z</dcterms:modified>
</cp:coreProperties>
</file>