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6" r:id="rId3"/>
    <p:sldId id="258" r:id="rId4"/>
    <p:sldId id="268" r:id="rId5"/>
    <p:sldId id="257" r:id="rId6"/>
    <p:sldId id="259" r:id="rId7"/>
    <p:sldId id="261" r:id="rId8"/>
    <p:sldId id="260" r:id="rId9"/>
    <p:sldId id="277" r:id="rId10"/>
    <p:sldId id="267" r:id="rId11"/>
    <p:sldId id="272" r:id="rId12"/>
    <p:sldId id="278" r:id="rId13"/>
    <p:sldId id="262" r:id="rId14"/>
    <p:sldId id="280" r:id="rId15"/>
    <p:sldId id="270" r:id="rId16"/>
    <p:sldId id="271" r:id="rId17"/>
    <p:sldId id="263" r:id="rId18"/>
    <p:sldId id="264" r:id="rId19"/>
    <p:sldId id="265" r:id="rId20"/>
    <p:sldId id="279" r:id="rId21"/>
    <p:sldId id="269"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255" autoAdjust="0"/>
  </p:normalViewPr>
  <p:slideViewPr>
    <p:cSldViewPr snapToGrid="0">
      <p:cViewPr varScale="1">
        <p:scale>
          <a:sx n="83" d="100"/>
          <a:sy n="83" d="100"/>
        </p:scale>
        <p:origin x="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Total Number of People Experiencing Chronic Homeless during the</a:t>
            </a:r>
            <a:r>
              <a:rPr lang="en-US" baseline="0" dirty="0"/>
              <a:t> Point in Time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Total # Chronic Homeless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51</c:v>
                </c:pt>
                <c:pt idx="1">
                  <c:v>42</c:v>
                </c:pt>
                <c:pt idx="2">
                  <c:v>34</c:v>
                </c:pt>
                <c:pt idx="3">
                  <c:v>30</c:v>
                </c:pt>
              </c:numCache>
            </c:numRef>
          </c:val>
          <c:smooth val="0"/>
          <c:extLst>
            <c:ext xmlns:c16="http://schemas.microsoft.com/office/drawing/2014/chart" uri="{C3380CC4-5D6E-409C-BE32-E72D297353CC}">
              <c16:uniqueId val="{00000000-B567-468B-B492-F696FAE99BB9}"/>
            </c:ext>
          </c:extLst>
        </c:ser>
        <c:dLbls>
          <c:showLegendKey val="0"/>
          <c:showVal val="0"/>
          <c:showCatName val="0"/>
          <c:showSerName val="0"/>
          <c:showPercent val="0"/>
          <c:showBubbleSize val="0"/>
        </c:dLbls>
        <c:marker val="1"/>
        <c:smooth val="0"/>
        <c:axId val="864794984"/>
        <c:axId val="864795640"/>
      </c:lineChart>
      <c:catAx>
        <c:axId val="864794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4795640"/>
        <c:crosses val="autoZero"/>
        <c:auto val="1"/>
        <c:lblAlgn val="ctr"/>
        <c:lblOffset val="100"/>
        <c:noMultiLvlLbl val="0"/>
      </c:catAx>
      <c:valAx>
        <c:axId val="864795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4794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86528F60-5E68-4D5E-B0C2-65770999CAD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D509C15-1D3F-49FC-BD21-65C8838019E9}">
      <dgm:prSet/>
      <dgm:spPr/>
      <dgm:t>
        <a:bodyPr/>
        <a:lstStyle/>
        <a:p>
          <a:r>
            <a:rPr lang="en-US"/>
            <a:t>Coalition of organizations across Onondaga, Oswego, and Cayuga counties</a:t>
          </a:r>
        </a:p>
      </dgm:t>
    </dgm:pt>
    <dgm:pt modelId="{642AF97E-E981-4928-A30D-D39C59AB8E65}" type="parTrans" cxnId="{E596BF6F-FC03-44CF-9440-C8D75CC30A4A}">
      <dgm:prSet/>
      <dgm:spPr/>
      <dgm:t>
        <a:bodyPr/>
        <a:lstStyle/>
        <a:p>
          <a:endParaRPr lang="en-US"/>
        </a:p>
      </dgm:t>
    </dgm:pt>
    <dgm:pt modelId="{EDD25EA5-8582-4CD3-8C92-E9AF33255151}" type="sibTrans" cxnId="{E596BF6F-FC03-44CF-9440-C8D75CC30A4A}">
      <dgm:prSet/>
      <dgm:spPr/>
      <dgm:t>
        <a:bodyPr/>
        <a:lstStyle/>
        <a:p>
          <a:endParaRPr lang="en-US"/>
        </a:p>
      </dgm:t>
    </dgm:pt>
    <dgm:pt modelId="{61F14442-F960-4FCA-BD37-DBF3AEDB2E08}">
      <dgm:prSet/>
      <dgm:spPr/>
      <dgm:t>
        <a:bodyPr/>
        <a:lstStyle/>
        <a:p>
          <a:r>
            <a:rPr lang="en-US" dirty="0"/>
            <a:t>Mission to end homelessness and housing vulnerability in our three county region </a:t>
          </a:r>
        </a:p>
      </dgm:t>
    </dgm:pt>
    <dgm:pt modelId="{ED097C8D-CD7B-4DEB-BE65-4759A2821157}" type="parTrans" cxnId="{EBDD39DA-9D64-45D4-BB7E-7FCF60A5F6D1}">
      <dgm:prSet/>
      <dgm:spPr/>
      <dgm:t>
        <a:bodyPr/>
        <a:lstStyle/>
        <a:p>
          <a:endParaRPr lang="en-US"/>
        </a:p>
      </dgm:t>
    </dgm:pt>
    <dgm:pt modelId="{F33F2E72-303D-49A2-9E0E-44276391DC72}" type="sibTrans" cxnId="{EBDD39DA-9D64-45D4-BB7E-7FCF60A5F6D1}">
      <dgm:prSet/>
      <dgm:spPr/>
      <dgm:t>
        <a:bodyPr/>
        <a:lstStyle/>
        <a:p>
          <a:endParaRPr lang="en-US"/>
        </a:p>
      </dgm:t>
    </dgm:pt>
    <dgm:pt modelId="{EF57B8EF-8001-443A-AB48-39461C07C0C9}">
      <dgm:prSet/>
      <dgm:spPr/>
      <dgm:t>
        <a:bodyPr/>
        <a:lstStyle/>
        <a:p>
          <a:r>
            <a:rPr lang="en-US"/>
            <a:t>Act as HUD’s Continuum of Care (CoC) which brings over 9 million dollars in housing programs to our community </a:t>
          </a:r>
        </a:p>
      </dgm:t>
    </dgm:pt>
    <dgm:pt modelId="{8FDB8142-CF4F-4574-9740-C639B060925A}" type="parTrans" cxnId="{22D97056-D186-4BCB-9BAB-C4BCED4EF2D9}">
      <dgm:prSet/>
      <dgm:spPr/>
      <dgm:t>
        <a:bodyPr/>
        <a:lstStyle/>
        <a:p>
          <a:endParaRPr lang="en-US"/>
        </a:p>
      </dgm:t>
    </dgm:pt>
    <dgm:pt modelId="{6E399012-9F33-418C-903F-55291D4812AA}" type="sibTrans" cxnId="{22D97056-D186-4BCB-9BAB-C4BCED4EF2D9}">
      <dgm:prSet/>
      <dgm:spPr/>
      <dgm:t>
        <a:bodyPr/>
        <a:lstStyle/>
        <a:p>
          <a:endParaRPr lang="en-US"/>
        </a:p>
      </dgm:t>
    </dgm:pt>
    <dgm:pt modelId="{54033C3B-0D62-4715-85E3-B4DE89124F93}">
      <dgm:prSet/>
      <dgm:spPr/>
      <dgm:t>
        <a:bodyPr/>
        <a:lstStyle/>
        <a:p>
          <a:r>
            <a:rPr lang="en-US" dirty="0"/>
            <a:t>Foster community collaboration </a:t>
          </a:r>
        </a:p>
      </dgm:t>
    </dgm:pt>
    <dgm:pt modelId="{30CCDDD6-B701-4230-BEB7-90F738B23FF2}" type="parTrans" cxnId="{2F8F84DB-87A6-44A6-9951-9582E3E621F4}">
      <dgm:prSet/>
      <dgm:spPr/>
      <dgm:t>
        <a:bodyPr/>
        <a:lstStyle/>
        <a:p>
          <a:endParaRPr lang="en-US"/>
        </a:p>
      </dgm:t>
    </dgm:pt>
    <dgm:pt modelId="{DF8590C1-29CA-4ED9-9567-7723181CBE69}" type="sibTrans" cxnId="{2F8F84DB-87A6-44A6-9951-9582E3E621F4}">
      <dgm:prSet/>
      <dgm:spPr/>
      <dgm:t>
        <a:bodyPr/>
        <a:lstStyle/>
        <a:p>
          <a:endParaRPr lang="en-US"/>
        </a:p>
      </dgm:t>
    </dgm:pt>
    <dgm:pt modelId="{3061E1C1-2D97-43A8-81EF-C0F24FED54B0}">
      <dgm:prSet/>
      <dgm:spPr/>
      <dgm:t>
        <a:bodyPr/>
        <a:lstStyle/>
        <a:p>
          <a:r>
            <a:rPr lang="en-US" dirty="0"/>
            <a:t>Operate and oversee the homeless management information system and operate the community’s Coordinated Entry System</a:t>
          </a:r>
        </a:p>
      </dgm:t>
    </dgm:pt>
    <dgm:pt modelId="{00391747-A653-4F9C-BBA1-829FD8228870}" type="parTrans" cxnId="{67B58272-8ABD-4371-906A-6692689B575E}">
      <dgm:prSet/>
      <dgm:spPr/>
      <dgm:t>
        <a:bodyPr/>
        <a:lstStyle/>
        <a:p>
          <a:endParaRPr lang="en-US"/>
        </a:p>
      </dgm:t>
    </dgm:pt>
    <dgm:pt modelId="{1C036BA9-078D-4CF1-9587-BA4161BA3EEE}" type="sibTrans" cxnId="{67B58272-8ABD-4371-906A-6692689B575E}">
      <dgm:prSet/>
      <dgm:spPr/>
      <dgm:t>
        <a:bodyPr/>
        <a:lstStyle/>
        <a:p>
          <a:endParaRPr lang="en-US"/>
        </a:p>
      </dgm:t>
    </dgm:pt>
    <dgm:pt modelId="{4B8E7339-E833-43FD-9729-7AB5DB8E3A8A}" type="pres">
      <dgm:prSet presAssocID="{86528F60-5E68-4D5E-B0C2-65770999CADD}" presName="root" presStyleCnt="0">
        <dgm:presLayoutVars>
          <dgm:dir/>
          <dgm:resizeHandles val="exact"/>
        </dgm:presLayoutVars>
      </dgm:prSet>
      <dgm:spPr/>
    </dgm:pt>
    <dgm:pt modelId="{B7E01454-47D0-4392-9A78-AE705C240966}" type="pres">
      <dgm:prSet presAssocID="{DD509C15-1D3F-49FC-BD21-65C8838019E9}" presName="compNode" presStyleCnt="0"/>
      <dgm:spPr/>
    </dgm:pt>
    <dgm:pt modelId="{7C4330D8-671D-4A66-BCE6-0D43632F1508}" type="pres">
      <dgm:prSet presAssocID="{DD509C15-1D3F-49FC-BD21-65C8838019E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74C69251-8FCE-4BC2-A81C-733BB4E6C8EC}" type="pres">
      <dgm:prSet presAssocID="{DD509C15-1D3F-49FC-BD21-65C8838019E9}" presName="spaceRect" presStyleCnt="0"/>
      <dgm:spPr/>
    </dgm:pt>
    <dgm:pt modelId="{9155AB25-A754-4AA6-A33A-4DBCBB912F03}" type="pres">
      <dgm:prSet presAssocID="{DD509C15-1D3F-49FC-BD21-65C8838019E9}" presName="textRect" presStyleLbl="revTx" presStyleIdx="0" presStyleCnt="5">
        <dgm:presLayoutVars>
          <dgm:chMax val="1"/>
          <dgm:chPref val="1"/>
        </dgm:presLayoutVars>
      </dgm:prSet>
      <dgm:spPr/>
    </dgm:pt>
    <dgm:pt modelId="{F4B571AE-F864-42E0-98D8-676A6D41F1FF}" type="pres">
      <dgm:prSet presAssocID="{EDD25EA5-8582-4CD3-8C92-E9AF33255151}" presName="sibTrans" presStyleCnt="0"/>
      <dgm:spPr/>
    </dgm:pt>
    <dgm:pt modelId="{BBD9860D-0FA9-42E2-AFB3-C73C3D6331CA}" type="pres">
      <dgm:prSet presAssocID="{61F14442-F960-4FCA-BD37-DBF3AEDB2E08}" presName="compNode" presStyleCnt="0"/>
      <dgm:spPr/>
    </dgm:pt>
    <dgm:pt modelId="{0DDA542D-D7BD-4F01-820A-94A2626DC56C}" type="pres">
      <dgm:prSet presAssocID="{61F14442-F960-4FCA-BD37-DBF3AEDB2E0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BB54EEA0-8F81-49F6-A020-D24E0F15E908}" type="pres">
      <dgm:prSet presAssocID="{61F14442-F960-4FCA-BD37-DBF3AEDB2E08}" presName="spaceRect" presStyleCnt="0"/>
      <dgm:spPr/>
    </dgm:pt>
    <dgm:pt modelId="{CFD228AA-BFA3-47C2-9B93-BBD52A32CD22}" type="pres">
      <dgm:prSet presAssocID="{61F14442-F960-4FCA-BD37-DBF3AEDB2E08}" presName="textRect" presStyleLbl="revTx" presStyleIdx="1" presStyleCnt="5">
        <dgm:presLayoutVars>
          <dgm:chMax val="1"/>
          <dgm:chPref val="1"/>
        </dgm:presLayoutVars>
      </dgm:prSet>
      <dgm:spPr/>
    </dgm:pt>
    <dgm:pt modelId="{2F2F62EE-D2D2-43F1-BB56-6CE138739A3A}" type="pres">
      <dgm:prSet presAssocID="{F33F2E72-303D-49A2-9E0E-44276391DC72}" presName="sibTrans" presStyleCnt="0"/>
      <dgm:spPr/>
    </dgm:pt>
    <dgm:pt modelId="{CA6007E9-ED11-4EF0-B94E-BA575E6BC687}" type="pres">
      <dgm:prSet presAssocID="{EF57B8EF-8001-443A-AB48-39461C07C0C9}" presName="compNode" presStyleCnt="0"/>
      <dgm:spPr/>
    </dgm:pt>
    <dgm:pt modelId="{EAC62BBB-E1B2-4608-B257-1B6F8CDBD26E}" type="pres">
      <dgm:prSet presAssocID="{EF57B8EF-8001-443A-AB48-39461C07C0C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urban scene"/>
        </a:ext>
      </dgm:extLst>
    </dgm:pt>
    <dgm:pt modelId="{B58EE7D2-FEC4-4165-BCF3-C50F468DC9C9}" type="pres">
      <dgm:prSet presAssocID="{EF57B8EF-8001-443A-AB48-39461C07C0C9}" presName="spaceRect" presStyleCnt="0"/>
      <dgm:spPr/>
    </dgm:pt>
    <dgm:pt modelId="{1FFFFE6A-BDCA-41DD-9342-B13E647F93A1}" type="pres">
      <dgm:prSet presAssocID="{EF57B8EF-8001-443A-AB48-39461C07C0C9}" presName="textRect" presStyleLbl="revTx" presStyleIdx="2" presStyleCnt="5">
        <dgm:presLayoutVars>
          <dgm:chMax val="1"/>
          <dgm:chPref val="1"/>
        </dgm:presLayoutVars>
      </dgm:prSet>
      <dgm:spPr/>
    </dgm:pt>
    <dgm:pt modelId="{5E977641-6E58-49CB-885B-6BAB867A8FAC}" type="pres">
      <dgm:prSet presAssocID="{6E399012-9F33-418C-903F-55291D4812AA}" presName="sibTrans" presStyleCnt="0"/>
      <dgm:spPr/>
    </dgm:pt>
    <dgm:pt modelId="{CCFB8A94-1FCC-40C6-B3F2-05B9CB8CD414}" type="pres">
      <dgm:prSet presAssocID="{54033C3B-0D62-4715-85E3-B4DE89124F93}" presName="compNode" presStyleCnt="0"/>
      <dgm:spPr/>
    </dgm:pt>
    <dgm:pt modelId="{97C6F20B-0144-4F30-849D-2E63CDD75D3E}" type="pres">
      <dgm:prSet presAssocID="{54033C3B-0D62-4715-85E3-B4DE89124F9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4431EE81-001F-42E3-BE0E-09695948ED52}" type="pres">
      <dgm:prSet presAssocID="{54033C3B-0D62-4715-85E3-B4DE89124F93}" presName="spaceRect" presStyleCnt="0"/>
      <dgm:spPr/>
    </dgm:pt>
    <dgm:pt modelId="{379542AE-7327-455F-9CCF-445B5ADB6A49}" type="pres">
      <dgm:prSet presAssocID="{54033C3B-0D62-4715-85E3-B4DE89124F93}" presName="textRect" presStyleLbl="revTx" presStyleIdx="3" presStyleCnt="5">
        <dgm:presLayoutVars>
          <dgm:chMax val="1"/>
          <dgm:chPref val="1"/>
        </dgm:presLayoutVars>
      </dgm:prSet>
      <dgm:spPr/>
    </dgm:pt>
    <dgm:pt modelId="{C10221AF-DFD8-4D0A-B5D2-D0870C86DA9E}" type="pres">
      <dgm:prSet presAssocID="{DF8590C1-29CA-4ED9-9567-7723181CBE69}" presName="sibTrans" presStyleCnt="0"/>
      <dgm:spPr/>
    </dgm:pt>
    <dgm:pt modelId="{E43E98EB-98AA-4960-B6AC-6E4865EF8D11}" type="pres">
      <dgm:prSet presAssocID="{3061E1C1-2D97-43A8-81EF-C0F24FED54B0}" presName="compNode" presStyleCnt="0"/>
      <dgm:spPr/>
    </dgm:pt>
    <dgm:pt modelId="{920FE895-DC11-471C-B2FA-F0768333B68F}" type="pres">
      <dgm:prSet presAssocID="{3061E1C1-2D97-43A8-81EF-C0F24FED54B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nching Diagram"/>
        </a:ext>
      </dgm:extLst>
    </dgm:pt>
    <dgm:pt modelId="{D2199062-3FB3-4774-9382-2BB52858C315}" type="pres">
      <dgm:prSet presAssocID="{3061E1C1-2D97-43A8-81EF-C0F24FED54B0}" presName="spaceRect" presStyleCnt="0"/>
      <dgm:spPr/>
    </dgm:pt>
    <dgm:pt modelId="{0ADD6021-C34C-45F3-9A44-F0A223C4157A}" type="pres">
      <dgm:prSet presAssocID="{3061E1C1-2D97-43A8-81EF-C0F24FED54B0}" presName="textRect" presStyleLbl="revTx" presStyleIdx="4" presStyleCnt="5">
        <dgm:presLayoutVars>
          <dgm:chMax val="1"/>
          <dgm:chPref val="1"/>
        </dgm:presLayoutVars>
      </dgm:prSet>
      <dgm:spPr/>
    </dgm:pt>
  </dgm:ptLst>
  <dgm:cxnLst>
    <dgm:cxn modelId="{3AA0DF33-0893-48FB-A970-69F207C6072F}" type="presOf" srcId="{86528F60-5E68-4D5E-B0C2-65770999CADD}" destId="{4B8E7339-E833-43FD-9729-7AB5DB8E3A8A}" srcOrd="0" destOrd="0" presId="urn:microsoft.com/office/officeart/2018/2/layout/IconLabelList"/>
    <dgm:cxn modelId="{8C08214C-B48F-4161-8B65-D506C951CD9F}" type="presOf" srcId="{61F14442-F960-4FCA-BD37-DBF3AEDB2E08}" destId="{CFD228AA-BFA3-47C2-9B93-BBD52A32CD22}" srcOrd="0" destOrd="0" presId="urn:microsoft.com/office/officeart/2018/2/layout/IconLabelList"/>
    <dgm:cxn modelId="{E596BF6F-FC03-44CF-9440-C8D75CC30A4A}" srcId="{86528F60-5E68-4D5E-B0C2-65770999CADD}" destId="{DD509C15-1D3F-49FC-BD21-65C8838019E9}" srcOrd="0" destOrd="0" parTransId="{642AF97E-E981-4928-A30D-D39C59AB8E65}" sibTransId="{EDD25EA5-8582-4CD3-8C92-E9AF33255151}"/>
    <dgm:cxn modelId="{67B58272-8ABD-4371-906A-6692689B575E}" srcId="{86528F60-5E68-4D5E-B0C2-65770999CADD}" destId="{3061E1C1-2D97-43A8-81EF-C0F24FED54B0}" srcOrd="4" destOrd="0" parTransId="{00391747-A653-4F9C-BBA1-829FD8228870}" sibTransId="{1C036BA9-078D-4CF1-9587-BA4161BA3EEE}"/>
    <dgm:cxn modelId="{22D97056-D186-4BCB-9BAB-C4BCED4EF2D9}" srcId="{86528F60-5E68-4D5E-B0C2-65770999CADD}" destId="{EF57B8EF-8001-443A-AB48-39461C07C0C9}" srcOrd="2" destOrd="0" parTransId="{8FDB8142-CF4F-4574-9740-C639B060925A}" sibTransId="{6E399012-9F33-418C-903F-55291D4812AA}"/>
    <dgm:cxn modelId="{3C6ED388-313B-49E8-8EB3-76EE037473BC}" type="presOf" srcId="{3061E1C1-2D97-43A8-81EF-C0F24FED54B0}" destId="{0ADD6021-C34C-45F3-9A44-F0A223C4157A}" srcOrd="0" destOrd="0" presId="urn:microsoft.com/office/officeart/2018/2/layout/IconLabelList"/>
    <dgm:cxn modelId="{6BFD49AA-682C-4C99-AC45-4C863E651FA5}" type="presOf" srcId="{DD509C15-1D3F-49FC-BD21-65C8838019E9}" destId="{9155AB25-A754-4AA6-A33A-4DBCBB912F03}" srcOrd="0" destOrd="0" presId="urn:microsoft.com/office/officeart/2018/2/layout/IconLabelList"/>
    <dgm:cxn modelId="{03A7F2BE-E751-4C01-BB4F-F020F9C8D684}" type="presOf" srcId="{54033C3B-0D62-4715-85E3-B4DE89124F93}" destId="{379542AE-7327-455F-9CCF-445B5ADB6A49}" srcOrd="0" destOrd="0" presId="urn:microsoft.com/office/officeart/2018/2/layout/IconLabelList"/>
    <dgm:cxn modelId="{EBDD39DA-9D64-45D4-BB7E-7FCF60A5F6D1}" srcId="{86528F60-5E68-4D5E-B0C2-65770999CADD}" destId="{61F14442-F960-4FCA-BD37-DBF3AEDB2E08}" srcOrd="1" destOrd="0" parTransId="{ED097C8D-CD7B-4DEB-BE65-4759A2821157}" sibTransId="{F33F2E72-303D-49A2-9E0E-44276391DC72}"/>
    <dgm:cxn modelId="{2F8F84DB-87A6-44A6-9951-9582E3E621F4}" srcId="{86528F60-5E68-4D5E-B0C2-65770999CADD}" destId="{54033C3B-0D62-4715-85E3-B4DE89124F93}" srcOrd="3" destOrd="0" parTransId="{30CCDDD6-B701-4230-BEB7-90F738B23FF2}" sibTransId="{DF8590C1-29CA-4ED9-9567-7723181CBE69}"/>
    <dgm:cxn modelId="{2B6B5AEE-5964-4740-8788-7366016124F0}" type="presOf" srcId="{EF57B8EF-8001-443A-AB48-39461C07C0C9}" destId="{1FFFFE6A-BDCA-41DD-9342-B13E647F93A1}" srcOrd="0" destOrd="0" presId="urn:microsoft.com/office/officeart/2018/2/layout/IconLabelList"/>
    <dgm:cxn modelId="{ACFAA8F8-E25D-445B-B8A2-00FECD020794}" type="presParOf" srcId="{4B8E7339-E833-43FD-9729-7AB5DB8E3A8A}" destId="{B7E01454-47D0-4392-9A78-AE705C240966}" srcOrd="0" destOrd="0" presId="urn:microsoft.com/office/officeart/2018/2/layout/IconLabelList"/>
    <dgm:cxn modelId="{D7022227-A6EC-43B3-B5CE-E9C24CB44BEC}" type="presParOf" srcId="{B7E01454-47D0-4392-9A78-AE705C240966}" destId="{7C4330D8-671D-4A66-BCE6-0D43632F1508}" srcOrd="0" destOrd="0" presId="urn:microsoft.com/office/officeart/2018/2/layout/IconLabelList"/>
    <dgm:cxn modelId="{1501446D-6975-477D-9161-4CEAEAE66CEA}" type="presParOf" srcId="{B7E01454-47D0-4392-9A78-AE705C240966}" destId="{74C69251-8FCE-4BC2-A81C-733BB4E6C8EC}" srcOrd="1" destOrd="0" presId="urn:microsoft.com/office/officeart/2018/2/layout/IconLabelList"/>
    <dgm:cxn modelId="{2D69C491-AA75-434A-A976-B79468873C88}" type="presParOf" srcId="{B7E01454-47D0-4392-9A78-AE705C240966}" destId="{9155AB25-A754-4AA6-A33A-4DBCBB912F03}" srcOrd="2" destOrd="0" presId="urn:microsoft.com/office/officeart/2018/2/layout/IconLabelList"/>
    <dgm:cxn modelId="{47392F32-3428-47B1-AEDB-973F88C768F1}" type="presParOf" srcId="{4B8E7339-E833-43FD-9729-7AB5DB8E3A8A}" destId="{F4B571AE-F864-42E0-98D8-676A6D41F1FF}" srcOrd="1" destOrd="0" presId="urn:microsoft.com/office/officeart/2018/2/layout/IconLabelList"/>
    <dgm:cxn modelId="{7BE757B0-EE12-41F4-923D-A35D1BF4AE18}" type="presParOf" srcId="{4B8E7339-E833-43FD-9729-7AB5DB8E3A8A}" destId="{BBD9860D-0FA9-42E2-AFB3-C73C3D6331CA}" srcOrd="2" destOrd="0" presId="urn:microsoft.com/office/officeart/2018/2/layout/IconLabelList"/>
    <dgm:cxn modelId="{394C5835-F21F-4520-816E-5A5925FFED6C}" type="presParOf" srcId="{BBD9860D-0FA9-42E2-AFB3-C73C3D6331CA}" destId="{0DDA542D-D7BD-4F01-820A-94A2626DC56C}" srcOrd="0" destOrd="0" presId="urn:microsoft.com/office/officeart/2018/2/layout/IconLabelList"/>
    <dgm:cxn modelId="{0D0B23EF-F59D-4749-A422-63D4BE1D83AD}" type="presParOf" srcId="{BBD9860D-0FA9-42E2-AFB3-C73C3D6331CA}" destId="{BB54EEA0-8F81-49F6-A020-D24E0F15E908}" srcOrd="1" destOrd="0" presId="urn:microsoft.com/office/officeart/2018/2/layout/IconLabelList"/>
    <dgm:cxn modelId="{AFBCAB10-84CA-4AB5-8ACA-FD9458B43D85}" type="presParOf" srcId="{BBD9860D-0FA9-42E2-AFB3-C73C3D6331CA}" destId="{CFD228AA-BFA3-47C2-9B93-BBD52A32CD22}" srcOrd="2" destOrd="0" presId="urn:microsoft.com/office/officeart/2018/2/layout/IconLabelList"/>
    <dgm:cxn modelId="{5168DBD4-522E-4954-B91B-E9F79F3E93B7}" type="presParOf" srcId="{4B8E7339-E833-43FD-9729-7AB5DB8E3A8A}" destId="{2F2F62EE-D2D2-43F1-BB56-6CE138739A3A}" srcOrd="3" destOrd="0" presId="urn:microsoft.com/office/officeart/2018/2/layout/IconLabelList"/>
    <dgm:cxn modelId="{CFDF192F-1DB1-4800-A4C1-A69E013F5B61}" type="presParOf" srcId="{4B8E7339-E833-43FD-9729-7AB5DB8E3A8A}" destId="{CA6007E9-ED11-4EF0-B94E-BA575E6BC687}" srcOrd="4" destOrd="0" presId="urn:microsoft.com/office/officeart/2018/2/layout/IconLabelList"/>
    <dgm:cxn modelId="{DE844509-746C-4E44-B985-581FDBF00EA4}" type="presParOf" srcId="{CA6007E9-ED11-4EF0-B94E-BA575E6BC687}" destId="{EAC62BBB-E1B2-4608-B257-1B6F8CDBD26E}" srcOrd="0" destOrd="0" presId="urn:microsoft.com/office/officeart/2018/2/layout/IconLabelList"/>
    <dgm:cxn modelId="{923CDFF5-6258-452F-A766-77C94B60BD88}" type="presParOf" srcId="{CA6007E9-ED11-4EF0-B94E-BA575E6BC687}" destId="{B58EE7D2-FEC4-4165-BCF3-C50F468DC9C9}" srcOrd="1" destOrd="0" presId="urn:microsoft.com/office/officeart/2018/2/layout/IconLabelList"/>
    <dgm:cxn modelId="{A4C57D78-8132-4849-BF5E-F10557E8B88C}" type="presParOf" srcId="{CA6007E9-ED11-4EF0-B94E-BA575E6BC687}" destId="{1FFFFE6A-BDCA-41DD-9342-B13E647F93A1}" srcOrd="2" destOrd="0" presId="urn:microsoft.com/office/officeart/2018/2/layout/IconLabelList"/>
    <dgm:cxn modelId="{F7765294-147B-4D2A-B6E1-E4811C8FEB6F}" type="presParOf" srcId="{4B8E7339-E833-43FD-9729-7AB5DB8E3A8A}" destId="{5E977641-6E58-49CB-885B-6BAB867A8FAC}" srcOrd="5" destOrd="0" presId="urn:microsoft.com/office/officeart/2018/2/layout/IconLabelList"/>
    <dgm:cxn modelId="{6FA4759C-6029-4F65-8AD7-3EFEC258CF90}" type="presParOf" srcId="{4B8E7339-E833-43FD-9729-7AB5DB8E3A8A}" destId="{CCFB8A94-1FCC-40C6-B3F2-05B9CB8CD414}" srcOrd="6" destOrd="0" presId="urn:microsoft.com/office/officeart/2018/2/layout/IconLabelList"/>
    <dgm:cxn modelId="{103FFD41-2975-4B82-ACA8-340B088C4243}" type="presParOf" srcId="{CCFB8A94-1FCC-40C6-B3F2-05B9CB8CD414}" destId="{97C6F20B-0144-4F30-849D-2E63CDD75D3E}" srcOrd="0" destOrd="0" presId="urn:microsoft.com/office/officeart/2018/2/layout/IconLabelList"/>
    <dgm:cxn modelId="{7D780CA9-7737-46AA-A0D8-8A162920CF28}" type="presParOf" srcId="{CCFB8A94-1FCC-40C6-B3F2-05B9CB8CD414}" destId="{4431EE81-001F-42E3-BE0E-09695948ED52}" srcOrd="1" destOrd="0" presId="urn:microsoft.com/office/officeart/2018/2/layout/IconLabelList"/>
    <dgm:cxn modelId="{CE2D2C09-2734-4F6C-A339-9DE52860444E}" type="presParOf" srcId="{CCFB8A94-1FCC-40C6-B3F2-05B9CB8CD414}" destId="{379542AE-7327-455F-9CCF-445B5ADB6A49}" srcOrd="2" destOrd="0" presId="urn:microsoft.com/office/officeart/2018/2/layout/IconLabelList"/>
    <dgm:cxn modelId="{12F458A7-8DA5-45B5-BD94-A6FA8AE45D00}" type="presParOf" srcId="{4B8E7339-E833-43FD-9729-7AB5DB8E3A8A}" destId="{C10221AF-DFD8-4D0A-B5D2-D0870C86DA9E}" srcOrd="7" destOrd="0" presId="urn:microsoft.com/office/officeart/2018/2/layout/IconLabelList"/>
    <dgm:cxn modelId="{15E972A1-1382-4323-B8E9-49947962E565}" type="presParOf" srcId="{4B8E7339-E833-43FD-9729-7AB5DB8E3A8A}" destId="{E43E98EB-98AA-4960-B6AC-6E4865EF8D11}" srcOrd="8" destOrd="0" presId="urn:microsoft.com/office/officeart/2018/2/layout/IconLabelList"/>
    <dgm:cxn modelId="{695C940C-86E3-4664-B975-357D3E1EEF1E}" type="presParOf" srcId="{E43E98EB-98AA-4960-B6AC-6E4865EF8D11}" destId="{920FE895-DC11-471C-B2FA-F0768333B68F}" srcOrd="0" destOrd="0" presId="urn:microsoft.com/office/officeart/2018/2/layout/IconLabelList"/>
    <dgm:cxn modelId="{81635F05-07AA-4340-AAC7-7D8FC23D3BB2}" type="presParOf" srcId="{E43E98EB-98AA-4960-B6AC-6E4865EF8D11}" destId="{D2199062-3FB3-4774-9382-2BB52858C315}" srcOrd="1" destOrd="0" presId="urn:microsoft.com/office/officeart/2018/2/layout/IconLabelList"/>
    <dgm:cxn modelId="{CBE9601F-6DAD-4615-AB42-080538D678D0}" type="presParOf" srcId="{E43E98EB-98AA-4960-B6AC-6E4865EF8D11}" destId="{0ADD6021-C34C-45F3-9A44-F0A223C4157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8F728-9A5B-4E0F-8548-C7CBAB754B9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4F5C7BD-2CCB-4288-B948-31197048A58C}">
      <dgm:prSet/>
      <dgm:spPr/>
      <dgm:t>
        <a:bodyPr/>
        <a:lstStyle/>
        <a:p>
          <a:pPr>
            <a:lnSpc>
              <a:spcPct val="100000"/>
            </a:lnSpc>
          </a:pPr>
          <a:r>
            <a:rPr lang="en-US" dirty="0"/>
            <a:t>Two types of housing programs funded through </a:t>
          </a:r>
          <a:r>
            <a:rPr lang="en-US" dirty="0" err="1"/>
            <a:t>CoC</a:t>
          </a:r>
          <a:endParaRPr lang="en-US" dirty="0"/>
        </a:p>
      </dgm:t>
    </dgm:pt>
    <dgm:pt modelId="{3B52B15F-E9CB-45A5-8351-85BA45342999}" type="parTrans" cxnId="{EEC2785D-AA26-4E2E-90B7-6FDFE0DCC4E4}">
      <dgm:prSet/>
      <dgm:spPr/>
      <dgm:t>
        <a:bodyPr/>
        <a:lstStyle/>
        <a:p>
          <a:endParaRPr lang="en-US"/>
        </a:p>
      </dgm:t>
    </dgm:pt>
    <dgm:pt modelId="{B14D2F99-5355-4366-8A49-9A112F7D68A3}" type="sibTrans" cxnId="{EEC2785D-AA26-4E2E-90B7-6FDFE0DCC4E4}">
      <dgm:prSet/>
      <dgm:spPr/>
      <dgm:t>
        <a:bodyPr/>
        <a:lstStyle/>
        <a:p>
          <a:endParaRPr lang="en-US"/>
        </a:p>
      </dgm:t>
    </dgm:pt>
    <dgm:pt modelId="{C62D869B-E173-4A0B-BAE9-9BA6B09BA3F2}">
      <dgm:prSet/>
      <dgm:spPr/>
      <dgm:t>
        <a:bodyPr/>
        <a:lstStyle/>
        <a:p>
          <a:pPr>
            <a:lnSpc>
              <a:spcPct val="100000"/>
            </a:lnSpc>
          </a:pPr>
          <a:r>
            <a:rPr lang="en-US" dirty="0"/>
            <a:t>rapid rehousing </a:t>
          </a:r>
        </a:p>
        <a:p>
          <a:pPr>
            <a:lnSpc>
              <a:spcPct val="100000"/>
            </a:lnSpc>
          </a:pPr>
          <a:r>
            <a:rPr lang="en-US" dirty="0"/>
            <a:t>permanent supportive housing </a:t>
          </a:r>
        </a:p>
      </dgm:t>
    </dgm:pt>
    <dgm:pt modelId="{BB4C64BE-39AA-4188-BDAE-24BEC00FD3D8}" type="parTrans" cxnId="{C64CA703-5532-4623-B0F3-C825821765B2}">
      <dgm:prSet/>
      <dgm:spPr/>
      <dgm:t>
        <a:bodyPr/>
        <a:lstStyle/>
        <a:p>
          <a:endParaRPr lang="en-US"/>
        </a:p>
      </dgm:t>
    </dgm:pt>
    <dgm:pt modelId="{C32F531D-D1C3-413F-A343-46666BBA3710}" type="sibTrans" cxnId="{C64CA703-5532-4623-B0F3-C825821765B2}">
      <dgm:prSet/>
      <dgm:spPr/>
      <dgm:t>
        <a:bodyPr/>
        <a:lstStyle/>
        <a:p>
          <a:endParaRPr lang="en-US"/>
        </a:p>
      </dgm:t>
    </dgm:pt>
    <dgm:pt modelId="{DCFDAF02-4AE5-436C-90E0-EBA4049054E4}">
      <dgm:prSet/>
      <dgm:spPr/>
      <dgm:t>
        <a:bodyPr/>
        <a:lstStyle/>
        <a:p>
          <a:pPr>
            <a:lnSpc>
              <a:spcPct val="100000"/>
            </a:lnSpc>
          </a:pPr>
          <a:r>
            <a:rPr lang="en-US" dirty="0"/>
            <a:t>Over 1100 housing units in the three county region </a:t>
          </a:r>
        </a:p>
      </dgm:t>
    </dgm:pt>
    <dgm:pt modelId="{AE6D2632-A219-493E-867A-05C2F6B9C984}" type="parTrans" cxnId="{AE3BC03F-6B65-4C2A-A70F-27010666A6B3}">
      <dgm:prSet/>
      <dgm:spPr/>
      <dgm:t>
        <a:bodyPr/>
        <a:lstStyle/>
        <a:p>
          <a:endParaRPr lang="en-US"/>
        </a:p>
      </dgm:t>
    </dgm:pt>
    <dgm:pt modelId="{B201F370-4E20-4C99-8BBA-4E2932DD9FF9}" type="sibTrans" cxnId="{AE3BC03F-6B65-4C2A-A70F-27010666A6B3}">
      <dgm:prSet/>
      <dgm:spPr/>
      <dgm:t>
        <a:bodyPr/>
        <a:lstStyle/>
        <a:p>
          <a:endParaRPr lang="en-US"/>
        </a:p>
      </dgm:t>
    </dgm:pt>
    <dgm:pt modelId="{BAEAFF25-5196-411F-80CF-B8C2DBE09EA5}" type="pres">
      <dgm:prSet presAssocID="{3868F728-9A5B-4E0F-8548-C7CBAB754B98}" presName="root" presStyleCnt="0">
        <dgm:presLayoutVars>
          <dgm:dir/>
          <dgm:resizeHandles val="exact"/>
        </dgm:presLayoutVars>
      </dgm:prSet>
      <dgm:spPr/>
    </dgm:pt>
    <dgm:pt modelId="{15DFD0BC-FBB4-4F3D-937E-D2BF077C1694}" type="pres">
      <dgm:prSet presAssocID="{84F5C7BD-2CCB-4288-B948-31197048A58C}" presName="compNode" presStyleCnt="0"/>
      <dgm:spPr/>
    </dgm:pt>
    <dgm:pt modelId="{6BA6791A-6837-412C-B134-9AFE3D709D20}" type="pres">
      <dgm:prSet presAssocID="{84F5C7BD-2CCB-4288-B948-31197048A58C}" presName="bgRect" presStyleLbl="bgShp" presStyleIdx="0" presStyleCnt="2"/>
      <dgm:spPr/>
    </dgm:pt>
    <dgm:pt modelId="{286D73B3-8BA0-49A3-8C5C-A20F81FD1D14}" type="pres">
      <dgm:prSet presAssocID="{84F5C7BD-2CCB-4288-B948-31197048A58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89E940DD-E760-4FA2-AF3D-2791950517E0}" type="pres">
      <dgm:prSet presAssocID="{84F5C7BD-2CCB-4288-B948-31197048A58C}" presName="spaceRect" presStyleCnt="0"/>
      <dgm:spPr/>
    </dgm:pt>
    <dgm:pt modelId="{EC23BFD4-65C9-49F3-949D-703F5036703B}" type="pres">
      <dgm:prSet presAssocID="{84F5C7BD-2CCB-4288-B948-31197048A58C}" presName="parTx" presStyleLbl="revTx" presStyleIdx="0" presStyleCnt="3">
        <dgm:presLayoutVars>
          <dgm:chMax val="0"/>
          <dgm:chPref val="0"/>
        </dgm:presLayoutVars>
      </dgm:prSet>
      <dgm:spPr/>
    </dgm:pt>
    <dgm:pt modelId="{43BDCBBA-6548-430B-B103-92FBC7DC5424}" type="pres">
      <dgm:prSet presAssocID="{84F5C7BD-2CCB-4288-B948-31197048A58C}" presName="desTx" presStyleLbl="revTx" presStyleIdx="1" presStyleCnt="3">
        <dgm:presLayoutVars/>
      </dgm:prSet>
      <dgm:spPr/>
    </dgm:pt>
    <dgm:pt modelId="{CEA97495-FF9C-40BD-B01C-ABB7423526F8}" type="pres">
      <dgm:prSet presAssocID="{B14D2F99-5355-4366-8A49-9A112F7D68A3}" presName="sibTrans" presStyleCnt="0"/>
      <dgm:spPr/>
    </dgm:pt>
    <dgm:pt modelId="{2AB26DE0-54B0-42AE-8E8D-FC5CCE78BFC3}" type="pres">
      <dgm:prSet presAssocID="{DCFDAF02-4AE5-436C-90E0-EBA4049054E4}" presName="compNode" presStyleCnt="0"/>
      <dgm:spPr/>
    </dgm:pt>
    <dgm:pt modelId="{2B340A16-B15F-4B78-BC5B-96E8FD09AE9F}" type="pres">
      <dgm:prSet presAssocID="{DCFDAF02-4AE5-436C-90E0-EBA4049054E4}" presName="bgRect" presStyleLbl="bgShp" presStyleIdx="1" presStyleCnt="2"/>
      <dgm:spPr/>
    </dgm:pt>
    <dgm:pt modelId="{BB5B3E93-353D-47F5-B191-789E13443092}" type="pres">
      <dgm:prSet presAssocID="{DCFDAF02-4AE5-436C-90E0-EBA4049054E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DB8B969D-267A-499F-B4B9-01D1D906AD7B}" type="pres">
      <dgm:prSet presAssocID="{DCFDAF02-4AE5-436C-90E0-EBA4049054E4}" presName="spaceRect" presStyleCnt="0"/>
      <dgm:spPr/>
    </dgm:pt>
    <dgm:pt modelId="{58C507FB-0818-4CB3-9D78-EC661E1FB79C}" type="pres">
      <dgm:prSet presAssocID="{DCFDAF02-4AE5-436C-90E0-EBA4049054E4}" presName="parTx" presStyleLbl="revTx" presStyleIdx="2" presStyleCnt="3">
        <dgm:presLayoutVars>
          <dgm:chMax val="0"/>
          <dgm:chPref val="0"/>
        </dgm:presLayoutVars>
      </dgm:prSet>
      <dgm:spPr/>
    </dgm:pt>
  </dgm:ptLst>
  <dgm:cxnLst>
    <dgm:cxn modelId="{C64CA703-5532-4623-B0F3-C825821765B2}" srcId="{84F5C7BD-2CCB-4288-B948-31197048A58C}" destId="{C62D869B-E173-4A0B-BAE9-9BA6B09BA3F2}" srcOrd="0" destOrd="0" parTransId="{BB4C64BE-39AA-4188-BDAE-24BEC00FD3D8}" sibTransId="{C32F531D-D1C3-413F-A343-46666BBA3710}"/>
    <dgm:cxn modelId="{958E462B-D55E-442B-98D4-84CB1285DB15}" type="presOf" srcId="{84F5C7BD-2CCB-4288-B948-31197048A58C}" destId="{EC23BFD4-65C9-49F3-949D-703F5036703B}" srcOrd="0" destOrd="0" presId="urn:microsoft.com/office/officeart/2018/2/layout/IconVerticalSolidList"/>
    <dgm:cxn modelId="{AE3BC03F-6B65-4C2A-A70F-27010666A6B3}" srcId="{3868F728-9A5B-4E0F-8548-C7CBAB754B98}" destId="{DCFDAF02-4AE5-436C-90E0-EBA4049054E4}" srcOrd="1" destOrd="0" parTransId="{AE6D2632-A219-493E-867A-05C2F6B9C984}" sibTransId="{B201F370-4E20-4C99-8BBA-4E2932DD9FF9}"/>
    <dgm:cxn modelId="{EEC2785D-AA26-4E2E-90B7-6FDFE0DCC4E4}" srcId="{3868F728-9A5B-4E0F-8548-C7CBAB754B98}" destId="{84F5C7BD-2CCB-4288-B948-31197048A58C}" srcOrd="0" destOrd="0" parTransId="{3B52B15F-E9CB-45A5-8351-85BA45342999}" sibTransId="{B14D2F99-5355-4366-8A49-9A112F7D68A3}"/>
    <dgm:cxn modelId="{CD08587A-FB64-4360-BD51-B5E327DB0546}" type="presOf" srcId="{DCFDAF02-4AE5-436C-90E0-EBA4049054E4}" destId="{58C507FB-0818-4CB3-9D78-EC661E1FB79C}" srcOrd="0" destOrd="0" presId="urn:microsoft.com/office/officeart/2018/2/layout/IconVerticalSolidList"/>
    <dgm:cxn modelId="{82E60E8B-34C2-4AFB-9C4F-179F4BA7B805}" type="presOf" srcId="{C62D869B-E173-4A0B-BAE9-9BA6B09BA3F2}" destId="{43BDCBBA-6548-430B-B103-92FBC7DC5424}" srcOrd="0" destOrd="0" presId="urn:microsoft.com/office/officeart/2018/2/layout/IconVerticalSolidList"/>
    <dgm:cxn modelId="{E0A1D2CB-0593-48AE-993E-FDDF3F720E87}" type="presOf" srcId="{3868F728-9A5B-4E0F-8548-C7CBAB754B98}" destId="{BAEAFF25-5196-411F-80CF-B8C2DBE09EA5}" srcOrd="0" destOrd="0" presId="urn:microsoft.com/office/officeart/2018/2/layout/IconVerticalSolidList"/>
    <dgm:cxn modelId="{94AB493E-6A02-4501-9D4B-FDFE5AF348EC}" type="presParOf" srcId="{BAEAFF25-5196-411F-80CF-B8C2DBE09EA5}" destId="{15DFD0BC-FBB4-4F3D-937E-D2BF077C1694}" srcOrd="0" destOrd="0" presId="urn:microsoft.com/office/officeart/2018/2/layout/IconVerticalSolidList"/>
    <dgm:cxn modelId="{928CADE8-A970-4551-8978-4DEC0273B3CE}" type="presParOf" srcId="{15DFD0BC-FBB4-4F3D-937E-D2BF077C1694}" destId="{6BA6791A-6837-412C-B134-9AFE3D709D20}" srcOrd="0" destOrd="0" presId="urn:microsoft.com/office/officeart/2018/2/layout/IconVerticalSolidList"/>
    <dgm:cxn modelId="{27910304-6970-4594-8984-A8B8C42F2665}" type="presParOf" srcId="{15DFD0BC-FBB4-4F3D-937E-D2BF077C1694}" destId="{286D73B3-8BA0-49A3-8C5C-A20F81FD1D14}" srcOrd="1" destOrd="0" presId="urn:microsoft.com/office/officeart/2018/2/layout/IconVerticalSolidList"/>
    <dgm:cxn modelId="{A66648DC-5984-43EC-B316-515FCF5C92F6}" type="presParOf" srcId="{15DFD0BC-FBB4-4F3D-937E-D2BF077C1694}" destId="{89E940DD-E760-4FA2-AF3D-2791950517E0}" srcOrd="2" destOrd="0" presId="urn:microsoft.com/office/officeart/2018/2/layout/IconVerticalSolidList"/>
    <dgm:cxn modelId="{CF677617-2805-4F29-8C9A-7A4B3ED1F403}" type="presParOf" srcId="{15DFD0BC-FBB4-4F3D-937E-D2BF077C1694}" destId="{EC23BFD4-65C9-49F3-949D-703F5036703B}" srcOrd="3" destOrd="0" presId="urn:microsoft.com/office/officeart/2018/2/layout/IconVerticalSolidList"/>
    <dgm:cxn modelId="{A5AD7A88-B7FB-4CA7-869B-7B26F2C247D4}" type="presParOf" srcId="{15DFD0BC-FBB4-4F3D-937E-D2BF077C1694}" destId="{43BDCBBA-6548-430B-B103-92FBC7DC5424}" srcOrd="4" destOrd="0" presId="urn:microsoft.com/office/officeart/2018/2/layout/IconVerticalSolidList"/>
    <dgm:cxn modelId="{8BFB52AD-E8B6-4A12-8C9E-628667452771}" type="presParOf" srcId="{BAEAFF25-5196-411F-80CF-B8C2DBE09EA5}" destId="{CEA97495-FF9C-40BD-B01C-ABB7423526F8}" srcOrd="1" destOrd="0" presId="urn:microsoft.com/office/officeart/2018/2/layout/IconVerticalSolidList"/>
    <dgm:cxn modelId="{1FF2F07B-2AEC-464F-82BE-437715687217}" type="presParOf" srcId="{BAEAFF25-5196-411F-80CF-B8C2DBE09EA5}" destId="{2AB26DE0-54B0-42AE-8E8D-FC5CCE78BFC3}" srcOrd="2" destOrd="0" presId="urn:microsoft.com/office/officeart/2018/2/layout/IconVerticalSolidList"/>
    <dgm:cxn modelId="{26F41B93-F434-45CE-A726-96FD440AFF7B}" type="presParOf" srcId="{2AB26DE0-54B0-42AE-8E8D-FC5CCE78BFC3}" destId="{2B340A16-B15F-4B78-BC5B-96E8FD09AE9F}" srcOrd="0" destOrd="0" presId="urn:microsoft.com/office/officeart/2018/2/layout/IconVerticalSolidList"/>
    <dgm:cxn modelId="{F783013B-0A33-4C42-AE39-07C7D69A0FCD}" type="presParOf" srcId="{2AB26DE0-54B0-42AE-8E8D-FC5CCE78BFC3}" destId="{BB5B3E93-353D-47F5-B191-789E13443092}" srcOrd="1" destOrd="0" presId="urn:microsoft.com/office/officeart/2018/2/layout/IconVerticalSolidList"/>
    <dgm:cxn modelId="{EE8D2643-DC24-4CB9-8C14-8BC5AB71066A}" type="presParOf" srcId="{2AB26DE0-54B0-42AE-8E8D-FC5CCE78BFC3}" destId="{DB8B969D-267A-499F-B4B9-01D1D906AD7B}" srcOrd="2" destOrd="0" presId="urn:microsoft.com/office/officeart/2018/2/layout/IconVerticalSolidList"/>
    <dgm:cxn modelId="{2269768E-DA42-44C9-9F9A-175ACE163AC8}" type="presParOf" srcId="{2AB26DE0-54B0-42AE-8E8D-FC5CCE78BFC3}" destId="{58C507FB-0818-4CB3-9D78-EC661E1FB79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5F9C6D-D5BB-4CEF-9E48-D487B6494BAB}"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698CF165-1CBF-4463-A5D2-474FB316CA64}">
      <dgm:prSet/>
      <dgm:spPr/>
      <dgm:t>
        <a:bodyPr/>
        <a:lstStyle/>
        <a:p>
          <a:pPr>
            <a:defRPr cap="all"/>
          </a:pPr>
          <a:r>
            <a:rPr lang="en-US" dirty="0"/>
            <a:t>Including a new permanent supportive housing project</a:t>
          </a:r>
        </a:p>
      </dgm:t>
    </dgm:pt>
    <dgm:pt modelId="{23525E45-CA30-4664-B3AE-51D7D7B6FF84}" type="parTrans" cxnId="{1D0D9A6D-A993-4860-8630-D7C15042D1B0}">
      <dgm:prSet/>
      <dgm:spPr/>
      <dgm:t>
        <a:bodyPr/>
        <a:lstStyle/>
        <a:p>
          <a:endParaRPr lang="en-US"/>
        </a:p>
      </dgm:t>
    </dgm:pt>
    <dgm:pt modelId="{D5C5917C-FC03-441B-B5C7-BE8C1F0B79EE}" type="sibTrans" cxnId="{1D0D9A6D-A993-4860-8630-D7C15042D1B0}">
      <dgm:prSet/>
      <dgm:spPr/>
      <dgm:t>
        <a:bodyPr/>
        <a:lstStyle/>
        <a:p>
          <a:endParaRPr lang="en-US"/>
        </a:p>
      </dgm:t>
    </dgm:pt>
    <dgm:pt modelId="{77567823-2015-44C4-83D6-B1B43FAAE8E2}">
      <dgm:prSet/>
      <dgm:spPr/>
      <dgm:t>
        <a:bodyPr/>
        <a:lstStyle/>
        <a:p>
          <a:pPr>
            <a:defRPr cap="all"/>
          </a:pPr>
          <a:r>
            <a:rPr lang="en-US" dirty="0"/>
            <a:t>Increased total award by 7.8% ($744,035)</a:t>
          </a:r>
        </a:p>
      </dgm:t>
    </dgm:pt>
    <dgm:pt modelId="{DDA815FD-2F6D-4F97-B5E0-A556EE67D582}" type="parTrans" cxnId="{878F353B-2D09-4C64-9E26-2599D563E9F5}">
      <dgm:prSet/>
      <dgm:spPr/>
      <dgm:t>
        <a:bodyPr/>
        <a:lstStyle/>
        <a:p>
          <a:endParaRPr lang="en-US"/>
        </a:p>
      </dgm:t>
    </dgm:pt>
    <dgm:pt modelId="{AA535E45-838F-4110-B6DE-BECF6B3A12F9}" type="sibTrans" cxnId="{878F353B-2D09-4C64-9E26-2599D563E9F5}">
      <dgm:prSet/>
      <dgm:spPr/>
      <dgm:t>
        <a:bodyPr/>
        <a:lstStyle/>
        <a:p>
          <a:endParaRPr lang="en-US"/>
        </a:p>
      </dgm:t>
    </dgm:pt>
    <dgm:pt modelId="{682E7050-261A-4453-9A71-2B741740D95B}" type="pres">
      <dgm:prSet presAssocID="{D15F9C6D-D5BB-4CEF-9E48-D487B6494BAB}" presName="root" presStyleCnt="0">
        <dgm:presLayoutVars>
          <dgm:dir/>
          <dgm:resizeHandles val="exact"/>
        </dgm:presLayoutVars>
      </dgm:prSet>
      <dgm:spPr/>
    </dgm:pt>
    <dgm:pt modelId="{E5FE4D25-E115-4089-B472-3C81AAD449C9}" type="pres">
      <dgm:prSet presAssocID="{698CF165-1CBF-4463-A5D2-474FB316CA64}" presName="compNode" presStyleCnt="0"/>
      <dgm:spPr/>
    </dgm:pt>
    <dgm:pt modelId="{BADE278D-2647-4759-8524-BBBC1BDD15D7}" type="pres">
      <dgm:prSet presAssocID="{698CF165-1CBF-4463-A5D2-474FB316CA64}" presName="iconBgRect" presStyleLbl="bgShp" presStyleIdx="0" presStyleCnt="2"/>
      <dgm:spPr>
        <a:prstGeom prst="round2DiagRect">
          <a:avLst>
            <a:gd name="adj1" fmla="val 29727"/>
            <a:gd name="adj2" fmla="val 0"/>
          </a:avLst>
        </a:prstGeom>
      </dgm:spPr>
    </dgm:pt>
    <dgm:pt modelId="{BF9064D3-2F9C-4AAE-90EE-0E8D44CBC042}" type="pres">
      <dgm:prSet presAssocID="{698CF165-1CBF-4463-A5D2-474FB316CA6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me"/>
        </a:ext>
      </dgm:extLst>
    </dgm:pt>
    <dgm:pt modelId="{58C5EF48-2852-470B-B3EF-74D676B3C2AF}" type="pres">
      <dgm:prSet presAssocID="{698CF165-1CBF-4463-A5D2-474FB316CA64}" presName="spaceRect" presStyleCnt="0"/>
      <dgm:spPr/>
    </dgm:pt>
    <dgm:pt modelId="{B621D5C7-BA42-4AA0-B103-357A2BD34425}" type="pres">
      <dgm:prSet presAssocID="{698CF165-1CBF-4463-A5D2-474FB316CA64}" presName="textRect" presStyleLbl="revTx" presStyleIdx="0" presStyleCnt="2">
        <dgm:presLayoutVars>
          <dgm:chMax val="1"/>
          <dgm:chPref val="1"/>
        </dgm:presLayoutVars>
      </dgm:prSet>
      <dgm:spPr/>
    </dgm:pt>
    <dgm:pt modelId="{BFB8FB8A-3350-449C-84B4-9518A79E5E27}" type="pres">
      <dgm:prSet presAssocID="{D5C5917C-FC03-441B-B5C7-BE8C1F0B79EE}" presName="sibTrans" presStyleCnt="0"/>
      <dgm:spPr/>
    </dgm:pt>
    <dgm:pt modelId="{419239A2-F6C4-4BC8-8867-C2666FB4D1CC}" type="pres">
      <dgm:prSet presAssocID="{77567823-2015-44C4-83D6-B1B43FAAE8E2}" presName="compNode" presStyleCnt="0"/>
      <dgm:spPr/>
    </dgm:pt>
    <dgm:pt modelId="{BBE8FABB-5C8C-48E8-B35E-9E0ACC386BF0}" type="pres">
      <dgm:prSet presAssocID="{77567823-2015-44C4-83D6-B1B43FAAE8E2}" presName="iconBgRect" presStyleLbl="bgShp" presStyleIdx="1" presStyleCnt="2"/>
      <dgm:spPr>
        <a:prstGeom prst="round2DiagRect">
          <a:avLst>
            <a:gd name="adj1" fmla="val 29727"/>
            <a:gd name="adj2" fmla="val 0"/>
          </a:avLst>
        </a:prstGeom>
      </dgm:spPr>
    </dgm:pt>
    <dgm:pt modelId="{68374EBD-766A-49F8-85BD-92490FD9641B}" type="pres">
      <dgm:prSet presAssocID="{77567823-2015-44C4-83D6-B1B43FAAE8E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006F2657-1D63-48DB-BB6E-7D50EC5D88F7}" type="pres">
      <dgm:prSet presAssocID="{77567823-2015-44C4-83D6-B1B43FAAE8E2}" presName="spaceRect" presStyleCnt="0"/>
      <dgm:spPr/>
    </dgm:pt>
    <dgm:pt modelId="{3AAEF89E-DE8D-4C37-8BC3-90284FD1996D}" type="pres">
      <dgm:prSet presAssocID="{77567823-2015-44C4-83D6-B1B43FAAE8E2}" presName="textRect" presStyleLbl="revTx" presStyleIdx="1" presStyleCnt="2">
        <dgm:presLayoutVars>
          <dgm:chMax val="1"/>
          <dgm:chPref val="1"/>
        </dgm:presLayoutVars>
      </dgm:prSet>
      <dgm:spPr/>
    </dgm:pt>
  </dgm:ptLst>
  <dgm:cxnLst>
    <dgm:cxn modelId="{878F353B-2D09-4C64-9E26-2599D563E9F5}" srcId="{D15F9C6D-D5BB-4CEF-9E48-D487B6494BAB}" destId="{77567823-2015-44C4-83D6-B1B43FAAE8E2}" srcOrd="1" destOrd="0" parTransId="{DDA815FD-2F6D-4F97-B5E0-A556EE67D582}" sibTransId="{AA535E45-838F-4110-B6DE-BECF6B3A12F9}"/>
    <dgm:cxn modelId="{E2135E4C-0B38-48BC-AD3A-DBDE55AE6890}" type="presOf" srcId="{D15F9C6D-D5BB-4CEF-9E48-D487B6494BAB}" destId="{682E7050-261A-4453-9A71-2B741740D95B}" srcOrd="0" destOrd="0" presId="urn:microsoft.com/office/officeart/2018/5/layout/IconLeafLabelList"/>
    <dgm:cxn modelId="{1D0D9A6D-A993-4860-8630-D7C15042D1B0}" srcId="{D15F9C6D-D5BB-4CEF-9E48-D487B6494BAB}" destId="{698CF165-1CBF-4463-A5D2-474FB316CA64}" srcOrd="0" destOrd="0" parTransId="{23525E45-CA30-4664-B3AE-51D7D7B6FF84}" sibTransId="{D5C5917C-FC03-441B-B5C7-BE8C1F0B79EE}"/>
    <dgm:cxn modelId="{97349C88-5798-40EA-A83B-04D6BB15272B}" type="presOf" srcId="{77567823-2015-44C4-83D6-B1B43FAAE8E2}" destId="{3AAEF89E-DE8D-4C37-8BC3-90284FD1996D}" srcOrd="0" destOrd="0" presId="urn:microsoft.com/office/officeart/2018/5/layout/IconLeafLabelList"/>
    <dgm:cxn modelId="{5BA060DB-FB05-4B38-8283-25C907753A9F}" type="presOf" srcId="{698CF165-1CBF-4463-A5D2-474FB316CA64}" destId="{B621D5C7-BA42-4AA0-B103-357A2BD34425}" srcOrd="0" destOrd="0" presId="urn:microsoft.com/office/officeart/2018/5/layout/IconLeafLabelList"/>
    <dgm:cxn modelId="{F0B14986-5150-43F1-8DFC-10886C9C3C26}" type="presParOf" srcId="{682E7050-261A-4453-9A71-2B741740D95B}" destId="{E5FE4D25-E115-4089-B472-3C81AAD449C9}" srcOrd="0" destOrd="0" presId="urn:microsoft.com/office/officeart/2018/5/layout/IconLeafLabelList"/>
    <dgm:cxn modelId="{E3DE3BAF-5F5C-4D3E-BD98-5B7A5F88A309}" type="presParOf" srcId="{E5FE4D25-E115-4089-B472-3C81AAD449C9}" destId="{BADE278D-2647-4759-8524-BBBC1BDD15D7}" srcOrd="0" destOrd="0" presId="urn:microsoft.com/office/officeart/2018/5/layout/IconLeafLabelList"/>
    <dgm:cxn modelId="{CFEFF4DC-962A-41B8-B5E4-89B621DD42F0}" type="presParOf" srcId="{E5FE4D25-E115-4089-B472-3C81AAD449C9}" destId="{BF9064D3-2F9C-4AAE-90EE-0E8D44CBC042}" srcOrd="1" destOrd="0" presId="urn:microsoft.com/office/officeart/2018/5/layout/IconLeafLabelList"/>
    <dgm:cxn modelId="{EA91E217-24DC-4F53-B306-CCCA950C897E}" type="presParOf" srcId="{E5FE4D25-E115-4089-B472-3C81AAD449C9}" destId="{58C5EF48-2852-470B-B3EF-74D676B3C2AF}" srcOrd="2" destOrd="0" presId="urn:microsoft.com/office/officeart/2018/5/layout/IconLeafLabelList"/>
    <dgm:cxn modelId="{22C21A97-1A4F-463D-9D7A-EF5171CD9658}" type="presParOf" srcId="{E5FE4D25-E115-4089-B472-3C81AAD449C9}" destId="{B621D5C7-BA42-4AA0-B103-357A2BD34425}" srcOrd="3" destOrd="0" presId="urn:microsoft.com/office/officeart/2018/5/layout/IconLeafLabelList"/>
    <dgm:cxn modelId="{A82896C9-AF3D-484A-81FD-5858B04047C6}" type="presParOf" srcId="{682E7050-261A-4453-9A71-2B741740D95B}" destId="{BFB8FB8A-3350-449C-84B4-9518A79E5E27}" srcOrd="1" destOrd="0" presId="urn:microsoft.com/office/officeart/2018/5/layout/IconLeafLabelList"/>
    <dgm:cxn modelId="{D1EC3D17-5520-4034-A81E-534060A77E85}" type="presParOf" srcId="{682E7050-261A-4453-9A71-2B741740D95B}" destId="{419239A2-F6C4-4BC8-8867-C2666FB4D1CC}" srcOrd="2" destOrd="0" presId="urn:microsoft.com/office/officeart/2018/5/layout/IconLeafLabelList"/>
    <dgm:cxn modelId="{E5B2F513-0549-46AC-889C-F225EBDFA55D}" type="presParOf" srcId="{419239A2-F6C4-4BC8-8867-C2666FB4D1CC}" destId="{BBE8FABB-5C8C-48E8-B35E-9E0ACC386BF0}" srcOrd="0" destOrd="0" presId="urn:microsoft.com/office/officeart/2018/5/layout/IconLeafLabelList"/>
    <dgm:cxn modelId="{72EA5C6E-B348-413E-B3AC-C8C09106A549}" type="presParOf" srcId="{419239A2-F6C4-4BC8-8867-C2666FB4D1CC}" destId="{68374EBD-766A-49F8-85BD-92490FD9641B}" srcOrd="1" destOrd="0" presId="urn:microsoft.com/office/officeart/2018/5/layout/IconLeafLabelList"/>
    <dgm:cxn modelId="{8F5D03D4-B2AD-442A-8611-F637A72E817B}" type="presParOf" srcId="{419239A2-F6C4-4BC8-8867-C2666FB4D1CC}" destId="{006F2657-1D63-48DB-BB6E-7D50EC5D88F7}" srcOrd="2" destOrd="0" presId="urn:microsoft.com/office/officeart/2018/5/layout/IconLeafLabelList"/>
    <dgm:cxn modelId="{8C45024E-5D95-4739-8EF5-D3047B8F3645}" type="presParOf" srcId="{419239A2-F6C4-4BC8-8867-C2666FB4D1CC}" destId="{3AAEF89E-DE8D-4C37-8BC3-90284FD1996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330D8-671D-4A66-BCE6-0D43632F1508}">
      <dsp:nvSpPr>
        <dsp:cNvPr id="0" name=""/>
        <dsp:cNvSpPr/>
      </dsp:nvSpPr>
      <dsp:spPr>
        <a:xfrm>
          <a:off x="622800" y="123583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55AB25-A754-4AA6-A33A-4DBCBB912F03}">
      <dsp:nvSpPr>
        <dsp:cNvPr id="0" name=""/>
        <dsp:cNvSpPr/>
      </dsp:nvSpPr>
      <dsp:spPr>
        <a:xfrm>
          <a:off x="127800" y="2328004"/>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Coalition of organizations across Onondaga, Oswego, and Cayuga counties</a:t>
          </a:r>
        </a:p>
      </dsp:txBody>
      <dsp:txXfrm>
        <a:off x="127800" y="2328004"/>
        <a:ext cx="1800000" cy="787500"/>
      </dsp:txXfrm>
    </dsp:sp>
    <dsp:sp modelId="{0DDA542D-D7BD-4F01-820A-94A2626DC56C}">
      <dsp:nvSpPr>
        <dsp:cNvPr id="0" name=""/>
        <dsp:cNvSpPr/>
      </dsp:nvSpPr>
      <dsp:spPr>
        <a:xfrm>
          <a:off x="2737800" y="123583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D228AA-BFA3-47C2-9B93-BBD52A32CD22}">
      <dsp:nvSpPr>
        <dsp:cNvPr id="0" name=""/>
        <dsp:cNvSpPr/>
      </dsp:nvSpPr>
      <dsp:spPr>
        <a:xfrm>
          <a:off x="2242800" y="2328004"/>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Mission to end homelessness and housing vulnerability in our three county region </a:t>
          </a:r>
        </a:p>
      </dsp:txBody>
      <dsp:txXfrm>
        <a:off x="2242800" y="2328004"/>
        <a:ext cx="1800000" cy="787500"/>
      </dsp:txXfrm>
    </dsp:sp>
    <dsp:sp modelId="{EAC62BBB-E1B2-4608-B257-1B6F8CDBD26E}">
      <dsp:nvSpPr>
        <dsp:cNvPr id="0" name=""/>
        <dsp:cNvSpPr/>
      </dsp:nvSpPr>
      <dsp:spPr>
        <a:xfrm>
          <a:off x="4852800" y="123583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FFFE6A-BDCA-41DD-9342-B13E647F93A1}">
      <dsp:nvSpPr>
        <dsp:cNvPr id="0" name=""/>
        <dsp:cNvSpPr/>
      </dsp:nvSpPr>
      <dsp:spPr>
        <a:xfrm>
          <a:off x="4357800" y="2328004"/>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Act as HUD’s Continuum of Care (CoC) which brings over 9 million dollars in housing programs to our community </a:t>
          </a:r>
        </a:p>
      </dsp:txBody>
      <dsp:txXfrm>
        <a:off x="4357800" y="2328004"/>
        <a:ext cx="1800000" cy="787500"/>
      </dsp:txXfrm>
    </dsp:sp>
    <dsp:sp modelId="{97C6F20B-0144-4F30-849D-2E63CDD75D3E}">
      <dsp:nvSpPr>
        <dsp:cNvPr id="0" name=""/>
        <dsp:cNvSpPr/>
      </dsp:nvSpPr>
      <dsp:spPr>
        <a:xfrm>
          <a:off x="6967800" y="123583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9542AE-7327-455F-9CCF-445B5ADB6A49}">
      <dsp:nvSpPr>
        <dsp:cNvPr id="0" name=""/>
        <dsp:cNvSpPr/>
      </dsp:nvSpPr>
      <dsp:spPr>
        <a:xfrm>
          <a:off x="6472800" y="2328004"/>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Foster community collaboration </a:t>
          </a:r>
        </a:p>
      </dsp:txBody>
      <dsp:txXfrm>
        <a:off x="6472800" y="2328004"/>
        <a:ext cx="1800000" cy="787500"/>
      </dsp:txXfrm>
    </dsp:sp>
    <dsp:sp modelId="{920FE895-DC11-471C-B2FA-F0768333B68F}">
      <dsp:nvSpPr>
        <dsp:cNvPr id="0" name=""/>
        <dsp:cNvSpPr/>
      </dsp:nvSpPr>
      <dsp:spPr>
        <a:xfrm>
          <a:off x="9082800" y="1235833"/>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DD6021-C34C-45F3-9A44-F0A223C4157A}">
      <dsp:nvSpPr>
        <dsp:cNvPr id="0" name=""/>
        <dsp:cNvSpPr/>
      </dsp:nvSpPr>
      <dsp:spPr>
        <a:xfrm>
          <a:off x="8587800" y="2328004"/>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Operate and oversee the homeless management information system and operate the community’s Coordinated Entry System</a:t>
          </a:r>
        </a:p>
      </dsp:txBody>
      <dsp:txXfrm>
        <a:off x="8587800" y="2328004"/>
        <a:ext cx="1800000" cy="78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791A-6837-412C-B134-9AFE3D709D20}">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6D73B3-8BA0-49A3-8C5C-A20F81FD1D14}">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23BFD4-65C9-49F3-949D-703F5036703B}">
      <dsp:nvSpPr>
        <dsp:cNvPr id="0" name=""/>
        <dsp:cNvSpPr/>
      </dsp:nvSpPr>
      <dsp:spPr>
        <a:xfrm>
          <a:off x="2039300" y="956381"/>
          <a:ext cx="2931121"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066800">
            <a:lnSpc>
              <a:spcPct val="100000"/>
            </a:lnSpc>
            <a:spcBef>
              <a:spcPct val="0"/>
            </a:spcBef>
            <a:spcAft>
              <a:spcPct val="35000"/>
            </a:spcAft>
            <a:buNone/>
          </a:pPr>
          <a:r>
            <a:rPr lang="en-US" sz="2400" kern="1200" dirty="0"/>
            <a:t>Two types of housing programs funded through </a:t>
          </a:r>
          <a:r>
            <a:rPr lang="en-US" sz="2400" kern="1200" dirty="0" err="1"/>
            <a:t>CoC</a:t>
          </a:r>
          <a:endParaRPr lang="en-US" sz="2400" kern="1200" dirty="0"/>
        </a:p>
      </dsp:txBody>
      <dsp:txXfrm>
        <a:off x="2039300" y="956381"/>
        <a:ext cx="2931121" cy="1765627"/>
      </dsp:txXfrm>
    </dsp:sp>
    <dsp:sp modelId="{43BDCBBA-6548-430B-B103-92FBC7DC5424}">
      <dsp:nvSpPr>
        <dsp:cNvPr id="0" name=""/>
        <dsp:cNvSpPr/>
      </dsp:nvSpPr>
      <dsp:spPr>
        <a:xfrm>
          <a:off x="4970421" y="956381"/>
          <a:ext cx="1543182"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711200">
            <a:lnSpc>
              <a:spcPct val="100000"/>
            </a:lnSpc>
            <a:spcBef>
              <a:spcPct val="0"/>
            </a:spcBef>
            <a:spcAft>
              <a:spcPct val="35000"/>
            </a:spcAft>
            <a:buNone/>
          </a:pPr>
          <a:r>
            <a:rPr lang="en-US" sz="1600" kern="1200" dirty="0"/>
            <a:t>rapid rehousing </a:t>
          </a:r>
        </a:p>
        <a:p>
          <a:pPr marL="0" lvl="0" indent="0" algn="l" defTabSz="711200">
            <a:lnSpc>
              <a:spcPct val="100000"/>
            </a:lnSpc>
            <a:spcBef>
              <a:spcPct val="0"/>
            </a:spcBef>
            <a:spcAft>
              <a:spcPct val="35000"/>
            </a:spcAft>
            <a:buNone/>
          </a:pPr>
          <a:r>
            <a:rPr lang="en-US" sz="1600" kern="1200" dirty="0"/>
            <a:t>permanent supportive housing </a:t>
          </a:r>
        </a:p>
      </dsp:txBody>
      <dsp:txXfrm>
        <a:off x="4970421" y="956381"/>
        <a:ext cx="1543182" cy="1765627"/>
      </dsp:txXfrm>
    </dsp:sp>
    <dsp:sp modelId="{2B340A16-B15F-4B78-BC5B-96E8FD09AE9F}">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5B3E93-353D-47F5-B191-789E13443092}">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C507FB-0818-4CB3-9D78-EC661E1FB79C}">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066800">
            <a:lnSpc>
              <a:spcPct val="100000"/>
            </a:lnSpc>
            <a:spcBef>
              <a:spcPct val="0"/>
            </a:spcBef>
            <a:spcAft>
              <a:spcPct val="35000"/>
            </a:spcAft>
            <a:buNone/>
          </a:pPr>
          <a:r>
            <a:rPr lang="en-US" sz="2400" kern="1200" dirty="0"/>
            <a:t>Over 1100 housing units in the three county region </a:t>
          </a:r>
        </a:p>
      </dsp:txBody>
      <dsp:txXfrm>
        <a:off x="2039300" y="3163416"/>
        <a:ext cx="4474303" cy="1765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E278D-2647-4759-8524-BBBC1BDD15D7}">
      <dsp:nvSpPr>
        <dsp:cNvPr id="0" name=""/>
        <dsp:cNvSpPr/>
      </dsp:nvSpPr>
      <dsp:spPr>
        <a:xfrm>
          <a:off x="2044800" y="375668"/>
          <a:ext cx="2196000" cy="2196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064D3-2F9C-4AAE-90EE-0E8D44CBC042}">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21D5C7-BA42-4AA0-B103-357A2BD34425}">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dirty="0"/>
            <a:t>Including a new permanent supportive housing project</a:t>
          </a:r>
        </a:p>
      </dsp:txBody>
      <dsp:txXfrm>
        <a:off x="1342800" y="3255669"/>
        <a:ext cx="3600000" cy="720000"/>
      </dsp:txXfrm>
    </dsp:sp>
    <dsp:sp modelId="{BBE8FABB-5C8C-48E8-B35E-9E0ACC386BF0}">
      <dsp:nvSpPr>
        <dsp:cNvPr id="0" name=""/>
        <dsp:cNvSpPr/>
      </dsp:nvSpPr>
      <dsp:spPr>
        <a:xfrm>
          <a:off x="6274800" y="375668"/>
          <a:ext cx="2196000" cy="2196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374EBD-766A-49F8-85BD-92490FD9641B}">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AEF89E-DE8D-4C37-8BC3-90284FD1996D}">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dirty="0"/>
            <a:t>Increased total award by 7.8% ($744,035)</a:t>
          </a:r>
        </a:p>
      </dsp:txBody>
      <dsp:txXfrm>
        <a:off x="5572800"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E1F9D-B09B-482E-B303-DB29A0666AED}" type="datetimeFigureOut">
              <a:rPr lang="en-US" smtClean="0"/>
              <a:t>11/20/2019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8A8A8-7039-4D26-BFC6-6455F911423A}" type="slidenum">
              <a:rPr lang="en-US" smtClean="0"/>
              <a:t>‹#›</a:t>
            </a:fld>
            <a:endParaRPr lang="en-US" dirty="0"/>
          </a:p>
        </p:txBody>
      </p:sp>
    </p:spTree>
    <p:extLst>
      <p:ext uri="{BB962C8B-B14F-4D97-AF65-F5344CB8AC3E}">
        <p14:creationId xmlns:p14="http://schemas.microsoft.com/office/powerpoint/2010/main" val="206883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person should have access to safe, affordable housing. </a:t>
            </a:r>
          </a:p>
          <a:p>
            <a:endParaRPr lang="en-US" dirty="0"/>
          </a:p>
          <a:p>
            <a:r>
              <a:rPr lang="en-US" dirty="0"/>
              <a:t>Homelessness can be ended- we do this by being data driven and incorporating the voices of the people who have experienced homelessness. </a:t>
            </a:r>
          </a:p>
        </p:txBody>
      </p:sp>
      <p:sp>
        <p:nvSpPr>
          <p:cNvPr id="4" name="Slide Number Placeholder 3"/>
          <p:cNvSpPr>
            <a:spLocks noGrp="1"/>
          </p:cNvSpPr>
          <p:nvPr>
            <p:ph type="sldNum" sz="quarter" idx="5"/>
          </p:nvPr>
        </p:nvSpPr>
        <p:spPr/>
        <p:txBody>
          <a:bodyPr/>
          <a:lstStyle/>
          <a:p>
            <a:fld id="{9248A8A8-7039-4D26-BFC6-6455F911423A}" type="slidenum">
              <a:rPr lang="en-US" smtClean="0"/>
              <a:t>5</a:t>
            </a:fld>
            <a:endParaRPr lang="en-US"/>
          </a:p>
        </p:txBody>
      </p:sp>
    </p:spTree>
    <p:extLst>
      <p:ext uri="{BB962C8B-B14F-4D97-AF65-F5344CB8AC3E}">
        <p14:creationId xmlns:p14="http://schemas.microsoft.com/office/powerpoint/2010/main" val="5931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8A8A8-7039-4D26-BFC6-6455F911423A}" type="slidenum">
              <a:rPr lang="en-US" smtClean="0"/>
              <a:t>10</a:t>
            </a:fld>
            <a:endParaRPr lang="en-US" dirty="0"/>
          </a:p>
        </p:txBody>
      </p:sp>
    </p:spTree>
    <p:extLst>
      <p:ext uri="{BB962C8B-B14F-4D97-AF65-F5344CB8AC3E}">
        <p14:creationId xmlns:p14="http://schemas.microsoft.com/office/powerpoint/2010/main" val="282920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based practice that criminalization does not work… our representatives listened to experts and our community rallied around our population outside </a:t>
            </a:r>
          </a:p>
        </p:txBody>
      </p:sp>
      <p:sp>
        <p:nvSpPr>
          <p:cNvPr id="4" name="Slide Number Placeholder 3"/>
          <p:cNvSpPr>
            <a:spLocks noGrp="1"/>
          </p:cNvSpPr>
          <p:nvPr>
            <p:ph type="sldNum" sz="quarter" idx="5"/>
          </p:nvPr>
        </p:nvSpPr>
        <p:spPr/>
        <p:txBody>
          <a:bodyPr/>
          <a:lstStyle/>
          <a:p>
            <a:fld id="{9248A8A8-7039-4D26-BFC6-6455F911423A}" type="slidenum">
              <a:rPr lang="en-US" smtClean="0"/>
              <a:t>18</a:t>
            </a:fld>
            <a:endParaRPr lang="en-US" dirty="0"/>
          </a:p>
        </p:txBody>
      </p:sp>
    </p:spTree>
    <p:extLst>
      <p:ext uri="{BB962C8B-B14F-4D97-AF65-F5344CB8AC3E}">
        <p14:creationId xmlns:p14="http://schemas.microsoft.com/office/powerpoint/2010/main" val="418031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8A8A8-7039-4D26-BFC6-6455F911423A}" type="slidenum">
              <a:rPr lang="en-US" smtClean="0"/>
              <a:t>21</a:t>
            </a:fld>
            <a:endParaRPr lang="en-US" dirty="0"/>
          </a:p>
        </p:txBody>
      </p:sp>
    </p:spTree>
    <p:extLst>
      <p:ext uri="{BB962C8B-B14F-4D97-AF65-F5344CB8AC3E}">
        <p14:creationId xmlns:p14="http://schemas.microsoft.com/office/powerpoint/2010/main" val="58346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FFB75-5ED5-4185-9C31-D70A78999E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92ABA3-3B35-43D1-9C59-6D81B90C17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1B1FF6-8801-4BD0-806B-85E5AC954448}"/>
              </a:ext>
            </a:extLst>
          </p:cNvPr>
          <p:cNvSpPr>
            <a:spLocks noGrp="1"/>
          </p:cNvSpPr>
          <p:nvPr>
            <p:ph type="dt" sz="half" idx="10"/>
          </p:nvPr>
        </p:nvSpPr>
        <p:spPr/>
        <p:txBody>
          <a:bodyPr/>
          <a:lstStyle/>
          <a:p>
            <a:fld id="{C60DCE06-FA3A-4589-9F65-EFFDFF34DF92}" type="datetimeFigureOut">
              <a:rPr lang="en-US" smtClean="0"/>
              <a:t>11/20/2019</a:t>
            </a:fld>
            <a:endParaRPr lang="en-US" dirty="0"/>
          </a:p>
        </p:txBody>
      </p:sp>
      <p:sp>
        <p:nvSpPr>
          <p:cNvPr id="5" name="Footer Placeholder 4">
            <a:extLst>
              <a:ext uri="{FF2B5EF4-FFF2-40B4-BE49-F238E27FC236}">
                <a16:creationId xmlns:a16="http://schemas.microsoft.com/office/drawing/2014/main" id="{81A696EF-3E2F-4B6A-9EF7-54E20D7D5C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030013-F08E-4558-A181-817DAFF0D2E6}"/>
              </a:ext>
            </a:extLst>
          </p:cNvPr>
          <p:cNvSpPr>
            <a:spLocks noGrp="1"/>
          </p:cNvSpPr>
          <p:nvPr>
            <p:ph type="sldNum" sz="quarter" idx="12"/>
          </p:nvPr>
        </p:nvSpPr>
        <p:spPr/>
        <p:txBody>
          <a:bodyPr/>
          <a:lstStyle/>
          <a:p>
            <a:fld id="{676D1C45-06EA-4022-B6BC-DE58AF2889C1}" type="slidenum">
              <a:rPr lang="en-US" smtClean="0"/>
              <a:t>‹#›</a:t>
            </a:fld>
            <a:endParaRPr lang="en-US" dirty="0"/>
          </a:p>
        </p:txBody>
      </p:sp>
    </p:spTree>
    <p:extLst>
      <p:ext uri="{BB962C8B-B14F-4D97-AF65-F5344CB8AC3E}">
        <p14:creationId xmlns:p14="http://schemas.microsoft.com/office/powerpoint/2010/main" val="252246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7170-2CC0-43F3-9DA4-FF06DA2318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B01A32-1120-4245-B87C-BABCAE8975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CBD08-55C3-4704-B892-2E1A99C4805F}"/>
              </a:ext>
            </a:extLst>
          </p:cNvPr>
          <p:cNvSpPr>
            <a:spLocks noGrp="1"/>
          </p:cNvSpPr>
          <p:nvPr>
            <p:ph type="dt" sz="half" idx="10"/>
          </p:nvPr>
        </p:nvSpPr>
        <p:spPr/>
        <p:txBody>
          <a:bodyPr/>
          <a:lstStyle/>
          <a:p>
            <a:fld id="{C60DCE06-FA3A-4589-9F65-EFFDFF34DF92}" type="datetimeFigureOut">
              <a:rPr lang="en-US" smtClean="0"/>
              <a:t>11/20/2019</a:t>
            </a:fld>
            <a:endParaRPr lang="en-US" dirty="0"/>
          </a:p>
        </p:txBody>
      </p:sp>
      <p:sp>
        <p:nvSpPr>
          <p:cNvPr id="5" name="Footer Placeholder 4">
            <a:extLst>
              <a:ext uri="{FF2B5EF4-FFF2-40B4-BE49-F238E27FC236}">
                <a16:creationId xmlns:a16="http://schemas.microsoft.com/office/drawing/2014/main" id="{999D5991-F9D2-401A-B0CC-7C8602BBEA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3131D2-217D-49B9-A0BF-6E87E4F1B41E}"/>
              </a:ext>
            </a:extLst>
          </p:cNvPr>
          <p:cNvSpPr>
            <a:spLocks noGrp="1"/>
          </p:cNvSpPr>
          <p:nvPr>
            <p:ph type="sldNum" sz="quarter" idx="12"/>
          </p:nvPr>
        </p:nvSpPr>
        <p:spPr/>
        <p:txBody>
          <a:bodyPr/>
          <a:lstStyle/>
          <a:p>
            <a:fld id="{676D1C45-06EA-4022-B6BC-DE58AF2889C1}" type="slidenum">
              <a:rPr lang="en-US" smtClean="0"/>
              <a:t>‹#›</a:t>
            </a:fld>
            <a:endParaRPr lang="en-US" dirty="0"/>
          </a:p>
        </p:txBody>
      </p:sp>
    </p:spTree>
    <p:extLst>
      <p:ext uri="{BB962C8B-B14F-4D97-AF65-F5344CB8AC3E}">
        <p14:creationId xmlns:p14="http://schemas.microsoft.com/office/powerpoint/2010/main" val="170061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98DF0A-FB59-4E5B-9A3A-152590463F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D1D41D-6CF4-4C35-B9C2-41AB2E3FB0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0F940-60A3-4232-AC38-D0879BD80334}"/>
              </a:ext>
            </a:extLst>
          </p:cNvPr>
          <p:cNvSpPr>
            <a:spLocks noGrp="1"/>
          </p:cNvSpPr>
          <p:nvPr>
            <p:ph type="dt" sz="half" idx="10"/>
          </p:nvPr>
        </p:nvSpPr>
        <p:spPr/>
        <p:txBody>
          <a:bodyPr/>
          <a:lstStyle/>
          <a:p>
            <a:fld id="{C60DCE06-FA3A-4589-9F65-EFFDFF34DF92}" type="datetimeFigureOut">
              <a:rPr lang="en-US" smtClean="0"/>
              <a:t>11/20/2019</a:t>
            </a:fld>
            <a:endParaRPr lang="en-US" dirty="0"/>
          </a:p>
        </p:txBody>
      </p:sp>
      <p:sp>
        <p:nvSpPr>
          <p:cNvPr id="5" name="Footer Placeholder 4">
            <a:extLst>
              <a:ext uri="{FF2B5EF4-FFF2-40B4-BE49-F238E27FC236}">
                <a16:creationId xmlns:a16="http://schemas.microsoft.com/office/drawing/2014/main" id="{1FDC8C93-CE87-440E-B4AB-BB56A19C0B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8D09D7-481C-4DAD-93CE-44CA71A1B0F8}"/>
              </a:ext>
            </a:extLst>
          </p:cNvPr>
          <p:cNvSpPr>
            <a:spLocks noGrp="1"/>
          </p:cNvSpPr>
          <p:nvPr>
            <p:ph type="sldNum" sz="quarter" idx="12"/>
          </p:nvPr>
        </p:nvSpPr>
        <p:spPr/>
        <p:txBody>
          <a:bodyPr/>
          <a:lstStyle/>
          <a:p>
            <a:fld id="{676D1C45-06EA-4022-B6BC-DE58AF2889C1}" type="slidenum">
              <a:rPr lang="en-US" smtClean="0"/>
              <a:t>‹#›</a:t>
            </a:fld>
            <a:endParaRPr lang="en-US" dirty="0"/>
          </a:p>
        </p:txBody>
      </p:sp>
    </p:spTree>
    <p:extLst>
      <p:ext uri="{BB962C8B-B14F-4D97-AF65-F5344CB8AC3E}">
        <p14:creationId xmlns:p14="http://schemas.microsoft.com/office/powerpoint/2010/main" val="147410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70D2-81F4-4F53-8FC3-4D35371D37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464E1B-9C08-48A9-9996-A0B388E404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0AD94-400E-4BFA-B288-55BF25D948A1}"/>
              </a:ext>
            </a:extLst>
          </p:cNvPr>
          <p:cNvSpPr>
            <a:spLocks noGrp="1"/>
          </p:cNvSpPr>
          <p:nvPr>
            <p:ph type="dt" sz="half" idx="10"/>
          </p:nvPr>
        </p:nvSpPr>
        <p:spPr/>
        <p:txBody>
          <a:bodyPr/>
          <a:lstStyle/>
          <a:p>
            <a:fld id="{C60DCE06-FA3A-4589-9F65-EFFDFF34DF92}" type="datetimeFigureOut">
              <a:rPr lang="en-US" smtClean="0"/>
              <a:t>11/20/2019</a:t>
            </a:fld>
            <a:endParaRPr lang="en-US" dirty="0"/>
          </a:p>
        </p:txBody>
      </p:sp>
      <p:sp>
        <p:nvSpPr>
          <p:cNvPr id="5" name="Footer Placeholder 4">
            <a:extLst>
              <a:ext uri="{FF2B5EF4-FFF2-40B4-BE49-F238E27FC236}">
                <a16:creationId xmlns:a16="http://schemas.microsoft.com/office/drawing/2014/main" id="{CABB5BCA-2C6C-4E5C-8FD2-DB4245268F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0D64CB-FB43-4B5A-B1EA-2B2B96B60DB2}"/>
              </a:ext>
            </a:extLst>
          </p:cNvPr>
          <p:cNvSpPr>
            <a:spLocks noGrp="1"/>
          </p:cNvSpPr>
          <p:nvPr>
            <p:ph type="sldNum" sz="quarter" idx="12"/>
          </p:nvPr>
        </p:nvSpPr>
        <p:spPr/>
        <p:txBody>
          <a:bodyPr/>
          <a:lstStyle/>
          <a:p>
            <a:fld id="{676D1C45-06EA-4022-B6BC-DE58AF2889C1}" type="slidenum">
              <a:rPr lang="en-US" smtClean="0"/>
              <a:t>‹#›</a:t>
            </a:fld>
            <a:endParaRPr lang="en-US" dirty="0"/>
          </a:p>
        </p:txBody>
      </p:sp>
    </p:spTree>
    <p:extLst>
      <p:ext uri="{BB962C8B-B14F-4D97-AF65-F5344CB8AC3E}">
        <p14:creationId xmlns:p14="http://schemas.microsoft.com/office/powerpoint/2010/main" val="23799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C952-DFDD-4521-A575-44B97AE88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4797D2-77D4-45A8-87BA-6CAC7BE7C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A83478-CAF1-40AF-9102-11A056AE4ABC}"/>
              </a:ext>
            </a:extLst>
          </p:cNvPr>
          <p:cNvSpPr>
            <a:spLocks noGrp="1"/>
          </p:cNvSpPr>
          <p:nvPr>
            <p:ph type="dt" sz="half" idx="10"/>
          </p:nvPr>
        </p:nvSpPr>
        <p:spPr/>
        <p:txBody>
          <a:bodyPr/>
          <a:lstStyle/>
          <a:p>
            <a:fld id="{C60DCE06-FA3A-4589-9F65-EFFDFF34DF92}" type="datetimeFigureOut">
              <a:rPr lang="en-US" smtClean="0"/>
              <a:t>11/20/2019</a:t>
            </a:fld>
            <a:endParaRPr lang="en-US" dirty="0"/>
          </a:p>
        </p:txBody>
      </p:sp>
      <p:sp>
        <p:nvSpPr>
          <p:cNvPr id="5" name="Footer Placeholder 4">
            <a:extLst>
              <a:ext uri="{FF2B5EF4-FFF2-40B4-BE49-F238E27FC236}">
                <a16:creationId xmlns:a16="http://schemas.microsoft.com/office/drawing/2014/main" id="{0F55E7B2-3394-465E-9C5C-F4FCAE0BA5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1DCD2-A568-4463-838E-FC22B1A99751}"/>
              </a:ext>
            </a:extLst>
          </p:cNvPr>
          <p:cNvSpPr>
            <a:spLocks noGrp="1"/>
          </p:cNvSpPr>
          <p:nvPr>
            <p:ph type="sldNum" sz="quarter" idx="12"/>
          </p:nvPr>
        </p:nvSpPr>
        <p:spPr/>
        <p:txBody>
          <a:bodyPr/>
          <a:lstStyle/>
          <a:p>
            <a:fld id="{676D1C45-06EA-4022-B6BC-DE58AF2889C1}" type="slidenum">
              <a:rPr lang="en-US" smtClean="0"/>
              <a:t>‹#›</a:t>
            </a:fld>
            <a:endParaRPr lang="en-US" dirty="0"/>
          </a:p>
        </p:txBody>
      </p:sp>
    </p:spTree>
    <p:extLst>
      <p:ext uri="{BB962C8B-B14F-4D97-AF65-F5344CB8AC3E}">
        <p14:creationId xmlns:p14="http://schemas.microsoft.com/office/powerpoint/2010/main" val="14907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D980E-B476-4ACB-AAD1-75353A8699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3A7517-BA0D-4C61-893C-9461928BD4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6C9399-3561-4E36-BB79-1B9035B4E6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9BA316-5602-43C4-9849-4F8E1881B590}"/>
              </a:ext>
            </a:extLst>
          </p:cNvPr>
          <p:cNvSpPr>
            <a:spLocks noGrp="1"/>
          </p:cNvSpPr>
          <p:nvPr>
            <p:ph type="dt" sz="half" idx="10"/>
          </p:nvPr>
        </p:nvSpPr>
        <p:spPr/>
        <p:txBody>
          <a:bodyPr/>
          <a:lstStyle/>
          <a:p>
            <a:fld id="{C60DCE06-FA3A-4589-9F65-EFFDFF34DF92}" type="datetimeFigureOut">
              <a:rPr lang="en-US" smtClean="0"/>
              <a:t>11/20/2019</a:t>
            </a:fld>
            <a:endParaRPr lang="en-US" dirty="0"/>
          </a:p>
        </p:txBody>
      </p:sp>
      <p:sp>
        <p:nvSpPr>
          <p:cNvPr id="6" name="Footer Placeholder 5">
            <a:extLst>
              <a:ext uri="{FF2B5EF4-FFF2-40B4-BE49-F238E27FC236}">
                <a16:creationId xmlns:a16="http://schemas.microsoft.com/office/drawing/2014/main" id="{8755B235-E7D2-4D7A-BB02-2DD498FE6A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C5F1EF-0BE5-44C4-ACB8-0E55CF343658}"/>
              </a:ext>
            </a:extLst>
          </p:cNvPr>
          <p:cNvSpPr>
            <a:spLocks noGrp="1"/>
          </p:cNvSpPr>
          <p:nvPr>
            <p:ph type="sldNum" sz="quarter" idx="12"/>
          </p:nvPr>
        </p:nvSpPr>
        <p:spPr/>
        <p:txBody>
          <a:bodyPr/>
          <a:lstStyle/>
          <a:p>
            <a:fld id="{676D1C45-06EA-4022-B6BC-DE58AF2889C1}" type="slidenum">
              <a:rPr lang="en-US" smtClean="0"/>
              <a:t>‹#›</a:t>
            </a:fld>
            <a:endParaRPr lang="en-US" dirty="0"/>
          </a:p>
        </p:txBody>
      </p:sp>
    </p:spTree>
    <p:extLst>
      <p:ext uri="{BB962C8B-B14F-4D97-AF65-F5344CB8AC3E}">
        <p14:creationId xmlns:p14="http://schemas.microsoft.com/office/powerpoint/2010/main" val="74456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2D90E-5D73-420C-9B47-F8B777C05D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84C12F-789C-4202-9AD7-E53FE57882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7AD240-68F0-4300-9EC1-C7B0DF7F21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5FCDBA-474A-46F0-B1BC-7B910F3656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1D2EBC-AC77-44EC-861D-3CBB25C856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946D94-2B94-44F5-B1CF-D39563E7A436}"/>
              </a:ext>
            </a:extLst>
          </p:cNvPr>
          <p:cNvSpPr>
            <a:spLocks noGrp="1"/>
          </p:cNvSpPr>
          <p:nvPr>
            <p:ph type="dt" sz="half" idx="10"/>
          </p:nvPr>
        </p:nvSpPr>
        <p:spPr/>
        <p:txBody>
          <a:bodyPr/>
          <a:lstStyle/>
          <a:p>
            <a:fld id="{C60DCE06-FA3A-4589-9F65-EFFDFF34DF92}" type="datetimeFigureOut">
              <a:rPr lang="en-US" smtClean="0"/>
              <a:t>11/20/2019</a:t>
            </a:fld>
            <a:endParaRPr lang="en-US" dirty="0"/>
          </a:p>
        </p:txBody>
      </p:sp>
      <p:sp>
        <p:nvSpPr>
          <p:cNvPr id="8" name="Footer Placeholder 7">
            <a:extLst>
              <a:ext uri="{FF2B5EF4-FFF2-40B4-BE49-F238E27FC236}">
                <a16:creationId xmlns:a16="http://schemas.microsoft.com/office/drawing/2014/main" id="{06515356-E162-46A5-9177-C33655915D1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F0C65C9-6F35-4E24-87C8-CD154E0F0A50}"/>
              </a:ext>
            </a:extLst>
          </p:cNvPr>
          <p:cNvSpPr>
            <a:spLocks noGrp="1"/>
          </p:cNvSpPr>
          <p:nvPr>
            <p:ph type="sldNum" sz="quarter" idx="12"/>
          </p:nvPr>
        </p:nvSpPr>
        <p:spPr/>
        <p:txBody>
          <a:bodyPr/>
          <a:lstStyle/>
          <a:p>
            <a:fld id="{676D1C45-06EA-4022-B6BC-DE58AF2889C1}" type="slidenum">
              <a:rPr lang="en-US" smtClean="0"/>
              <a:t>‹#›</a:t>
            </a:fld>
            <a:endParaRPr lang="en-US" dirty="0"/>
          </a:p>
        </p:txBody>
      </p:sp>
    </p:spTree>
    <p:extLst>
      <p:ext uri="{BB962C8B-B14F-4D97-AF65-F5344CB8AC3E}">
        <p14:creationId xmlns:p14="http://schemas.microsoft.com/office/powerpoint/2010/main" val="527742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011A-E7DA-4ED1-B974-CF5B83A5F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8F8469-76EC-42BA-9CE2-65FD7B470941}"/>
              </a:ext>
            </a:extLst>
          </p:cNvPr>
          <p:cNvSpPr>
            <a:spLocks noGrp="1"/>
          </p:cNvSpPr>
          <p:nvPr>
            <p:ph type="dt" sz="half" idx="10"/>
          </p:nvPr>
        </p:nvSpPr>
        <p:spPr/>
        <p:txBody>
          <a:bodyPr/>
          <a:lstStyle/>
          <a:p>
            <a:fld id="{C60DCE06-FA3A-4589-9F65-EFFDFF34DF92}" type="datetimeFigureOut">
              <a:rPr lang="en-US" smtClean="0"/>
              <a:t>11/20/2019</a:t>
            </a:fld>
            <a:endParaRPr lang="en-US" dirty="0"/>
          </a:p>
        </p:txBody>
      </p:sp>
      <p:sp>
        <p:nvSpPr>
          <p:cNvPr id="4" name="Footer Placeholder 3">
            <a:extLst>
              <a:ext uri="{FF2B5EF4-FFF2-40B4-BE49-F238E27FC236}">
                <a16:creationId xmlns:a16="http://schemas.microsoft.com/office/drawing/2014/main" id="{BE30E7A7-5064-4F1C-9AE9-BF49C3CD76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E4FCDF-44A4-4189-A3A0-347B2EC416E3}"/>
              </a:ext>
            </a:extLst>
          </p:cNvPr>
          <p:cNvSpPr>
            <a:spLocks noGrp="1"/>
          </p:cNvSpPr>
          <p:nvPr>
            <p:ph type="sldNum" sz="quarter" idx="12"/>
          </p:nvPr>
        </p:nvSpPr>
        <p:spPr/>
        <p:txBody>
          <a:bodyPr/>
          <a:lstStyle/>
          <a:p>
            <a:fld id="{676D1C45-06EA-4022-B6BC-DE58AF2889C1}" type="slidenum">
              <a:rPr lang="en-US" smtClean="0"/>
              <a:t>‹#›</a:t>
            </a:fld>
            <a:endParaRPr lang="en-US" dirty="0"/>
          </a:p>
        </p:txBody>
      </p:sp>
    </p:spTree>
    <p:extLst>
      <p:ext uri="{BB962C8B-B14F-4D97-AF65-F5344CB8AC3E}">
        <p14:creationId xmlns:p14="http://schemas.microsoft.com/office/powerpoint/2010/main" val="1676338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41217-A7F2-4B93-B635-19242EB24D92}"/>
              </a:ext>
            </a:extLst>
          </p:cNvPr>
          <p:cNvSpPr>
            <a:spLocks noGrp="1"/>
          </p:cNvSpPr>
          <p:nvPr>
            <p:ph type="dt" sz="half" idx="10"/>
          </p:nvPr>
        </p:nvSpPr>
        <p:spPr/>
        <p:txBody>
          <a:bodyPr/>
          <a:lstStyle/>
          <a:p>
            <a:fld id="{C60DCE06-FA3A-4589-9F65-EFFDFF34DF92}" type="datetimeFigureOut">
              <a:rPr lang="en-US" smtClean="0"/>
              <a:t>11/20/2019</a:t>
            </a:fld>
            <a:endParaRPr lang="en-US" dirty="0"/>
          </a:p>
        </p:txBody>
      </p:sp>
      <p:sp>
        <p:nvSpPr>
          <p:cNvPr id="3" name="Footer Placeholder 2">
            <a:extLst>
              <a:ext uri="{FF2B5EF4-FFF2-40B4-BE49-F238E27FC236}">
                <a16:creationId xmlns:a16="http://schemas.microsoft.com/office/drawing/2014/main" id="{1069F576-1C7A-4C7E-AAF6-1AC3669767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E26891-5A13-4E1E-9E63-FB35C7DEC1F3}"/>
              </a:ext>
            </a:extLst>
          </p:cNvPr>
          <p:cNvSpPr>
            <a:spLocks noGrp="1"/>
          </p:cNvSpPr>
          <p:nvPr>
            <p:ph type="sldNum" sz="quarter" idx="12"/>
          </p:nvPr>
        </p:nvSpPr>
        <p:spPr/>
        <p:txBody>
          <a:bodyPr/>
          <a:lstStyle/>
          <a:p>
            <a:fld id="{676D1C45-06EA-4022-B6BC-DE58AF2889C1}" type="slidenum">
              <a:rPr lang="en-US" smtClean="0"/>
              <a:t>‹#›</a:t>
            </a:fld>
            <a:endParaRPr lang="en-US" dirty="0"/>
          </a:p>
        </p:txBody>
      </p:sp>
    </p:spTree>
    <p:extLst>
      <p:ext uri="{BB962C8B-B14F-4D97-AF65-F5344CB8AC3E}">
        <p14:creationId xmlns:p14="http://schemas.microsoft.com/office/powerpoint/2010/main" val="426622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2CB2-ABE6-46DE-BB63-FC1AEC8606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820809-B8D9-4879-83B8-E857D1CF1D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5D07BE-91BE-4560-93D9-43DE0C447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D9A81A-D921-46CD-819C-55D5933851EB}"/>
              </a:ext>
            </a:extLst>
          </p:cNvPr>
          <p:cNvSpPr>
            <a:spLocks noGrp="1"/>
          </p:cNvSpPr>
          <p:nvPr>
            <p:ph type="dt" sz="half" idx="10"/>
          </p:nvPr>
        </p:nvSpPr>
        <p:spPr/>
        <p:txBody>
          <a:bodyPr/>
          <a:lstStyle/>
          <a:p>
            <a:fld id="{C60DCE06-FA3A-4589-9F65-EFFDFF34DF92}" type="datetimeFigureOut">
              <a:rPr lang="en-US" smtClean="0"/>
              <a:t>11/20/2019</a:t>
            </a:fld>
            <a:endParaRPr lang="en-US" dirty="0"/>
          </a:p>
        </p:txBody>
      </p:sp>
      <p:sp>
        <p:nvSpPr>
          <p:cNvPr id="6" name="Footer Placeholder 5">
            <a:extLst>
              <a:ext uri="{FF2B5EF4-FFF2-40B4-BE49-F238E27FC236}">
                <a16:creationId xmlns:a16="http://schemas.microsoft.com/office/drawing/2014/main" id="{E33D1855-ECC6-4367-A8FC-6269705F4B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9CC059-0977-4C4B-A207-F5765AC96756}"/>
              </a:ext>
            </a:extLst>
          </p:cNvPr>
          <p:cNvSpPr>
            <a:spLocks noGrp="1"/>
          </p:cNvSpPr>
          <p:nvPr>
            <p:ph type="sldNum" sz="quarter" idx="12"/>
          </p:nvPr>
        </p:nvSpPr>
        <p:spPr/>
        <p:txBody>
          <a:bodyPr/>
          <a:lstStyle/>
          <a:p>
            <a:fld id="{676D1C45-06EA-4022-B6BC-DE58AF2889C1}" type="slidenum">
              <a:rPr lang="en-US" smtClean="0"/>
              <a:t>‹#›</a:t>
            </a:fld>
            <a:endParaRPr lang="en-US" dirty="0"/>
          </a:p>
        </p:txBody>
      </p:sp>
    </p:spTree>
    <p:extLst>
      <p:ext uri="{BB962C8B-B14F-4D97-AF65-F5344CB8AC3E}">
        <p14:creationId xmlns:p14="http://schemas.microsoft.com/office/powerpoint/2010/main" val="390250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31AD-E36E-4F0F-9D82-62412A6FDD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7FF5F7-AF6C-40A5-9D53-E9FBA515AA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598CB75-2767-4C23-9E62-37467853A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66722-6E58-459F-8566-3D5ADE421D02}"/>
              </a:ext>
            </a:extLst>
          </p:cNvPr>
          <p:cNvSpPr>
            <a:spLocks noGrp="1"/>
          </p:cNvSpPr>
          <p:nvPr>
            <p:ph type="dt" sz="half" idx="10"/>
          </p:nvPr>
        </p:nvSpPr>
        <p:spPr/>
        <p:txBody>
          <a:bodyPr/>
          <a:lstStyle/>
          <a:p>
            <a:fld id="{C60DCE06-FA3A-4589-9F65-EFFDFF34DF92}" type="datetimeFigureOut">
              <a:rPr lang="en-US" smtClean="0"/>
              <a:t>11/20/2019</a:t>
            </a:fld>
            <a:endParaRPr lang="en-US" dirty="0"/>
          </a:p>
        </p:txBody>
      </p:sp>
      <p:sp>
        <p:nvSpPr>
          <p:cNvPr id="6" name="Footer Placeholder 5">
            <a:extLst>
              <a:ext uri="{FF2B5EF4-FFF2-40B4-BE49-F238E27FC236}">
                <a16:creationId xmlns:a16="http://schemas.microsoft.com/office/drawing/2014/main" id="{26E24FB2-58CF-42DE-A9F2-2C73A45A5C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B14EC1-27C6-4805-BDB5-0CF4D34E09DC}"/>
              </a:ext>
            </a:extLst>
          </p:cNvPr>
          <p:cNvSpPr>
            <a:spLocks noGrp="1"/>
          </p:cNvSpPr>
          <p:nvPr>
            <p:ph type="sldNum" sz="quarter" idx="12"/>
          </p:nvPr>
        </p:nvSpPr>
        <p:spPr/>
        <p:txBody>
          <a:bodyPr/>
          <a:lstStyle/>
          <a:p>
            <a:fld id="{676D1C45-06EA-4022-B6BC-DE58AF2889C1}" type="slidenum">
              <a:rPr lang="en-US" smtClean="0"/>
              <a:t>‹#›</a:t>
            </a:fld>
            <a:endParaRPr lang="en-US" dirty="0"/>
          </a:p>
        </p:txBody>
      </p:sp>
    </p:spTree>
    <p:extLst>
      <p:ext uri="{BB962C8B-B14F-4D97-AF65-F5344CB8AC3E}">
        <p14:creationId xmlns:p14="http://schemas.microsoft.com/office/powerpoint/2010/main" val="292798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A6CAE-9A21-4F9A-8437-12E70AC46F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0832F9-D8C7-46A2-8CB3-00F2590646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C9CD6-DFCD-4052-80F9-D7ECA6119B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DCE06-FA3A-4589-9F65-EFFDFF34DF92}" type="datetimeFigureOut">
              <a:rPr lang="en-US" smtClean="0"/>
              <a:t>11/20/2019</a:t>
            </a:fld>
            <a:endParaRPr lang="en-US" dirty="0"/>
          </a:p>
        </p:txBody>
      </p:sp>
      <p:sp>
        <p:nvSpPr>
          <p:cNvPr id="5" name="Footer Placeholder 4">
            <a:extLst>
              <a:ext uri="{FF2B5EF4-FFF2-40B4-BE49-F238E27FC236}">
                <a16:creationId xmlns:a16="http://schemas.microsoft.com/office/drawing/2014/main" id="{68C578F1-8864-4AA7-912F-1BD7907CB9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A946BE-E98F-4BCA-A372-02A2D16533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D1C45-06EA-4022-B6BC-DE58AF2889C1}" type="slidenum">
              <a:rPr lang="en-US" smtClean="0"/>
              <a:t>‹#›</a:t>
            </a:fld>
            <a:endParaRPr lang="en-US" dirty="0"/>
          </a:p>
        </p:txBody>
      </p:sp>
    </p:spTree>
    <p:extLst>
      <p:ext uri="{BB962C8B-B14F-4D97-AF65-F5344CB8AC3E}">
        <p14:creationId xmlns:p14="http://schemas.microsoft.com/office/powerpoint/2010/main" val="867010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CE6C4D-0C20-4278-9B24-0C38F3DA9142}"/>
              </a:ext>
            </a:extLst>
          </p:cNvPr>
          <p:cNvSpPr>
            <a:spLocks noGrp="1"/>
          </p:cNvSpPr>
          <p:nvPr>
            <p:ph type="ctrTitle"/>
          </p:nvPr>
        </p:nvSpPr>
        <p:spPr>
          <a:xfrm>
            <a:off x="6746628" y="1783959"/>
            <a:ext cx="4645250" cy="2889114"/>
          </a:xfrm>
        </p:spPr>
        <p:txBody>
          <a:bodyPr anchor="b">
            <a:normAutofit/>
          </a:bodyPr>
          <a:lstStyle/>
          <a:p>
            <a:pPr algn="l"/>
            <a:r>
              <a:rPr lang="en-US" sz="4700" dirty="0">
                <a:solidFill>
                  <a:schemeClr val="bg1"/>
                </a:solidFill>
              </a:rPr>
              <a:t>Housing and Homeless Coalition of Central New York  </a:t>
            </a:r>
          </a:p>
        </p:txBody>
      </p:sp>
      <p:sp>
        <p:nvSpPr>
          <p:cNvPr id="3" name="Subtitle 2">
            <a:extLst>
              <a:ext uri="{FF2B5EF4-FFF2-40B4-BE49-F238E27FC236}">
                <a16:creationId xmlns:a16="http://schemas.microsoft.com/office/drawing/2014/main" id="{FE56C71A-A7C5-4DA1-8DDB-970B835EDA1E}"/>
              </a:ext>
            </a:extLst>
          </p:cNvPr>
          <p:cNvSpPr>
            <a:spLocks noGrp="1"/>
          </p:cNvSpPr>
          <p:nvPr>
            <p:ph type="subTitle" idx="1"/>
          </p:nvPr>
        </p:nvSpPr>
        <p:spPr>
          <a:xfrm>
            <a:off x="6746627" y="4750893"/>
            <a:ext cx="4645250" cy="1147863"/>
          </a:xfrm>
        </p:spPr>
        <p:txBody>
          <a:bodyPr anchor="t">
            <a:normAutofit/>
          </a:bodyPr>
          <a:lstStyle/>
          <a:p>
            <a:pPr algn="l"/>
            <a:r>
              <a:rPr lang="en-US" sz="2000" dirty="0">
                <a:solidFill>
                  <a:schemeClr val="bg1"/>
                </a:solidFill>
              </a:rPr>
              <a:t>Annual State of Homelessness </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EA8D367-CE76-406E-A47A-C779CFDC6088}"/>
              </a:ext>
            </a:extLst>
          </p:cNvPr>
          <p:cNvPicPr>
            <a:picLocks noChangeAspect="1"/>
          </p:cNvPicPr>
          <p:nvPr/>
        </p:nvPicPr>
        <p:blipFill>
          <a:blip r:embed="rId2"/>
          <a:stretch>
            <a:fillRect/>
          </a:stretch>
        </p:blipFill>
        <p:spPr>
          <a:xfrm>
            <a:off x="419382" y="1429366"/>
            <a:ext cx="4047843" cy="2631097"/>
          </a:xfrm>
          <a:prstGeom prst="rect">
            <a:avLst/>
          </a:prstGeom>
        </p:spPr>
      </p:pic>
    </p:spTree>
    <p:extLst>
      <p:ext uri="{BB962C8B-B14F-4D97-AF65-F5344CB8AC3E}">
        <p14:creationId xmlns:p14="http://schemas.microsoft.com/office/powerpoint/2010/main" val="126494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9C334-3ED7-44A0-AEFA-E9EC8B50595D}"/>
              </a:ext>
            </a:extLst>
          </p:cNvPr>
          <p:cNvSpPr>
            <a:spLocks noGrp="1"/>
          </p:cNvSpPr>
          <p:nvPr>
            <p:ph type="title"/>
          </p:nvPr>
        </p:nvSpPr>
        <p:spPr>
          <a:xfrm>
            <a:off x="2370667" y="2187743"/>
            <a:ext cx="5293449" cy="2482515"/>
          </a:xfrm>
        </p:spPr>
        <p:txBody>
          <a:bodyPr vert="horz" lIns="91440" tIns="45720" rIns="91440" bIns="45720" rtlCol="0" anchor="ctr">
            <a:normAutofit fontScale="90000"/>
          </a:bodyPr>
          <a:lstStyle/>
          <a:p>
            <a:r>
              <a:rPr lang="en-US" sz="6000" kern="1200" dirty="0">
                <a:solidFill>
                  <a:schemeClr val="tx1"/>
                </a:solidFill>
                <a:latin typeface="+mj-lt"/>
                <a:ea typeface="+mj-ea"/>
                <a:cs typeface="+mj-cs"/>
              </a:rPr>
              <a:t>Incorporating the Voices of Lived Experience</a:t>
            </a:r>
          </a:p>
        </p:txBody>
      </p:sp>
      <p:pic>
        <p:nvPicPr>
          <p:cNvPr id="7" name="Graphic 6" descr="Podcast">
            <a:extLst>
              <a:ext uri="{FF2B5EF4-FFF2-40B4-BE49-F238E27FC236}">
                <a16:creationId xmlns:a16="http://schemas.microsoft.com/office/drawing/2014/main" id="{243B55CD-4AD7-452B-965A-297D4CB688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1" y="2743201"/>
            <a:ext cx="1371600" cy="1371600"/>
          </a:xfrm>
          <a:prstGeom prst="rect">
            <a:avLst/>
          </a:prstGeom>
        </p:spPr>
      </p:pic>
      <p:pic>
        <p:nvPicPr>
          <p:cNvPr id="9" name="Graphic 8">
            <a:extLst>
              <a:ext uri="{FF2B5EF4-FFF2-40B4-BE49-F238E27FC236}">
                <a16:creationId xmlns:a16="http://schemas.microsoft.com/office/drawing/2014/main" id="{A76D7F3C-7AA2-4C5E-9312-CCFA3A0CDB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89636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4A42A7-3D5B-4FDF-A145-28A5EDFF570C}"/>
              </a:ext>
            </a:extLst>
          </p:cNvPr>
          <p:cNvSpPr>
            <a:spLocks noGrp="1"/>
          </p:cNvSpPr>
          <p:nvPr>
            <p:ph type="title"/>
          </p:nvPr>
        </p:nvSpPr>
        <p:spPr>
          <a:xfrm>
            <a:off x="558210" y="1365472"/>
            <a:ext cx="10978470" cy="3564636"/>
          </a:xfrm>
        </p:spPr>
        <p:txBody>
          <a:bodyPr vert="horz" lIns="91440" tIns="45720" rIns="91440" bIns="45720" rtlCol="0" anchor="ctr">
            <a:normAutofit/>
          </a:bodyPr>
          <a:lstStyle/>
          <a:p>
            <a:r>
              <a:rPr lang="en-US" sz="8800" kern="1200" dirty="0">
                <a:solidFill>
                  <a:schemeClr val="tx1"/>
                </a:solidFill>
                <a:latin typeface="+mj-lt"/>
                <a:ea typeface="+mj-ea"/>
                <a:cs typeface="+mj-cs"/>
              </a:rPr>
              <a:t>Being Data Driven</a:t>
            </a:r>
          </a:p>
        </p:txBody>
      </p:sp>
      <p:sp>
        <p:nvSpPr>
          <p:cNvPr id="9" name="Rectangle 8">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9883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66D8-3274-481A-BB24-139618F155EE}"/>
              </a:ext>
            </a:extLst>
          </p:cNvPr>
          <p:cNvSpPr>
            <a:spLocks noGrp="1"/>
          </p:cNvSpPr>
          <p:nvPr>
            <p:ph type="title"/>
          </p:nvPr>
        </p:nvSpPr>
        <p:spPr>
          <a:xfrm>
            <a:off x="838200" y="1387057"/>
            <a:ext cx="9144000" cy="2387600"/>
          </a:xfrm>
        </p:spPr>
        <p:txBody>
          <a:bodyPr vert="horz" lIns="91440" tIns="45720" rIns="91440" bIns="45720" rtlCol="0" anchor="b">
            <a:normAutofit/>
          </a:bodyPr>
          <a:lstStyle/>
          <a:p>
            <a:r>
              <a:rPr lang="en-US" sz="6400" kern="1200">
                <a:solidFill>
                  <a:schemeClr val="tx1"/>
                </a:solidFill>
                <a:latin typeface="+mj-lt"/>
                <a:ea typeface="+mj-ea"/>
                <a:cs typeface="+mj-cs"/>
              </a:rPr>
              <a:t>Working Together to Create Solutions </a:t>
            </a:r>
          </a:p>
        </p:txBody>
      </p:sp>
    </p:spTree>
    <p:extLst>
      <p:ext uri="{BB962C8B-B14F-4D97-AF65-F5344CB8AC3E}">
        <p14:creationId xmlns:p14="http://schemas.microsoft.com/office/powerpoint/2010/main" val="184216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89190B6-D30B-483D-B622-9074E98FE56D}"/>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4800" kern="1200">
                <a:solidFill>
                  <a:schemeClr val="bg1"/>
                </a:solidFill>
                <a:latin typeface="+mj-lt"/>
                <a:ea typeface="+mj-ea"/>
                <a:cs typeface="+mj-cs"/>
              </a:rPr>
              <a:t>2019 </a:t>
            </a:r>
          </a:p>
        </p:txBody>
      </p:sp>
      <p:sp>
        <p:nvSpPr>
          <p:cNvPr id="5" name="Text Placeholder 4">
            <a:extLst>
              <a:ext uri="{FF2B5EF4-FFF2-40B4-BE49-F238E27FC236}">
                <a16:creationId xmlns:a16="http://schemas.microsoft.com/office/drawing/2014/main" id="{3BE658A2-3703-4029-9057-CACF39CE6F7B}"/>
              </a:ext>
            </a:extLst>
          </p:cNvPr>
          <p:cNvSpPr>
            <a:spLocks noGrp="1"/>
          </p:cNvSpPr>
          <p:nvPr>
            <p:ph type="body" idx="1"/>
          </p:nvPr>
        </p:nvSpPr>
        <p:spPr>
          <a:xfrm>
            <a:off x="1023257" y="965198"/>
            <a:ext cx="2707937" cy="4927602"/>
          </a:xfrm>
        </p:spPr>
        <p:txBody>
          <a:bodyPr vert="horz" lIns="91440" tIns="45720" rIns="91440" bIns="45720" rtlCol="0" anchor="ctr">
            <a:normAutofit/>
          </a:bodyPr>
          <a:lstStyle/>
          <a:p>
            <a:pPr algn="r"/>
            <a:r>
              <a:rPr lang="en-US" sz="2000" kern="1200" dirty="0">
                <a:solidFill>
                  <a:srgbClr val="FFC000"/>
                </a:solidFill>
                <a:latin typeface="+mn-lt"/>
                <a:ea typeface="+mn-ea"/>
                <a:cs typeface="+mn-cs"/>
              </a:rPr>
              <a:t>What have we </a:t>
            </a:r>
            <a:r>
              <a:rPr lang="en-US" sz="2000" dirty="0">
                <a:solidFill>
                  <a:srgbClr val="FFC000"/>
                </a:solidFill>
              </a:rPr>
              <a:t>accomplished</a:t>
            </a:r>
            <a:r>
              <a:rPr lang="en-US" sz="2000" kern="1200" dirty="0">
                <a:solidFill>
                  <a:srgbClr val="FFC000"/>
                </a:solidFill>
                <a:latin typeface="+mn-lt"/>
                <a:ea typeface="+mn-ea"/>
                <a:cs typeface="+mn-cs"/>
              </a:rPr>
              <a:t>?</a:t>
            </a:r>
          </a:p>
        </p:txBody>
      </p:sp>
      <p:cxnSp>
        <p:nvCxnSpPr>
          <p:cNvPr id="21" name="Straight Connector 20">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00431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95AC0-F209-4806-A823-56E3175F6893}"/>
              </a:ext>
            </a:extLst>
          </p:cNvPr>
          <p:cNvSpPr>
            <a:spLocks noGrp="1"/>
          </p:cNvSpPr>
          <p:nvPr>
            <p:ph type="title"/>
          </p:nvPr>
        </p:nvSpPr>
        <p:spPr/>
        <p:txBody>
          <a:bodyPr/>
          <a:lstStyle/>
          <a:p>
            <a:r>
              <a:rPr lang="en-US" dirty="0"/>
              <a:t>Preliminary 2019 Numbers </a:t>
            </a:r>
          </a:p>
        </p:txBody>
      </p:sp>
      <p:graphicFrame>
        <p:nvGraphicFramePr>
          <p:cNvPr id="4" name="Table 4">
            <a:extLst>
              <a:ext uri="{FF2B5EF4-FFF2-40B4-BE49-F238E27FC236}">
                <a16:creationId xmlns:a16="http://schemas.microsoft.com/office/drawing/2014/main" id="{643FCC96-20ED-4062-ABCE-746D00587FCA}"/>
              </a:ext>
            </a:extLst>
          </p:cNvPr>
          <p:cNvGraphicFramePr>
            <a:graphicFrameLocks noGrp="1"/>
          </p:cNvGraphicFramePr>
          <p:nvPr>
            <p:ph idx="1"/>
            <p:extLst>
              <p:ext uri="{D42A27DB-BD31-4B8C-83A1-F6EECF244321}">
                <p14:modId xmlns:p14="http://schemas.microsoft.com/office/powerpoint/2010/main" val="1842258438"/>
              </p:ext>
            </p:extLst>
          </p:nvPr>
        </p:nvGraphicFramePr>
        <p:xfrm>
          <a:off x="838199" y="1825625"/>
          <a:ext cx="10410644" cy="3726380"/>
        </p:xfrm>
        <a:graphic>
          <a:graphicData uri="http://schemas.openxmlformats.org/drawingml/2006/table">
            <a:tbl>
              <a:tblPr firstRow="1" bandRow="1">
                <a:tableStyleId>{5C22544A-7EE6-4342-B048-85BDC9FD1C3A}</a:tableStyleId>
              </a:tblPr>
              <a:tblGrid>
                <a:gridCol w="2602661">
                  <a:extLst>
                    <a:ext uri="{9D8B030D-6E8A-4147-A177-3AD203B41FA5}">
                      <a16:colId xmlns:a16="http://schemas.microsoft.com/office/drawing/2014/main" val="2878658928"/>
                    </a:ext>
                  </a:extLst>
                </a:gridCol>
                <a:gridCol w="2602661">
                  <a:extLst>
                    <a:ext uri="{9D8B030D-6E8A-4147-A177-3AD203B41FA5}">
                      <a16:colId xmlns:a16="http://schemas.microsoft.com/office/drawing/2014/main" val="2925508049"/>
                    </a:ext>
                  </a:extLst>
                </a:gridCol>
                <a:gridCol w="2602661">
                  <a:extLst>
                    <a:ext uri="{9D8B030D-6E8A-4147-A177-3AD203B41FA5}">
                      <a16:colId xmlns:a16="http://schemas.microsoft.com/office/drawing/2014/main" val="2483098735"/>
                    </a:ext>
                  </a:extLst>
                </a:gridCol>
                <a:gridCol w="2602661">
                  <a:extLst>
                    <a:ext uri="{9D8B030D-6E8A-4147-A177-3AD203B41FA5}">
                      <a16:colId xmlns:a16="http://schemas.microsoft.com/office/drawing/2014/main" val="2100853998"/>
                    </a:ext>
                  </a:extLst>
                </a:gridCol>
              </a:tblGrid>
              <a:tr h="745276">
                <a:tc>
                  <a:txBody>
                    <a:bodyPr/>
                    <a:lstStyle/>
                    <a:p>
                      <a:r>
                        <a:rPr lang="en-US" dirty="0"/>
                        <a:t>Area</a:t>
                      </a:r>
                    </a:p>
                  </a:txBody>
                  <a:tcPr/>
                </a:tc>
                <a:tc>
                  <a:txBody>
                    <a:bodyPr/>
                    <a:lstStyle/>
                    <a:p>
                      <a:r>
                        <a:rPr lang="en-US" dirty="0"/>
                        <a:t>2018 </a:t>
                      </a:r>
                    </a:p>
                  </a:txBody>
                  <a:tcPr/>
                </a:tc>
                <a:tc>
                  <a:txBody>
                    <a:bodyPr/>
                    <a:lstStyle/>
                    <a:p>
                      <a:r>
                        <a:rPr lang="en-US" dirty="0"/>
                        <a:t>2019</a:t>
                      </a:r>
                    </a:p>
                  </a:txBody>
                  <a:tcPr/>
                </a:tc>
                <a:tc>
                  <a:txBody>
                    <a:bodyPr/>
                    <a:lstStyle/>
                    <a:p>
                      <a:r>
                        <a:rPr lang="en-US" dirty="0"/>
                        <a:t>Percentage</a:t>
                      </a:r>
                    </a:p>
                  </a:txBody>
                  <a:tcPr/>
                </a:tc>
                <a:extLst>
                  <a:ext uri="{0D108BD9-81ED-4DB2-BD59-A6C34878D82A}">
                    <a16:rowId xmlns:a16="http://schemas.microsoft.com/office/drawing/2014/main" val="2408572195"/>
                  </a:ext>
                </a:extLst>
              </a:tr>
              <a:tr h="745276">
                <a:tc>
                  <a:txBody>
                    <a:bodyPr/>
                    <a:lstStyle/>
                    <a:p>
                      <a:r>
                        <a:rPr lang="en-US" dirty="0"/>
                        <a:t>Cayuga County</a:t>
                      </a:r>
                    </a:p>
                  </a:txBody>
                  <a:tcPr/>
                </a:tc>
                <a:tc>
                  <a:txBody>
                    <a:bodyPr/>
                    <a:lstStyle/>
                    <a:p>
                      <a:r>
                        <a:rPr lang="en-US" dirty="0"/>
                        <a:t>603</a:t>
                      </a:r>
                    </a:p>
                  </a:txBody>
                  <a:tcPr/>
                </a:tc>
                <a:tc>
                  <a:txBody>
                    <a:bodyPr/>
                    <a:lstStyle/>
                    <a:p>
                      <a:r>
                        <a:rPr lang="en-US" dirty="0"/>
                        <a:t>623</a:t>
                      </a:r>
                    </a:p>
                  </a:txBody>
                  <a:tcPr/>
                </a:tc>
                <a:tc>
                  <a:txBody>
                    <a:bodyPr/>
                    <a:lstStyle/>
                    <a:p>
                      <a:r>
                        <a:rPr lang="en-US" dirty="0"/>
                        <a:t>3% increase</a:t>
                      </a:r>
                    </a:p>
                  </a:txBody>
                  <a:tcPr/>
                </a:tc>
                <a:extLst>
                  <a:ext uri="{0D108BD9-81ED-4DB2-BD59-A6C34878D82A}">
                    <a16:rowId xmlns:a16="http://schemas.microsoft.com/office/drawing/2014/main" val="788541150"/>
                  </a:ext>
                </a:extLst>
              </a:tr>
              <a:tr h="745276">
                <a:tc>
                  <a:txBody>
                    <a:bodyPr/>
                    <a:lstStyle/>
                    <a:p>
                      <a:r>
                        <a:rPr lang="en-US" dirty="0"/>
                        <a:t>Onondaga County</a:t>
                      </a:r>
                    </a:p>
                  </a:txBody>
                  <a:tcPr/>
                </a:tc>
                <a:tc>
                  <a:txBody>
                    <a:bodyPr/>
                    <a:lstStyle/>
                    <a:p>
                      <a:r>
                        <a:rPr lang="en-US" dirty="0"/>
                        <a:t>3657</a:t>
                      </a:r>
                    </a:p>
                  </a:txBody>
                  <a:tcPr/>
                </a:tc>
                <a:tc>
                  <a:txBody>
                    <a:bodyPr/>
                    <a:lstStyle/>
                    <a:p>
                      <a:r>
                        <a:rPr lang="en-US" dirty="0"/>
                        <a:t>3362</a:t>
                      </a:r>
                    </a:p>
                  </a:txBody>
                  <a:tcPr/>
                </a:tc>
                <a:tc>
                  <a:txBody>
                    <a:bodyPr/>
                    <a:lstStyle/>
                    <a:p>
                      <a:r>
                        <a:rPr lang="en-US" dirty="0"/>
                        <a:t>8% decrease</a:t>
                      </a:r>
                    </a:p>
                  </a:txBody>
                  <a:tcPr/>
                </a:tc>
                <a:extLst>
                  <a:ext uri="{0D108BD9-81ED-4DB2-BD59-A6C34878D82A}">
                    <a16:rowId xmlns:a16="http://schemas.microsoft.com/office/drawing/2014/main" val="454466262"/>
                  </a:ext>
                </a:extLst>
              </a:tr>
              <a:tr h="745276">
                <a:tc>
                  <a:txBody>
                    <a:bodyPr/>
                    <a:lstStyle/>
                    <a:p>
                      <a:r>
                        <a:rPr lang="en-US" dirty="0"/>
                        <a:t>Oswego County </a:t>
                      </a:r>
                    </a:p>
                  </a:txBody>
                  <a:tcPr/>
                </a:tc>
                <a:tc>
                  <a:txBody>
                    <a:bodyPr/>
                    <a:lstStyle/>
                    <a:p>
                      <a:r>
                        <a:rPr lang="en-US" dirty="0"/>
                        <a:t>865</a:t>
                      </a:r>
                    </a:p>
                  </a:txBody>
                  <a:tcPr/>
                </a:tc>
                <a:tc>
                  <a:txBody>
                    <a:bodyPr/>
                    <a:lstStyle/>
                    <a:p>
                      <a:r>
                        <a:rPr lang="en-US" dirty="0"/>
                        <a:t>789</a:t>
                      </a:r>
                    </a:p>
                  </a:txBody>
                  <a:tcPr/>
                </a:tc>
                <a:tc>
                  <a:txBody>
                    <a:bodyPr/>
                    <a:lstStyle/>
                    <a:p>
                      <a:r>
                        <a:rPr lang="en-US" dirty="0"/>
                        <a:t>8.7% decrease</a:t>
                      </a:r>
                    </a:p>
                  </a:txBody>
                  <a:tcPr/>
                </a:tc>
                <a:extLst>
                  <a:ext uri="{0D108BD9-81ED-4DB2-BD59-A6C34878D82A}">
                    <a16:rowId xmlns:a16="http://schemas.microsoft.com/office/drawing/2014/main" val="529220841"/>
                  </a:ext>
                </a:extLst>
              </a:tr>
              <a:tr h="745276">
                <a:tc>
                  <a:txBody>
                    <a:bodyPr/>
                    <a:lstStyle/>
                    <a:p>
                      <a:r>
                        <a:rPr lang="en-US" b="1" dirty="0"/>
                        <a:t>Full Continuum of Care</a:t>
                      </a:r>
                    </a:p>
                  </a:txBody>
                  <a:tcPr/>
                </a:tc>
                <a:tc>
                  <a:txBody>
                    <a:bodyPr/>
                    <a:lstStyle/>
                    <a:p>
                      <a:r>
                        <a:rPr lang="en-US" b="1" dirty="0"/>
                        <a:t>5094</a:t>
                      </a:r>
                    </a:p>
                  </a:txBody>
                  <a:tcPr/>
                </a:tc>
                <a:tc>
                  <a:txBody>
                    <a:bodyPr/>
                    <a:lstStyle/>
                    <a:p>
                      <a:r>
                        <a:rPr lang="en-US" b="1" dirty="0"/>
                        <a:t>4767</a:t>
                      </a:r>
                    </a:p>
                  </a:txBody>
                  <a:tcPr/>
                </a:tc>
                <a:tc>
                  <a:txBody>
                    <a:bodyPr/>
                    <a:lstStyle/>
                    <a:p>
                      <a:r>
                        <a:rPr lang="en-US" b="1" dirty="0"/>
                        <a:t>6% decrease</a:t>
                      </a:r>
                    </a:p>
                  </a:txBody>
                  <a:tcPr/>
                </a:tc>
                <a:extLst>
                  <a:ext uri="{0D108BD9-81ED-4DB2-BD59-A6C34878D82A}">
                    <a16:rowId xmlns:a16="http://schemas.microsoft.com/office/drawing/2014/main" val="1578708568"/>
                  </a:ext>
                </a:extLst>
              </a:tr>
            </a:tbl>
          </a:graphicData>
        </a:graphic>
      </p:graphicFrame>
    </p:spTree>
    <p:extLst>
      <p:ext uri="{BB962C8B-B14F-4D97-AF65-F5344CB8AC3E}">
        <p14:creationId xmlns:p14="http://schemas.microsoft.com/office/powerpoint/2010/main" val="3907075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9B4EF-2657-405C-9F6E-1EA117E0B321}"/>
              </a:ext>
            </a:extLst>
          </p:cNvPr>
          <p:cNvSpPr>
            <a:spLocks noGrp="1"/>
          </p:cNvSpPr>
          <p:nvPr>
            <p:ph type="title"/>
          </p:nvPr>
        </p:nvSpPr>
        <p:spPr>
          <a:xfrm>
            <a:off x="838200" y="5534025"/>
            <a:ext cx="10515600" cy="822326"/>
          </a:xfrm>
        </p:spPr>
        <p:txBody>
          <a:bodyPr vert="horz" lIns="91440" tIns="45720" rIns="91440" bIns="45720" rtlCol="0" anchor="ctr">
            <a:normAutofit/>
          </a:bodyPr>
          <a:lstStyle/>
          <a:p>
            <a:pPr algn="ctr"/>
            <a:r>
              <a:rPr lang="en-US"/>
              <a:t>Monthly Trainings </a:t>
            </a:r>
          </a:p>
        </p:txBody>
      </p:sp>
      <p:pic>
        <p:nvPicPr>
          <p:cNvPr id="4" name="Content Placeholder 3">
            <a:extLst>
              <a:ext uri="{FF2B5EF4-FFF2-40B4-BE49-F238E27FC236}">
                <a16:creationId xmlns:a16="http://schemas.microsoft.com/office/drawing/2014/main" id="{52FE9435-9746-496E-B133-43D8B32EC63B}"/>
              </a:ext>
            </a:extLst>
          </p:cNvPr>
          <p:cNvPicPr>
            <a:picLocks noGrp="1" noChangeAspect="1"/>
          </p:cNvPicPr>
          <p:nvPr>
            <p:ph idx="1"/>
          </p:nvPr>
        </p:nvPicPr>
        <p:blipFill>
          <a:blip r:embed="rId2"/>
          <a:stretch>
            <a:fillRect/>
          </a:stretch>
        </p:blipFill>
        <p:spPr>
          <a:xfrm>
            <a:off x="465138" y="3797300"/>
            <a:ext cx="3400425" cy="1555750"/>
          </a:xfrm>
          <a:prstGeom prst="rect">
            <a:avLst/>
          </a:prstGeom>
        </p:spPr>
      </p:pic>
      <p:pic>
        <p:nvPicPr>
          <p:cNvPr id="5" name="Picture 4">
            <a:extLst>
              <a:ext uri="{FF2B5EF4-FFF2-40B4-BE49-F238E27FC236}">
                <a16:creationId xmlns:a16="http://schemas.microsoft.com/office/drawing/2014/main" id="{E1483CCF-59F9-4CF3-9186-8EF3CD7F403F}"/>
              </a:ext>
            </a:extLst>
          </p:cNvPr>
          <p:cNvPicPr>
            <a:picLocks noChangeAspect="1"/>
          </p:cNvPicPr>
          <p:nvPr/>
        </p:nvPicPr>
        <p:blipFill>
          <a:blip r:embed="rId3"/>
          <a:stretch>
            <a:fillRect/>
          </a:stretch>
        </p:blipFill>
        <p:spPr>
          <a:xfrm>
            <a:off x="3949700" y="3797300"/>
            <a:ext cx="7773988" cy="1555750"/>
          </a:xfrm>
          <a:prstGeom prst="rect">
            <a:avLst/>
          </a:prstGeom>
        </p:spPr>
      </p:pic>
      <p:pic>
        <p:nvPicPr>
          <p:cNvPr id="6" name="Picture 5">
            <a:extLst>
              <a:ext uri="{FF2B5EF4-FFF2-40B4-BE49-F238E27FC236}">
                <a16:creationId xmlns:a16="http://schemas.microsoft.com/office/drawing/2014/main" id="{380C553F-9A34-418E-A34D-CA8022D6C95F}"/>
              </a:ext>
            </a:extLst>
          </p:cNvPr>
          <p:cNvPicPr>
            <a:picLocks noChangeAspect="1"/>
          </p:cNvPicPr>
          <p:nvPr/>
        </p:nvPicPr>
        <p:blipFill>
          <a:blip r:embed="rId4"/>
          <a:stretch>
            <a:fillRect/>
          </a:stretch>
        </p:blipFill>
        <p:spPr>
          <a:xfrm>
            <a:off x="3732213" y="122238"/>
            <a:ext cx="5157788" cy="3590925"/>
          </a:xfrm>
          <a:prstGeom prst="rect">
            <a:avLst/>
          </a:prstGeom>
        </p:spPr>
      </p:pic>
      <p:pic>
        <p:nvPicPr>
          <p:cNvPr id="2050" name="Picture 2" descr="BRIDGES OUT OF POVERTY TRAINING FLYER">
            <a:extLst>
              <a:ext uri="{FF2B5EF4-FFF2-40B4-BE49-F238E27FC236}">
                <a16:creationId xmlns:a16="http://schemas.microsoft.com/office/drawing/2014/main" id="{7092DCDB-D1E5-4E5E-A3DE-8EF4576A3A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4138" y="122238"/>
            <a:ext cx="2751138" cy="35909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MOTIVATIONAL INTERVIEWING TRG FLYER NEW">
            <a:extLst>
              <a:ext uri="{FF2B5EF4-FFF2-40B4-BE49-F238E27FC236}">
                <a16:creationId xmlns:a16="http://schemas.microsoft.com/office/drawing/2014/main" id="{9C2BDE96-0628-4943-85C7-501A9EDCFC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138" y="122238"/>
            <a:ext cx="3184525" cy="35909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775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481C-BA41-462F-A30D-2E98F044E0AF}"/>
              </a:ext>
            </a:extLst>
          </p:cNvPr>
          <p:cNvSpPr>
            <a:spLocks noGrp="1"/>
          </p:cNvSpPr>
          <p:nvPr>
            <p:ph type="title"/>
          </p:nvPr>
        </p:nvSpPr>
        <p:spPr>
          <a:xfrm>
            <a:off x="838200" y="365125"/>
            <a:ext cx="10515600" cy="1325563"/>
          </a:xfrm>
        </p:spPr>
        <p:txBody>
          <a:bodyPr>
            <a:normAutofit/>
          </a:bodyPr>
          <a:lstStyle/>
          <a:p>
            <a:r>
              <a:rPr lang="en-US" dirty="0"/>
              <a:t>Increased HUD funding </a:t>
            </a:r>
          </a:p>
        </p:txBody>
      </p:sp>
      <p:graphicFrame>
        <p:nvGraphicFramePr>
          <p:cNvPr id="5" name="Content Placeholder 2">
            <a:extLst>
              <a:ext uri="{FF2B5EF4-FFF2-40B4-BE49-F238E27FC236}">
                <a16:creationId xmlns:a16="http://schemas.microsoft.com/office/drawing/2014/main" id="{5EAE5034-62EF-4E5B-B524-FE4041CE23D3}"/>
              </a:ext>
            </a:extLst>
          </p:cNvPr>
          <p:cNvGraphicFramePr>
            <a:graphicFrameLocks noGrp="1"/>
          </p:cNvGraphicFramePr>
          <p:nvPr>
            <p:ph idx="1"/>
            <p:extLst>
              <p:ext uri="{D42A27DB-BD31-4B8C-83A1-F6EECF244321}">
                <p14:modId xmlns:p14="http://schemas.microsoft.com/office/powerpoint/2010/main" val="27835421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851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5265DB-B4D3-4C21-8F4A-66C3D22AE58F}"/>
              </a:ext>
            </a:extLst>
          </p:cNvPr>
          <p:cNvSpPr>
            <a:spLocks noGrp="1"/>
          </p:cNvSpPr>
          <p:nvPr>
            <p:ph type="title" idx="4294967295"/>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Street Outreach Study </a:t>
            </a:r>
          </a:p>
        </p:txBody>
      </p:sp>
      <p:pic>
        <p:nvPicPr>
          <p:cNvPr id="6" name="Content Placeholder 5">
            <a:extLst>
              <a:ext uri="{FF2B5EF4-FFF2-40B4-BE49-F238E27FC236}">
                <a16:creationId xmlns:a16="http://schemas.microsoft.com/office/drawing/2014/main" id="{8F1CE455-F4F4-4C5A-A13F-48B87F6F8F99}"/>
              </a:ext>
            </a:extLst>
          </p:cNvPr>
          <p:cNvPicPr>
            <a:picLocks noGrp="1" noChangeAspect="1"/>
          </p:cNvPicPr>
          <p:nvPr>
            <p:ph idx="4294967295"/>
          </p:nvPr>
        </p:nvPicPr>
        <p:blipFill>
          <a:blip r:embed="rId2"/>
          <a:stretch>
            <a:fillRect/>
          </a:stretch>
        </p:blipFill>
        <p:spPr>
          <a:xfrm>
            <a:off x="4038600" y="2184978"/>
            <a:ext cx="7188199" cy="1347787"/>
          </a:xfrm>
          <a:prstGeom prst="rect">
            <a:avLst/>
          </a:prstGeom>
        </p:spPr>
      </p:pic>
      <p:sp>
        <p:nvSpPr>
          <p:cNvPr id="7" name="Text Box 15">
            <a:extLst>
              <a:ext uri="{FF2B5EF4-FFF2-40B4-BE49-F238E27FC236}">
                <a16:creationId xmlns:a16="http://schemas.microsoft.com/office/drawing/2014/main" id="{235605C7-F3CB-4C33-80C0-5B32FCFD739D}"/>
              </a:ext>
            </a:extLst>
          </p:cNvPr>
          <p:cNvSpPr txBox="1">
            <a:spLocks noGrp="1"/>
          </p:cNvSpPr>
          <p:nvPr>
            <p:ph type="body" sz="half" idx="4294967295"/>
          </p:nvPr>
        </p:nvSpPr>
        <p:spPr>
          <a:xfrm>
            <a:off x="2134753" y="4609339"/>
            <a:ext cx="2927238" cy="1315452"/>
          </a:xfrm>
        </p:spPr>
        <p:txBody>
          <a:bodyPr vert="horz" lIns="91440" tIns="45720" rIns="91440" bIns="45720" rtlCol="0">
            <a:normAutofit fontScale="85000" lnSpcReduction="20000"/>
          </a:bodyPr>
          <a:lstStyle/>
          <a:p>
            <a:r>
              <a:rPr lang="en-US" sz="1800" dirty="0"/>
              <a:t>“We are a community – able to call anyone with questions, everyone is there to assist, working toward one common goal – ending homelessness.”</a:t>
            </a:r>
          </a:p>
          <a:p>
            <a:r>
              <a:rPr lang="en-US" sz="1800" dirty="0"/>
              <a:t>Megan Stuart, HHC lead</a:t>
            </a:r>
          </a:p>
        </p:txBody>
      </p:sp>
      <p:sp>
        <p:nvSpPr>
          <p:cNvPr id="8" name="Text Box 16">
            <a:extLst>
              <a:ext uri="{FF2B5EF4-FFF2-40B4-BE49-F238E27FC236}">
                <a16:creationId xmlns:a16="http://schemas.microsoft.com/office/drawing/2014/main" id="{344A562D-4290-40AB-B12E-BA04C9E5E875}"/>
              </a:ext>
            </a:extLst>
          </p:cNvPr>
          <p:cNvSpPr txBox="1"/>
          <p:nvPr/>
        </p:nvSpPr>
        <p:spPr>
          <a:xfrm>
            <a:off x="8502445" y="450678"/>
            <a:ext cx="3461214" cy="2072362"/>
          </a:xfrm>
          <a:prstGeom prst="rect">
            <a:avLst/>
          </a:prstGeom>
          <a:solidFill>
            <a:schemeClr val="accent2">
              <a:lumMod val="75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1000"/>
              </a:spcAft>
              <a:tabLst>
                <a:tab pos="228600" algn="l"/>
              </a:tabLst>
            </a:pPr>
            <a:r>
              <a:rPr lang="en-US" sz="1600" dirty="0">
                <a:solidFill>
                  <a:srgbClr val="FFFFFF"/>
                </a:solidFill>
                <a:effectLst/>
                <a:latin typeface="Georgia" panose="02040502050405020303" pitchFamily="18" charset="0"/>
                <a:ea typeface="Cambria" panose="02040503050406030204" pitchFamily="18" charset="0"/>
                <a:cs typeface="Cambria" panose="02040503050406030204" pitchFamily="18" charset="0"/>
              </a:rPr>
              <a:t>“We cannot arrest your way out of homelessness. Partnerships are a better approach”. </a:t>
            </a:r>
            <a:endParaRPr lang="en-US" sz="2000" dirty="0">
              <a:effectLst/>
              <a:latin typeface="Georgia" panose="02040502050405020303" pitchFamily="18" charset="0"/>
              <a:ea typeface="Cambria" panose="02040503050406030204" pitchFamily="18" charset="0"/>
              <a:cs typeface="Times New Roman" panose="02020603050405020304" pitchFamily="18" charset="0"/>
            </a:endParaRPr>
          </a:p>
          <a:p>
            <a:pPr marL="0" marR="0">
              <a:spcBef>
                <a:spcPts val="0"/>
              </a:spcBef>
              <a:spcAft>
                <a:spcPts val="1000"/>
              </a:spcAft>
              <a:tabLst>
                <a:tab pos="228600" algn="l"/>
              </a:tabLst>
            </a:pPr>
            <a:r>
              <a:rPr lang="en-US" sz="1600" dirty="0">
                <a:solidFill>
                  <a:srgbClr val="FFFFFF"/>
                </a:solidFill>
                <a:effectLst/>
                <a:latin typeface="Georgia" panose="02040502050405020303" pitchFamily="18" charset="0"/>
                <a:ea typeface="Cambria" panose="02040503050406030204" pitchFamily="18" charset="0"/>
                <a:cs typeface="Cambria" panose="02040503050406030204" pitchFamily="18" charset="0"/>
              </a:rPr>
              <a:t> </a:t>
            </a:r>
            <a:endParaRPr lang="en-US" sz="1600" dirty="0">
              <a:solidFill>
                <a:srgbClr val="FFFFFF"/>
              </a:solidFill>
              <a:latin typeface="Georgia" panose="02040502050405020303" pitchFamily="18" charset="0"/>
              <a:ea typeface="Cambria" panose="02040503050406030204" pitchFamily="18" charset="0"/>
            </a:endParaRPr>
          </a:p>
          <a:p>
            <a:pPr marL="0" marR="0" algn="r">
              <a:spcBef>
                <a:spcPts val="0"/>
              </a:spcBef>
              <a:spcAft>
                <a:spcPts val="1000"/>
              </a:spcAft>
              <a:tabLst>
                <a:tab pos="228600" algn="l"/>
              </a:tabLst>
            </a:pPr>
            <a:r>
              <a:rPr lang="en-US" sz="1600" dirty="0">
                <a:solidFill>
                  <a:srgbClr val="FFFFFF"/>
                </a:solidFill>
                <a:latin typeface="Georgia" panose="02040502050405020303" pitchFamily="18" charset="0"/>
                <a:ea typeface="Cambria" panose="02040503050406030204" pitchFamily="18" charset="0"/>
              </a:rPr>
              <a:t>Deputy Police Chief Richard F</a:t>
            </a:r>
            <a:r>
              <a:rPr lang="en-US" sz="1600" dirty="0">
                <a:solidFill>
                  <a:srgbClr val="FFFFFF"/>
                </a:solidFill>
                <a:effectLst/>
                <a:latin typeface="Georgia" panose="02040502050405020303" pitchFamily="18" charset="0"/>
                <a:ea typeface="Cambria" panose="02040503050406030204" pitchFamily="18" charset="0"/>
                <a:cs typeface="Cambria" panose="02040503050406030204" pitchFamily="18" charset="0"/>
              </a:rPr>
              <a:t>. </a:t>
            </a:r>
            <a:r>
              <a:rPr lang="en-US" sz="1600" dirty="0" err="1">
                <a:solidFill>
                  <a:srgbClr val="FFFFFF"/>
                </a:solidFill>
                <a:effectLst/>
                <a:latin typeface="Georgia" panose="02040502050405020303" pitchFamily="18" charset="0"/>
                <a:ea typeface="Cambria" panose="02040503050406030204" pitchFamily="18" charset="0"/>
                <a:cs typeface="Cambria" panose="02040503050406030204" pitchFamily="18" charset="0"/>
              </a:rPr>
              <a:t>Schoff</a:t>
            </a:r>
            <a:r>
              <a:rPr lang="en-US" sz="1600" dirty="0">
                <a:solidFill>
                  <a:srgbClr val="FFFFFF"/>
                </a:solidFill>
                <a:effectLst/>
                <a:latin typeface="Georgia" panose="02040502050405020303" pitchFamily="18" charset="0"/>
                <a:ea typeface="Cambria" panose="02040503050406030204" pitchFamily="18" charset="0"/>
                <a:cs typeface="Cambria" panose="02040503050406030204" pitchFamily="18" charset="0"/>
              </a:rPr>
              <a:t>, Jr., Syracuse Police Department</a:t>
            </a:r>
            <a:endParaRPr lang="en-US" sz="2000" dirty="0">
              <a:effectLst/>
              <a:latin typeface="Georgia" panose="02040502050405020303" pitchFamily="18" charset="0"/>
              <a:ea typeface="Cambria" panose="02040503050406030204" pitchFamily="18" charset="0"/>
              <a:cs typeface="Times New Roman" panose="02020603050405020304" pitchFamily="18" charset="0"/>
            </a:endParaRPr>
          </a:p>
        </p:txBody>
      </p:sp>
      <p:sp>
        <p:nvSpPr>
          <p:cNvPr id="9" name="Text Box 14">
            <a:extLst>
              <a:ext uri="{FF2B5EF4-FFF2-40B4-BE49-F238E27FC236}">
                <a16:creationId xmlns:a16="http://schemas.microsoft.com/office/drawing/2014/main" id="{17B7A71F-A632-4CC9-822A-790CA0799863}"/>
              </a:ext>
            </a:extLst>
          </p:cNvPr>
          <p:cNvSpPr txBox="1"/>
          <p:nvPr/>
        </p:nvSpPr>
        <p:spPr>
          <a:xfrm>
            <a:off x="5183188" y="4334961"/>
            <a:ext cx="6811544" cy="2309849"/>
          </a:xfrm>
          <a:prstGeom prst="rect">
            <a:avLst/>
          </a:prstGeom>
          <a:solidFill>
            <a:schemeClr val="accent2">
              <a:lumMod val="20000"/>
              <a:lumOff val="80000"/>
            </a:schemeClr>
          </a:solidFill>
          <a:ln w="6350">
            <a:solidFill>
              <a:prstClr val="black"/>
            </a:solidFill>
          </a:ln>
        </p:spPr>
        <p:txBody>
          <a:bodyPr rot="0" spcFirstLastPara="0" vert="horz" wrap="square" lIns="91440" tIns="91440" rIns="91440" bIns="91440" numCol="1" spcCol="0" rtlCol="0" fromWordArt="0" anchor="t" anchorCtr="0" forceAA="0" compatLnSpc="1">
            <a:prstTxWarp prst="textNoShape">
              <a:avLst/>
            </a:prstTxWarp>
            <a:noAutofit/>
          </a:bodyPr>
          <a:lstStyle/>
          <a:p>
            <a:pPr marL="0" marR="0">
              <a:spcAft>
                <a:spcPts val="600"/>
              </a:spcAft>
            </a:pPr>
            <a:r>
              <a:rPr lang="en-US" sz="1200" b="1" dirty="0">
                <a:effectLst/>
                <a:latin typeface="Calibri" panose="020F0502020204030204" pitchFamily="34" charset="0"/>
                <a:ea typeface="Times New Roman" panose="02020603050405020304" pitchFamily="18" charset="0"/>
              </a:rPr>
              <a:t>Decriminalization of Homelessness and Investment in Housing and Services </a:t>
            </a:r>
            <a:endParaRPr lang="en-US" dirty="0">
              <a:effectLst/>
              <a:latin typeface="Times New Roman" panose="02020603050405020304" pitchFamily="18" charset="0"/>
              <a:ea typeface="Times New Roman" panose="02020603050405020304" pitchFamily="18" charset="0"/>
            </a:endParaRPr>
          </a:p>
          <a:p>
            <a:pPr marL="0" marR="0">
              <a:spcAft>
                <a:spcPts val="600"/>
              </a:spcAft>
            </a:pPr>
            <a:r>
              <a:rPr lang="en-US" sz="1200" dirty="0">
                <a:effectLst/>
                <a:latin typeface="Calibri" panose="020F0502020204030204" pitchFamily="34" charset="0"/>
                <a:ea typeface="Times New Roman" panose="02020603050405020304" pitchFamily="18" charset="0"/>
              </a:rPr>
              <a:t>Mayor Stephanie Miner has expressly rejected the criminalization of homelessness as a strategy for the city to address homelessness and has openly advocated for housing as an alternative. She has worked with others in the city, including the police force, to ensure that the city is pursuing constructive approaches to homelessness, and not punishing people for their visible poverty. Syracuse Mayor Miner even refused to follow a January 2016 order by New York Governor Andrew Cuomo to arrest any homeless people who refused to enter into shelters. Rather than adopt this criminalizing approach, the Mayor has engaged in persistent outreach to people experiencing homelessness and connections to housing using a Housing First model. This has helped Syracuse become one of the nation’s first cities to end veteran homelessness. </a:t>
            </a:r>
            <a:endParaRPr lang="en-US" dirty="0">
              <a:effectLst/>
              <a:latin typeface="Times New Roman" panose="02020603050405020304" pitchFamily="18" charset="0"/>
              <a:ea typeface="Times New Roman" panose="02020603050405020304" pitchFamily="18" charset="0"/>
            </a:endParaRPr>
          </a:p>
          <a:p>
            <a:pPr marL="0" marR="0" algn="r">
              <a:spcAft>
                <a:spcPts val="600"/>
              </a:spcAft>
            </a:pPr>
            <a:r>
              <a:rPr lang="en-US" sz="1200" i="1" dirty="0">
                <a:effectLst/>
                <a:latin typeface="Calibri" panose="020F0502020204030204" pitchFamily="34" charset="0"/>
                <a:ea typeface="Times New Roman" panose="02020603050405020304" pitchFamily="18" charset="0"/>
              </a:rPr>
              <a:t>Housing Not Handcuffs, National Law Center on Homelessness and Poverty, 2016</a:t>
            </a:r>
            <a:endParaRPr lang="en-US" dirty="0">
              <a:effectLst/>
              <a:latin typeface="Times New Roman" panose="02020603050405020304" pitchFamily="18" charset="0"/>
              <a:ea typeface="Times New Roman" panose="02020603050405020304" pitchFamily="18" charset="0"/>
            </a:endParaRPr>
          </a:p>
          <a:p>
            <a:pPr marL="0" marR="0" algn="r">
              <a:spcAft>
                <a:spcPts val="600"/>
              </a:spcAft>
            </a:pPr>
            <a:r>
              <a:rPr lang="en-US" sz="1000" i="1"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r">
              <a:spcAft>
                <a:spcPts val="600"/>
              </a:spcAft>
            </a:pPr>
            <a:r>
              <a:rPr lang="en-US" sz="1000" i="1"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r">
              <a:spcAft>
                <a:spcPts val="600"/>
              </a:spcAft>
            </a:pPr>
            <a:r>
              <a:rPr lang="en-US" sz="1000" i="1"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r">
              <a:spcAft>
                <a:spcPts val="600"/>
              </a:spcAft>
            </a:pPr>
            <a:r>
              <a:rPr lang="en-US" sz="1000" i="1"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r">
              <a:spcAft>
                <a:spcPts val="600"/>
              </a:spcAft>
            </a:pPr>
            <a:r>
              <a:rPr lang="en-US" sz="1000" i="1"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r">
              <a:spcAft>
                <a:spcPts val="600"/>
              </a:spcAft>
            </a:pPr>
            <a:r>
              <a:rPr lang="en-US" sz="1000" i="1"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r">
              <a:spcAft>
                <a:spcPts val="600"/>
              </a:spcAft>
            </a:pPr>
            <a:r>
              <a:rPr lang="en-US" sz="1000" i="1"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r">
              <a:spcAft>
                <a:spcPts val="600"/>
              </a:spcAft>
            </a:pPr>
            <a:r>
              <a:rPr lang="en-US" sz="1000" i="1"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r">
              <a:spcAft>
                <a:spcPts val="600"/>
              </a:spcAft>
            </a:pPr>
            <a:r>
              <a:rPr lang="en-US" sz="1000" i="1"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r">
              <a:spcAft>
                <a:spcPts val="600"/>
              </a:spcAft>
            </a:pPr>
            <a:r>
              <a:rPr lang="en-US" sz="1000" i="1"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r">
              <a:spcAft>
                <a:spcPts val="600"/>
              </a:spcAft>
            </a:pPr>
            <a:r>
              <a:rPr lang="en-US" sz="1000" i="1"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2432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71A8-FB5A-4DE9-B031-D6A380B4298E}"/>
              </a:ext>
            </a:extLst>
          </p:cNvPr>
          <p:cNvSpPr>
            <a:spLocks noGrp="1"/>
          </p:cNvSpPr>
          <p:nvPr>
            <p:ph type="title"/>
          </p:nvPr>
        </p:nvSpPr>
        <p:spPr>
          <a:xfrm>
            <a:off x="140109" y="5913436"/>
            <a:ext cx="10515600" cy="822326"/>
          </a:xfrm>
        </p:spPr>
        <p:txBody>
          <a:bodyPr vert="horz" lIns="91440" tIns="45720" rIns="91440" bIns="45720" rtlCol="0" anchor="ctr">
            <a:normAutofit/>
          </a:bodyPr>
          <a:lstStyle/>
          <a:p>
            <a:pPr algn="ctr"/>
            <a:r>
              <a:rPr lang="en-US" b="1" dirty="0"/>
              <a:t>Less Criminalization… More Outreach </a:t>
            </a:r>
          </a:p>
        </p:txBody>
      </p:sp>
      <p:pic>
        <p:nvPicPr>
          <p:cNvPr id="7" name="Content Placeholder 6" descr="A person standing next to a car&#10;&#10;Description automatically generated">
            <a:extLst>
              <a:ext uri="{FF2B5EF4-FFF2-40B4-BE49-F238E27FC236}">
                <a16:creationId xmlns:a16="http://schemas.microsoft.com/office/drawing/2014/main" id="{0F340203-848B-4E44-BEF6-CE659BE15EA8}"/>
              </a:ext>
            </a:extLst>
          </p:cNvPr>
          <p:cNvPicPr>
            <a:picLocks noGrp="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7768354" y="38617"/>
            <a:ext cx="3898900" cy="5230813"/>
          </a:xfrm>
          <a:prstGeom prst="rect">
            <a:avLst/>
          </a:prstGeom>
        </p:spPr>
      </p:pic>
      <p:pic>
        <p:nvPicPr>
          <p:cNvPr id="8" name="Picture 2" descr="Image result for hire ground syracuse">
            <a:extLst>
              <a:ext uri="{FF2B5EF4-FFF2-40B4-BE49-F238E27FC236}">
                <a16:creationId xmlns:a16="http://schemas.microsoft.com/office/drawing/2014/main" id="{9499FF9C-962A-4C8E-8717-14160C91760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40109" y="1974850"/>
            <a:ext cx="6043972" cy="2814437"/>
          </a:xfrm>
          <a:prstGeom prst="rect">
            <a:avLst/>
          </a:prstGeom>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992E3F3-E4C2-4C6A-B58D-DD171155B80D}"/>
              </a:ext>
            </a:extLst>
          </p:cNvPr>
          <p:cNvPicPr>
            <a:picLocks noChangeAspect="1"/>
          </p:cNvPicPr>
          <p:nvPr/>
        </p:nvPicPr>
        <p:blipFill>
          <a:blip r:embed="rId5"/>
          <a:stretch>
            <a:fillRect/>
          </a:stretch>
        </p:blipFill>
        <p:spPr>
          <a:xfrm>
            <a:off x="369889" y="122238"/>
            <a:ext cx="7159164" cy="1602935"/>
          </a:xfrm>
          <a:prstGeom prst="rect">
            <a:avLst/>
          </a:prstGeom>
        </p:spPr>
      </p:pic>
      <p:sp>
        <p:nvSpPr>
          <p:cNvPr id="9" name="TextBox 8">
            <a:extLst>
              <a:ext uri="{FF2B5EF4-FFF2-40B4-BE49-F238E27FC236}">
                <a16:creationId xmlns:a16="http://schemas.microsoft.com/office/drawing/2014/main" id="{4C8DD846-1317-4E8C-8FE2-3ACB275641C6}"/>
              </a:ext>
            </a:extLst>
          </p:cNvPr>
          <p:cNvSpPr txBox="1"/>
          <p:nvPr/>
        </p:nvSpPr>
        <p:spPr>
          <a:xfrm>
            <a:off x="943897" y="4465268"/>
            <a:ext cx="5737122" cy="369332"/>
          </a:xfrm>
          <a:prstGeom prst="rect">
            <a:avLst/>
          </a:prstGeom>
          <a:noFill/>
        </p:spPr>
        <p:txBody>
          <a:bodyPr wrap="square" rtlCol="0">
            <a:spAutoFit/>
          </a:bodyPr>
          <a:lstStyle/>
          <a:p>
            <a:r>
              <a:rPr lang="en-US" dirty="0"/>
              <a:t>Hire Ground- An Alternative to Panhandling </a:t>
            </a:r>
          </a:p>
        </p:txBody>
      </p:sp>
      <p:sp>
        <p:nvSpPr>
          <p:cNvPr id="10" name="TextBox 9">
            <a:extLst>
              <a:ext uri="{FF2B5EF4-FFF2-40B4-BE49-F238E27FC236}">
                <a16:creationId xmlns:a16="http://schemas.microsoft.com/office/drawing/2014/main" id="{E7580C86-B71D-4870-B589-08556F2D72C8}"/>
              </a:ext>
            </a:extLst>
          </p:cNvPr>
          <p:cNvSpPr txBox="1"/>
          <p:nvPr/>
        </p:nvSpPr>
        <p:spPr>
          <a:xfrm>
            <a:off x="7681043" y="5269430"/>
            <a:ext cx="4265151" cy="646331"/>
          </a:xfrm>
          <a:prstGeom prst="rect">
            <a:avLst/>
          </a:prstGeom>
          <a:noFill/>
        </p:spPr>
        <p:txBody>
          <a:bodyPr wrap="square" rtlCol="0">
            <a:spAutoFit/>
          </a:bodyPr>
          <a:lstStyle/>
          <a:p>
            <a:r>
              <a:rPr lang="en-US" dirty="0" err="1"/>
              <a:t>Housecalls</a:t>
            </a:r>
            <a:r>
              <a:rPr lang="en-US" dirty="0"/>
              <a:t> for the Homeless Street Medicine</a:t>
            </a:r>
          </a:p>
        </p:txBody>
      </p:sp>
    </p:spTree>
    <p:extLst>
      <p:ext uri="{BB962C8B-B14F-4D97-AF65-F5344CB8AC3E}">
        <p14:creationId xmlns:p14="http://schemas.microsoft.com/office/powerpoint/2010/main" val="828283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867556-85AC-46B1-8D6D-43F276FC5294}"/>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New Affordable Housing </a:t>
            </a:r>
          </a:p>
        </p:txBody>
      </p:sp>
      <p:pic>
        <p:nvPicPr>
          <p:cNvPr id="6" name="Content Placeholder 5">
            <a:extLst>
              <a:ext uri="{FF2B5EF4-FFF2-40B4-BE49-F238E27FC236}">
                <a16:creationId xmlns:a16="http://schemas.microsoft.com/office/drawing/2014/main" id="{DC918A3C-B959-4106-A45B-A9C57C1F557A}"/>
              </a:ext>
            </a:extLst>
          </p:cNvPr>
          <p:cNvPicPr>
            <a:picLocks noGrp="1" noChangeAspect="1"/>
          </p:cNvPicPr>
          <p:nvPr>
            <p:ph sz="half" idx="1"/>
          </p:nvPr>
        </p:nvPicPr>
        <p:blipFill rotWithShape="1">
          <a:blip r:embed="rId2"/>
          <a:srcRect l="9090" r="13394" b="-1"/>
          <a:stretch/>
        </p:blipFill>
        <p:spPr>
          <a:xfrm>
            <a:off x="317635" y="299363"/>
            <a:ext cx="4160452" cy="3049204"/>
          </a:xfrm>
          <a:prstGeom prst="rect">
            <a:avLst/>
          </a:prstGeom>
        </p:spPr>
      </p:pic>
      <p:pic>
        <p:nvPicPr>
          <p:cNvPr id="3074" name="Picture 2" descr="Image result for freedom commons syracuse">
            <a:extLst>
              <a:ext uri="{FF2B5EF4-FFF2-40B4-BE49-F238E27FC236}">
                <a16:creationId xmlns:a16="http://schemas.microsoft.com/office/drawing/2014/main" id="{928B29CB-FD12-4D38-8E86-D8A7AE98F4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705" r="2" b="5195"/>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076" name="Picture 4" descr="Image result for champlain commons">
            <a:extLst>
              <a:ext uri="{FF2B5EF4-FFF2-40B4-BE49-F238E27FC236}">
                <a16:creationId xmlns:a16="http://schemas.microsoft.com/office/drawing/2014/main" id="{DD5CC554-149C-4D08-AE95-D2AA745AAD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216" r="2" b="2"/>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139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708D91-B5F5-41C1-A477-7ACF1A525D13}"/>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Agenda 	</a:t>
            </a:r>
          </a:p>
        </p:txBody>
      </p:sp>
      <p:cxnSp>
        <p:nvCxnSpPr>
          <p:cNvPr id="15"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49D5A2-6FFE-472D-B54F-B52595D47614}"/>
              </a:ext>
            </a:extLst>
          </p:cNvPr>
          <p:cNvSpPr>
            <a:spLocks noGrp="1"/>
          </p:cNvSpPr>
          <p:nvPr>
            <p:ph idx="1"/>
          </p:nvPr>
        </p:nvSpPr>
        <p:spPr>
          <a:xfrm>
            <a:off x="4976031" y="963877"/>
            <a:ext cx="6377769" cy="4930246"/>
          </a:xfrm>
        </p:spPr>
        <p:txBody>
          <a:bodyPr anchor="ctr">
            <a:normAutofit/>
          </a:bodyPr>
          <a:lstStyle/>
          <a:p>
            <a:pPr marL="0" indent="0">
              <a:buNone/>
            </a:pPr>
            <a:r>
              <a:rPr lang="en-US" sz="1300" dirty="0"/>
              <a:t>Presentation</a:t>
            </a:r>
          </a:p>
          <a:p>
            <a:pPr marL="0" indent="0">
              <a:buNone/>
            </a:pPr>
            <a:r>
              <a:rPr lang="en-US" sz="1300" dirty="0"/>
              <a:t>2019: A Year in Homelessness in Central New York</a:t>
            </a:r>
          </a:p>
          <a:p>
            <a:pPr marL="0" indent="0">
              <a:buNone/>
            </a:pPr>
            <a:endParaRPr lang="en-US" sz="1300" dirty="0"/>
          </a:p>
          <a:p>
            <a:pPr marL="0" indent="0">
              <a:buNone/>
            </a:pPr>
            <a:r>
              <a:rPr lang="en-US" sz="1300" dirty="0"/>
              <a:t>Panel</a:t>
            </a:r>
          </a:p>
          <a:p>
            <a:pPr marL="0" indent="0">
              <a:buNone/>
            </a:pPr>
            <a:r>
              <a:rPr lang="en-US" sz="1300" dirty="0"/>
              <a:t>The HHC Lived Experience Board Members</a:t>
            </a:r>
          </a:p>
          <a:p>
            <a:pPr marL="0" indent="0">
              <a:buNone/>
            </a:pPr>
            <a:endParaRPr lang="en-US" sz="1300" dirty="0"/>
          </a:p>
          <a:p>
            <a:pPr marL="0" indent="0">
              <a:buNone/>
            </a:pPr>
            <a:r>
              <a:rPr lang="en-US" sz="1300" dirty="0"/>
              <a:t>Presentation</a:t>
            </a:r>
          </a:p>
          <a:p>
            <a:pPr marL="0" indent="0">
              <a:buNone/>
            </a:pPr>
            <a:r>
              <a:rPr lang="en-US" sz="1300" dirty="0"/>
              <a:t>Homelessness: Myths vs. Reality</a:t>
            </a:r>
          </a:p>
          <a:p>
            <a:pPr marL="0" indent="0">
              <a:buNone/>
            </a:pPr>
            <a:endParaRPr lang="en-US" sz="1300" dirty="0"/>
          </a:p>
          <a:p>
            <a:pPr marL="0" indent="0">
              <a:buNone/>
            </a:pPr>
            <a:r>
              <a:rPr lang="en-US" sz="1300" dirty="0"/>
              <a:t>Presentation </a:t>
            </a:r>
          </a:p>
          <a:p>
            <a:pPr marL="0" indent="0">
              <a:buNone/>
            </a:pPr>
            <a:r>
              <a:rPr lang="en-US" sz="1300" dirty="0"/>
              <a:t>Using Data &amp; Technology to End Homelessness </a:t>
            </a:r>
          </a:p>
          <a:p>
            <a:pPr marL="0" indent="0">
              <a:buNone/>
            </a:pPr>
            <a:endParaRPr lang="en-US" sz="1300" dirty="0"/>
          </a:p>
          <a:p>
            <a:pPr marL="0" indent="0">
              <a:buNone/>
            </a:pPr>
            <a:r>
              <a:rPr lang="en-US" sz="1300" dirty="0"/>
              <a:t>Presentation </a:t>
            </a:r>
          </a:p>
          <a:p>
            <a:pPr marL="0" indent="0">
              <a:buNone/>
            </a:pPr>
            <a:r>
              <a:rPr lang="en-US" sz="1300" dirty="0"/>
              <a:t>A Look Ahead at 2020</a:t>
            </a:r>
          </a:p>
          <a:p>
            <a:pPr marL="0" indent="0">
              <a:buNone/>
            </a:pPr>
            <a:endParaRPr lang="en-US" sz="1300" dirty="0"/>
          </a:p>
          <a:p>
            <a:pPr marL="0" indent="0">
              <a:buNone/>
            </a:pPr>
            <a:r>
              <a:rPr lang="en-US" sz="1300" dirty="0"/>
              <a:t>Question &amp; Answer</a:t>
            </a:r>
          </a:p>
        </p:txBody>
      </p:sp>
    </p:spTree>
    <p:extLst>
      <p:ext uri="{BB962C8B-B14F-4D97-AF65-F5344CB8AC3E}">
        <p14:creationId xmlns:p14="http://schemas.microsoft.com/office/powerpoint/2010/main" val="3382077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657765-F878-4F50-889B-104365351D7B}"/>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Advocacy </a:t>
            </a:r>
          </a:p>
        </p:txBody>
      </p:sp>
      <p:pic>
        <p:nvPicPr>
          <p:cNvPr id="4" name="Picture 3">
            <a:extLst>
              <a:ext uri="{FF2B5EF4-FFF2-40B4-BE49-F238E27FC236}">
                <a16:creationId xmlns:a16="http://schemas.microsoft.com/office/drawing/2014/main" id="{0534407B-3852-41EB-AC87-77C08D6E8291}"/>
              </a:ext>
            </a:extLst>
          </p:cNvPr>
          <p:cNvPicPr>
            <a:picLocks noChangeAspect="1"/>
          </p:cNvPicPr>
          <p:nvPr/>
        </p:nvPicPr>
        <p:blipFill rotWithShape="1">
          <a:blip r:embed="rId2"/>
          <a:srcRect t="19728" r="-1" b="25304"/>
          <a:stretch/>
        </p:blipFill>
        <p:spPr>
          <a:xfrm>
            <a:off x="317635" y="299363"/>
            <a:ext cx="4160452" cy="3049204"/>
          </a:xfrm>
          <a:prstGeom prst="rect">
            <a:avLst/>
          </a:prstGeom>
        </p:spPr>
      </p:pic>
      <p:pic>
        <p:nvPicPr>
          <p:cNvPr id="1028" name="Picture 4" descr="Image">
            <a:extLst>
              <a:ext uri="{FF2B5EF4-FFF2-40B4-BE49-F238E27FC236}">
                <a16:creationId xmlns:a16="http://schemas.microsoft.com/office/drawing/2014/main" id="{61B580EF-0D43-424A-8D74-DAEF6207DD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2995"/>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S HUD Secretary Ben Carson in Syracuse">
            <a:extLst>
              <a:ext uri="{FF2B5EF4-FFF2-40B4-BE49-F238E27FC236}">
                <a16:creationId xmlns:a16="http://schemas.microsoft.com/office/drawing/2014/main" id="{EF8F787B-B716-46A4-ABBF-AFE0A4286A7E}"/>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4042" r="-2" b="33530"/>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88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8EFB0C65-1F72-4A33-8ED8-E27A24BF0398}"/>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Focus on Chronic Homelessness </a:t>
            </a:r>
          </a:p>
        </p:txBody>
      </p:sp>
      <p:graphicFrame>
        <p:nvGraphicFramePr>
          <p:cNvPr id="6" name="Content Placeholder 5">
            <a:extLst>
              <a:ext uri="{FF2B5EF4-FFF2-40B4-BE49-F238E27FC236}">
                <a16:creationId xmlns:a16="http://schemas.microsoft.com/office/drawing/2014/main" id="{FB2FAAE7-49E0-4F49-9AF2-7CFE57529A61}"/>
              </a:ext>
            </a:extLst>
          </p:cNvPr>
          <p:cNvGraphicFramePr>
            <a:graphicFrameLocks noGrp="1"/>
          </p:cNvGraphicFramePr>
          <p:nvPr>
            <p:ph idx="1"/>
            <p:extLst>
              <p:ext uri="{D42A27DB-BD31-4B8C-83A1-F6EECF244321}">
                <p14:modId xmlns:p14="http://schemas.microsoft.com/office/powerpoint/2010/main" val="950658236"/>
              </p:ext>
            </p:extLst>
          </p:nvPr>
        </p:nvGraphicFramePr>
        <p:xfrm>
          <a:off x="5121275" y="804863"/>
          <a:ext cx="6281738" cy="5248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2993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D3B53F-A98E-4DF7-9637-BDDEC108C4FD}"/>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Lived Experience Boards </a:t>
            </a:r>
          </a:p>
        </p:txBody>
      </p:sp>
      <p:cxnSp>
        <p:nvCxnSpPr>
          <p:cNvPr id="23" name="Straight Connector 22">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00689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6DEE-17CA-4D11-B11A-D8685F1F5417}"/>
              </a:ext>
            </a:extLst>
          </p:cNvPr>
          <p:cNvSpPr>
            <a:spLocks noGrp="1"/>
          </p:cNvSpPr>
          <p:nvPr>
            <p:ph type="title"/>
          </p:nvPr>
        </p:nvSpPr>
        <p:spPr>
          <a:xfrm>
            <a:off x="838200" y="365125"/>
            <a:ext cx="10515600" cy="1325563"/>
          </a:xfrm>
        </p:spPr>
        <p:txBody>
          <a:bodyPr>
            <a:normAutofit/>
          </a:bodyPr>
          <a:lstStyle/>
          <a:p>
            <a:r>
              <a:rPr lang="en-US"/>
              <a:t>Who We Are	</a:t>
            </a:r>
          </a:p>
        </p:txBody>
      </p:sp>
      <p:graphicFrame>
        <p:nvGraphicFramePr>
          <p:cNvPr id="12" name="Content Placeholder 2">
            <a:extLst>
              <a:ext uri="{FF2B5EF4-FFF2-40B4-BE49-F238E27FC236}">
                <a16:creationId xmlns:a16="http://schemas.microsoft.com/office/drawing/2014/main" id="{A7E0AB6A-FF60-4DE8-9CA6-3BC23EC4F6EA}"/>
              </a:ext>
            </a:extLst>
          </p:cNvPr>
          <p:cNvGraphicFramePr>
            <a:graphicFrameLocks noGrp="1"/>
          </p:cNvGraphicFramePr>
          <p:nvPr>
            <p:ph idx="1"/>
            <p:extLst>
              <p:ext uri="{D42A27DB-BD31-4B8C-83A1-F6EECF244321}">
                <p14:modId xmlns:p14="http://schemas.microsoft.com/office/powerpoint/2010/main" val="13784289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649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C68B2B-CE2A-4A1F-84F6-2407E1608527}"/>
              </a:ext>
            </a:extLst>
          </p:cNvPr>
          <p:cNvSpPr>
            <a:spLocks noGrp="1"/>
          </p:cNvSpPr>
          <p:nvPr>
            <p:ph type="title"/>
          </p:nvPr>
        </p:nvSpPr>
        <p:spPr>
          <a:xfrm>
            <a:off x="863029" y="1012004"/>
            <a:ext cx="3416158" cy="4795408"/>
          </a:xfrm>
        </p:spPr>
        <p:txBody>
          <a:bodyPr>
            <a:normAutofit/>
          </a:bodyPr>
          <a:lstStyle/>
          <a:p>
            <a:r>
              <a:rPr lang="en-US" sz="4400">
                <a:solidFill>
                  <a:srgbClr val="FFFFFF"/>
                </a:solidFill>
              </a:rPr>
              <a:t>Housing Programs </a:t>
            </a:r>
          </a:p>
        </p:txBody>
      </p:sp>
      <p:graphicFrame>
        <p:nvGraphicFramePr>
          <p:cNvPr id="5" name="Content Placeholder 2">
            <a:extLst>
              <a:ext uri="{FF2B5EF4-FFF2-40B4-BE49-F238E27FC236}">
                <a16:creationId xmlns:a16="http://schemas.microsoft.com/office/drawing/2014/main" id="{840BDFED-F9ED-4399-B483-8615F43E3F26}"/>
              </a:ext>
            </a:extLst>
          </p:cNvPr>
          <p:cNvGraphicFramePr>
            <a:graphicFrameLocks noGrp="1"/>
          </p:cNvGraphicFramePr>
          <p:nvPr>
            <p:ph idx="1"/>
            <p:extLst>
              <p:ext uri="{D42A27DB-BD31-4B8C-83A1-F6EECF244321}">
                <p14:modId xmlns:p14="http://schemas.microsoft.com/office/powerpoint/2010/main" val="187875281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169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9162D9-1998-451E-B1D0-25187E7723A5}"/>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Our Core Values </a:t>
            </a:r>
          </a:p>
        </p:txBody>
      </p:sp>
      <p:sp>
        <p:nvSpPr>
          <p:cNvPr id="3" name="Content Placeholder 2">
            <a:extLst>
              <a:ext uri="{FF2B5EF4-FFF2-40B4-BE49-F238E27FC236}">
                <a16:creationId xmlns:a16="http://schemas.microsoft.com/office/drawing/2014/main" id="{C0924384-D529-4D03-9879-82C5EFEFA3FF}"/>
              </a:ext>
            </a:extLst>
          </p:cNvPr>
          <p:cNvSpPr>
            <a:spLocks noGrp="1"/>
          </p:cNvSpPr>
          <p:nvPr>
            <p:ph type="body" idx="1"/>
          </p:nvPr>
        </p:nvSpPr>
        <p:spPr>
          <a:xfrm>
            <a:off x="3045368" y="4074718"/>
            <a:ext cx="6105194" cy="682079"/>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361496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DD7B4C-5DF2-40A6-99BE-AFCA50BFDEA6}"/>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Housing is a human right </a:t>
            </a:r>
          </a:p>
        </p:txBody>
      </p:sp>
      <p:sp>
        <p:nvSpPr>
          <p:cNvPr id="21" name="Rectangle 2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834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04B49D-38B3-4255-88FD-0BFCC2A71B57}"/>
              </a:ext>
            </a:extLst>
          </p:cNvPr>
          <p:cNvSpPr>
            <a:spLocks noGrp="1"/>
          </p:cNvSpPr>
          <p:nvPr>
            <p:ph type="title"/>
          </p:nvPr>
        </p:nvSpPr>
        <p:spPr>
          <a:xfrm>
            <a:off x="558210" y="1365472"/>
            <a:ext cx="10978470" cy="3564636"/>
          </a:xfrm>
        </p:spPr>
        <p:txBody>
          <a:bodyPr vert="horz" lIns="91440" tIns="45720" rIns="91440" bIns="45720" rtlCol="0" anchor="ctr">
            <a:normAutofit/>
          </a:bodyPr>
          <a:lstStyle/>
          <a:p>
            <a:r>
              <a:rPr lang="en-US" sz="8800" kern="1200">
                <a:solidFill>
                  <a:schemeClr val="tx1"/>
                </a:solidFill>
                <a:latin typeface="+mj-lt"/>
                <a:ea typeface="+mj-ea"/>
                <a:cs typeface="+mj-cs"/>
              </a:rPr>
              <a:t>Housing First </a:t>
            </a:r>
          </a:p>
        </p:txBody>
      </p:sp>
      <p:sp>
        <p:nvSpPr>
          <p:cNvPr id="49" name="Rectangle 48">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46799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6752B-2C32-4099-9B03-4898C4F28AE0}"/>
              </a:ext>
            </a:extLst>
          </p:cNvPr>
          <p:cNvSpPr>
            <a:spLocks noGrp="1"/>
          </p:cNvSpPr>
          <p:nvPr>
            <p:ph type="title"/>
          </p:nvPr>
        </p:nvSpPr>
        <p:spPr>
          <a:xfrm>
            <a:off x="612648" y="1078992"/>
            <a:ext cx="6268770" cy="1536192"/>
          </a:xfrm>
        </p:spPr>
        <p:txBody>
          <a:bodyPr anchor="b">
            <a:normAutofit/>
          </a:bodyPr>
          <a:lstStyle/>
          <a:p>
            <a:r>
              <a:rPr lang="en-US" sz="5200"/>
              <a:t>Homelessness can be ended</a:t>
            </a:r>
          </a:p>
        </p:txBody>
      </p:sp>
      <p:sp>
        <p:nvSpPr>
          <p:cNvPr id="36" name="Rectangle 35">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2D52BB7-4E96-4061-A8BE-E59D5E84CCF8}"/>
              </a:ext>
            </a:extLst>
          </p:cNvPr>
          <p:cNvSpPr>
            <a:spLocks noGrp="1"/>
          </p:cNvSpPr>
          <p:nvPr>
            <p:ph idx="1"/>
          </p:nvPr>
        </p:nvSpPr>
        <p:spPr>
          <a:xfrm>
            <a:off x="612648" y="3355848"/>
            <a:ext cx="6268770" cy="2825496"/>
          </a:xfrm>
        </p:spPr>
        <p:txBody>
          <a:bodyPr>
            <a:normAutofit/>
          </a:bodyPr>
          <a:lstStyle/>
          <a:p>
            <a:pPr marL="0" indent="0">
              <a:buNone/>
            </a:pPr>
            <a:endParaRPr lang="en-US" sz="2200"/>
          </a:p>
          <a:p>
            <a:endParaRPr lang="en-US" sz="2200"/>
          </a:p>
        </p:txBody>
      </p:sp>
      <p:pic>
        <p:nvPicPr>
          <p:cNvPr id="31" name="Graphic 30" descr="Home">
            <a:extLst>
              <a:ext uri="{FF2B5EF4-FFF2-40B4-BE49-F238E27FC236}">
                <a16:creationId xmlns:a16="http://schemas.microsoft.com/office/drawing/2014/main" id="{D3B7AE1D-0FD9-49FB-B2F5-08FACE92B3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4066" y="1272395"/>
            <a:ext cx="4237686" cy="4237686"/>
          </a:xfrm>
          <a:prstGeom prst="rect">
            <a:avLst/>
          </a:prstGeom>
        </p:spPr>
      </p:pic>
    </p:spTree>
    <p:extLst>
      <p:ext uri="{BB962C8B-B14F-4D97-AF65-F5344CB8AC3E}">
        <p14:creationId xmlns:p14="http://schemas.microsoft.com/office/powerpoint/2010/main" val="189436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EB1E78-B5F7-40CC-B549-6EAFE3A408D6}"/>
              </a:ext>
            </a:extLst>
          </p:cNvPr>
          <p:cNvSpPr>
            <a:spLocks noGrp="1"/>
          </p:cNvSpPr>
          <p:nvPr>
            <p:ph type="title"/>
          </p:nvPr>
        </p:nvSpPr>
        <p:spPr>
          <a:xfrm>
            <a:off x="558210" y="1365472"/>
            <a:ext cx="10978470" cy="3564636"/>
          </a:xfrm>
        </p:spPr>
        <p:txBody>
          <a:bodyPr vert="horz" lIns="91440" tIns="45720" rIns="91440" bIns="45720" rtlCol="0" anchor="ctr">
            <a:normAutofit/>
          </a:bodyPr>
          <a:lstStyle/>
          <a:p>
            <a:r>
              <a:rPr lang="en-US" sz="8800" kern="1200">
                <a:solidFill>
                  <a:schemeClr val="tx1"/>
                </a:solidFill>
                <a:latin typeface="+mj-lt"/>
                <a:ea typeface="+mj-ea"/>
                <a:cs typeface="+mj-cs"/>
              </a:rPr>
              <a:t>How We Do Our Work </a:t>
            </a:r>
          </a:p>
        </p:txBody>
      </p:sp>
      <p:sp>
        <p:nvSpPr>
          <p:cNvPr id="10" name="Rectangle 9">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150466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1019</TotalTime>
  <Words>579</Words>
  <Application>Microsoft Office PowerPoint</Application>
  <PresentationFormat>Widescreen</PresentationFormat>
  <Paragraphs>101</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Georgia</vt:lpstr>
      <vt:lpstr>Times New Roman</vt:lpstr>
      <vt:lpstr>Office Theme</vt:lpstr>
      <vt:lpstr>Housing and Homeless Coalition of Central New York  </vt:lpstr>
      <vt:lpstr>Agenda  </vt:lpstr>
      <vt:lpstr>Who We Are </vt:lpstr>
      <vt:lpstr>Housing Programs </vt:lpstr>
      <vt:lpstr>Our Core Values </vt:lpstr>
      <vt:lpstr>Housing is a human right </vt:lpstr>
      <vt:lpstr>Housing First </vt:lpstr>
      <vt:lpstr>Homelessness can be ended</vt:lpstr>
      <vt:lpstr>How We Do Our Work </vt:lpstr>
      <vt:lpstr>Incorporating the Voices of Lived Experience</vt:lpstr>
      <vt:lpstr>Being Data Driven</vt:lpstr>
      <vt:lpstr>Working Together to Create Solutions </vt:lpstr>
      <vt:lpstr>2019 </vt:lpstr>
      <vt:lpstr>Preliminary 2019 Numbers </vt:lpstr>
      <vt:lpstr>Monthly Trainings </vt:lpstr>
      <vt:lpstr>Increased HUD funding </vt:lpstr>
      <vt:lpstr>Street Outreach Study </vt:lpstr>
      <vt:lpstr>Less Criminalization… More Outreach </vt:lpstr>
      <vt:lpstr>New Affordable Housing </vt:lpstr>
      <vt:lpstr>Advocacy </vt:lpstr>
      <vt:lpstr>Focus on Chronic Homelessness </vt:lpstr>
      <vt:lpstr>Lived Experience Boards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and Homeless Coalition of Central New York  </dc:title>
  <dc:creator>Megan Stuart</dc:creator>
  <cp:lastModifiedBy>Megan Stuart</cp:lastModifiedBy>
  <cp:revision>4</cp:revision>
  <dcterms:created xsi:type="dcterms:W3CDTF">2019-11-19T21:07:25Z</dcterms:created>
  <dcterms:modified xsi:type="dcterms:W3CDTF">2019-11-20T15:36:03Z</dcterms:modified>
</cp:coreProperties>
</file>