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76" r:id="rId3"/>
    <p:sldId id="288" r:id="rId4"/>
    <p:sldId id="258" r:id="rId5"/>
    <p:sldId id="257" r:id="rId6"/>
    <p:sldId id="277" r:id="rId7"/>
    <p:sldId id="282" r:id="rId8"/>
    <p:sldId id="295" r:id="rId9"/>
    <p:sldId id="268" r:id="rId10"/>
    <p:sldId id="270" r:id="rId11"/>
    <p:sldId id="273" r:id="rId12"/>
    <p:sldId id="269" r:id="rId13"/>
    <p:sldId id="297" r:id="rId14"/>
    <p:sldId id="259" r:id="rId15"/>
    <p:sldId id="266" r:id="rId16"/>
    <p:sldId id="260" r:id="rId17"/>
    <p:sldId id="261" r:id="rId18"/>
    <p:sldId id="262" r:id="rId19"/>
    <p:sldId id="263" r:id="rId20"/>
    <p:sldId id="264" r:id="rId21"/>
    <p:sldId id="265" r:id="rId22"/>
    <p:sldId id="299" r:id="rId23"/>
    <p:sldId id="300" r:id="rId24"/>
    <p:sldId id="267"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286" r:id="rId40"/>
    <p:sldId id="275" r:id="rId41"/>
    <p:sldId id="319" r:id="rId42"/>
    <p:sldId id="320" r:id="rId43"/>
    <p:sldId id="289" r:id="rId44"/>
    <p:sldId id="287" r:id="rId45"/>
    <p:sldId id="29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3" autoAdjust="0"/>
    <p:restoredTop sz="79519" autoAdjust="0"/>
  </p:normalViewPr>
  <p:slideViewPr>
    <p:cSldViewPr snapToGrid="0">
      <p:cViewPr varScale="1">
        <p:scale>
          <a:sx n="79" d="100"/>
          <a:sy n="79" d="100"/>
        </p:scale>
        <p:origin x="48" y="63"/>
      </p:cViewPr>
      <p:guideLst/>
    </p:cSldViewPr>
  </p:slideViewPr>
  <p:outlineViewPr>
    <p:cViewPr>
      <p:scale>
        <a:sx n="33" d="100"/>
        <a:sy n="33" d="100"/>
      </p:scale>
      <p:origin x="0" y="-69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Point-in-time Count</a:t>
            </a:r>
            <a:r>
              <a:rPr lang="en-US" baseline="0"/>
              <a:t> of Total Homeless Persons in NY-505 </a:t>
            </a:r>
          </a:p>
          <a:p>
            <a:pPr>
              <a:defRPr/>
            </a:pPr>
            <a:r>
              <a:rPr lang="en-US"/>
              <a:t>2015-2020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General</c:formatCode>
                <c:ptCount val="6"/>
                <c:pt idx="0">
                  <c:v>822</c:v>
                </c:pt>
                <c:pt idx="1">
                  <c:v>764</c:v>
                </c:pt>
                <c:pt idx="2">
                  <c:v>798</c:v>
                </c:pt>
                <c:pt idx="3">
                  <c:v>722</c:v>
                </c:pt>
                <c:pt idx="4">
                  <c:v>732</c:v>
                </c:pt>
                <c:pt idx="5">
                  <c:v>618</c:v>
                </c:pt>
              </c:numCache>
            </c:numRef>
          </c:val>
          <c:smooth val="0"/>
          <c:extLst>
            <c:ext xmlns:c16="http://schemas.microsoft.com/office/drawing/2014/chart" uri="{C3380CC4-5D6E-409C-BE32-E72D297353CC}">
              <c16:uniqueId val="{00000000-5F78-447A-AF52-DD51BD5BB807}"/>
            </c:ext>
          </c:extLst>
        </c:ser>
        <c:dLbls>
          <c:showLegendKey val="0"/>
          <c:showVal val="0"/>
          <c:showCatName val="0"/>
          <c:showSerName val="0"/>
          <c:showPercent val="0"/>
          <c:showBubbleSize val="0"/>
        </c:dLbls>
        <c:smooth val="0"/>
        <c:axId val="1443977776"/>
        <c:axId val="1441824368"/>
      </c:lineChart>
      <c:catAx>
        <c:axId val="144397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41824368"/>
        <c:crosses val="autoZero"/>
        <c:auto val="1"/>
        <c:lblAlgn val="ctr"/>
        <c:lblOffset val="100"/>
        <c:noMultiLvlLbl val="0"/>
      </c:catAx>
      <c:valAx>
        <c:axId val="1441824368"/>
        <c:scaling>
          <c:orientation val="minMax"/>
          <c:min val="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43977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Homeless Subpopulations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5746104633433564"/>
          <c:y val="0.12590933482983865"/>
          <c:w val="0.71776379051193917"/>
          <c:h val="0.72487921199169369"/>
        </c:manualLayout>
      </c:layout>
      <c:barChart>
        <c:barDir val="bar"/>
        <c:grouping val="clustered"/>
        <c:varyColors val="0"/>
        <c:ser>
          <c:idx val="0"/>
          <c:order val="0"/>
          <c:tx>
            <c:strRef>
              <c:f>Sheet1!$B$14</c:f>
              <c:strCache>
                <c:ptCount val="1"/>
                <c:pt idx="0">
                  <c:v>2019</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Sheet1!$A$15:$A$22</c:f>
              <c:strCache>
                <c:ptCount val="8"/>
                <c:pt idx="0">
                  <c:v>Chronic </c:v>
                </c:pt>
                <c:pt idx="1">
                  <c:v>Veterans</c:v>
                </c:pt>
                <c:pt idx="2">
                  <c:v>Unnacompanied Youth </c:v>
                </c:pt>
                <c:pt idx="3">
                  <c:v>Parenting Youth </c:v>
                </c:pt>
                <c:pt idx="4">
                  <c:v>Mental Illness</c:v>
                </c:pt>
                <c:pt idx="5">
                  <c:v>Sustance Use Disorder </c:v>
                </c:pt>
                <c:pt idx="6">
                  <c:v>HIV/AIDS </c:v>
                </c:pt>
                <c:pt idx="7">
                  <c:v>Victims of DV </c:v>
                </c:pt>
              </c:strCache>
            </c:strRef>
          </c:cat>
          <c:val>
            <c:numRef>
              <c:f>Sheet1!$B$15:$B$22</c:f>
              <c:numCache>
                <c:formatCode>General</c:formatCode>
                <c:ptCount val="8"/>
                <c:pt idx="0">
                  <c:v>30</c:v>
                </c:pt>
                <c:pt idx="1">
                  <c:v>41</c:v>
                </c:pt>
                <c:pt idx="2">
                  <c:v>72</c:v>
                </c:pt>
                <c:pt idx="3">
                  <c:v>23</c:v>
                </c:pt>
                <c:pt idx="4">
                  <c:v>100</c:v>
                </c:pt>
                <c:pt idx="5">
                  <c:v>68</c:v>
                </c:pt>
                <c:pt idx="6">
                  <c:v>4</c:v>
                </c:pt>
                <c:pt idx="7">
                  <c:v>51</c:v>
                </c:pt>
              </c:numCache>
            </c:numRef>
          </c:val>
          <c:extLst>
            <c:ext xmlns:c16="http://schemas.microsoft.com/office/drawing/2014/chart" uri="{C3380CC4-5D6E-409C-BE32-E72D297353CC}">
              <c16:uniqueId val="{00000000-8AA4-47EC-BEC6-D04606851F37}"/>
            </c:ext>
          </c:extLst>
        </c:ser>
        <c:ser>
          <c:idx val="1"/>
          <c:order val="1"/>
          <c:tx>
            <c:strRef>
              <c:f>Sheet1!$C$14</c:f>
              <c:strCache>
                <c:ptCount val="1"/>
                <c:pt idx="0">
                  <c:v>2020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Sheet1!$A$15:$A$22</c:f>
              <c:strCache>
                <c:ptCount val="8"/>
                <c:pt idx="0">
                  <c:v>Chronic </c:v>
                </c:pt>
                <c:pt idx="1">
                  <c:v>Veterans</c:v>
                </c:pt>
                <c:pt idx="2">
                  <c:v>Unnacompanied Youth </c:v>
                </c:pt>
                <c:pt idx="3">
                  <c:v>Parenting Youth </c:v>
                </c:pt>
                <c:pt idx="4">
                  <c:v>Mental Illness</c:v>
                </c:pt>
                <c:pt idx="5">
                  <c:v>Sustance Use Disorder </c:v>
                </c:pt>
                <c:pt idx="6">
                  <c:v>HIV/AIDS </c:v>
                </c:pt>
                <c:pt idx="7">
                  <c:v>Victims of DV </c:v>
                </c:pt>
              </c:strCache>
            </c:strRef>
          </c:cat>
          <c:val>
            <c:numRef>
              <c:f>Sheet1!$C$15:$C$22</c:f>
              <c:numCache>
                <c:formatCode>General</c:formatCode>
                <c:ptCount val="8"/>
                <c:pt idx="0">
                  <c:v>51</c:v>
                </c:pt>
                <c:pt idx="1">
                  <c:v>29</c:v>
                </c:pt>
                <c:pt idx="2">
                  <c:v>55</c:v>
                </c:pt>
                <c:pt idx="3">
                  <c:v>9</c:v>
                </c:pt>
                <c:pt idx="4">
                  <c:v>119</c:v>
                </c:pt>
                <c:pt idx="5">
                  <c:v>87</c:v>
                </c:pt>
                <c:pt idx="6">
                  <c:v>5</c:v>
                </c:pt>
                <c:pt idx="7">
                  <c:v>72</c:v>
                </c:pt>
              </c:numCache>
            </c:numRef>
          </c:val>
          <c:extLst>
            <c:ext xmlns:c16="http://schemas.microsoft.com/office/drawing/2014/chart" uri="{C3380CC4-5D6E-409C-BE32-E72D297353CC}">
              <c16:uniqueId val="{00000001-8AA4-47EC-BEC6-D04606851F37}"/>
            </c:ext>
          </c:extLst>
        </c:ser>
        <c:dLbls>
          <c:dLblPos val="inEnd"/>
          <c:showLegendKey val="0"/>
          <c:showVal val="1"/>
          <c:showCatName val="0"/>
          <c:showSerName val="0"/>
          <c:showPercent val="0"/>
          <c:showBubbleSize val="0"/>
        </c:dLbls>
        <c:gapWidth val="100"/>
        <c:axId val="272625912"/>
        <c:axId val="272626240"/>
      </c:barChart>
      <c:catAx>
        <c:axId val="27262591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272626240"/>
        <c:crosses val="autoZero"/>
        <c:auto val="1"/>
        <c:lblAlgn val="ctr"/>
        <c:lblOffset val="100"/>
        <c:noMultiLvlLbl val="0"/>
      </c:catAx>
      <c:valAx>
        <c:axId val="272626240"/>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272625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aseline="0"/>
              <a:t>2019 vs 2020 Emergency Shelter Counts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885532546399084E-2"/>
          <c:y val="0.12386371977561378"/>
          <c:w val="0.95819210545163214"/>
          <c:h val="0.68785876480737962"/>
        </c:manualLayout>
      </c:layout>
      <c:lineChart>
        <c:grouping val="standard"/>
        <c:varyColors val="0"/>
        <c:ser>
          <c:idx val="0"/>
          <c:order val="0"/>
          <c:tx>
            <c:strRef>
              <c:f>Sheet2!$B$1</c:f>
              <c:strCache>
                <c:ptCount val="1"/>
                <c:pt idx="0">
                  <c:v>2019 Total </c:v>
                </c:pt>
              </c:strCache>
            </c:strRef>
          </c:tx>
          <c:spPr>
            <a:ln w="28575" cap="rnd">
              <a:solidFill>
                <a:schemeClr val="accent1"/>
              </a:solidFill>
              <a:round/>
            </a:ln>
            <a:effectLst/>
          </c:spPr>
          <c:marker>
            <c:symbol val="none"/>
          </c:marker>
          <c:cat>
            <c:numRef>
              <c:f>Sheet2!$A$2:$A$366</c:f>
              <c:numCache>
                <c:formatCode>m/d;@</c:formatCode>
                <c:ptCount val="365"/>
                <c:pt idx="0">
                  <c:v>43374</c:v>
                </c:pt>
                <c:pt idx="1">
                  <c:v>43375</c:v>
                </c:pt>
                <c:pt idx="2">
                  <c:v>43376</c:v>
                </c:pt>
                <c:pt idx="3">
                  <c:v>43377</c:v>
                </c:pt>
                <c:pt idx="4">
                  <c:v>43378</c:v>
                </c:pt>
                <c:pt idx="5">
                  <c:v>43379</c:v>
                </c:pt>
                <c:pt idx="6">
                  <c:v>43380</c:v>
                </c:pt>
                <c:pt idx="7">
                  <c:v>43381</c:v>
                </c:pt>
                <c:pt idx="8">
                  <c:v>43382</c:v>
                </c:pt>
                <c:pt idx="9">
                  <c:v>43383</c:v>
                </c:pt>
                <c:pt idx="10">
                  <c:v>43384</c:v>
                </c:pt>
                <c:pt idx="11">
                  <c:v>43385</c:v>
                </c:pt>
                <c:pt idx="12">
                  <c:v>43386</c:v>
                </c:pt>
                <c:pt idx="13">
                  <c:v>43387</c:v>
                </c:pt>
                <c:pt idx="14">
                  <c:v>43388</c:v>
                </c:pt>
                <c:pt idx="15">
                  <c:v>43389</c:v>
                </c:pt>
                <c:pt idx="16">
                  <c:v>43390</c:v>
                </c:pt>
                <c:pt idx="17">
                  <c:v>43391</c:v>
                </c:pt>
                <c:pt idx="18">
                  <c:v>43392</c:v>
                </c:pt>
                <c:pt idx="19">
                  <c:v>43393</c:v>
                </c:pt>
                <c:pt idx="20">
                  <c:v>43394</c:v>
                </c:pt>
                <c:pt idx="21">
                  <c:v>43395</c:v>
                </c:pt>
                <c:pt idx="22">
                  <c:v>43396</c:v>
                </c:pt>
                <c:pt idx="23">
                  <c:v>43397</c:v>
                </c:pt>
                <c:pt idx="24">
                  <c:v>43398</c:v>
                </c:pt>
                <c:pt idx="25">
                  <c:v>43399</c:v>
                </c:pt>
                <c:pt idx="26">
                  <c:v>43400</c:v>
                </c:pt>
                <c:pt idx="27">
                  <c:v>43401</c:v>
                </c:pt>
                <c:pt idx="28">
                  <c:v>43402</c:v>
                </c:pt>
                <c:pt idx="29">
                  <c:v>43403</c:v>
                </c:pt>
                <c:pt idx="30">
                  <c:v>43404</c:v>
                </c:pt>
                <c:pt idx="31">
                  <c:v>43405</c:v>
                </c:pt>
                <c:pt idx="32">
                  <c:v>43406</c:v>
                </c:pt>
                <c:pt idx="33">
                  <c:v>43407</c:v>
                </c:pt>
                <c:pt idx="34">
                  <c:v>43408</c:v>
                </c:pt>
                <c:pt idx="35">
                  <c:v>43409</c:v>
                </c:pt>
                <c:pt idx="36">
                  <c:v>43410</c:v>
                </c:pt>
                <c:pt idx="37">
                  <c:v>43411</c:v>
                </c:pt>
                <c:pt idx="38">
                  <c:v>43412</c:v>
                </c:pt>
                <c:pt idx="39">
                  <c:v>43413</c:v>
                </c:pt>
                <c:pt idx="40">
                  <c:v>43414</c:v>
                </c:pt>
                <c:pt idx="41">
                  <c:v>43415</c:v>
                </c:pt>
                <c:pt idx="42">
                  <c:v>43416</c:v>
                </c:pt>
                <c:pt idx="43">
                  <c:v>43417</c:v>
                </c:pt>
                <c:pt idx="44">
                  <c:v>43418</c:v>
                </c:pt>
                <c:pt idx="45">
                  <c:v>43419</c:v>
                </c:pt>
                <c:pt idx="46">
                  <c:v>43420</c:v>
                </c:pt>
                <c:pt idx="47">
                  <c:v>43421</c:v>
                </c:pt>
                <c:pt idx="48">
                  <c:v>43422</c:v>
                </c:pt>
                <c:pt idx="49">
                  <c:v>43423</c:v>
                </c:pt>
                <c:pt idx="50">
                  <c:v>43424</c:v>
                </c:pt>
                <c:pt idx="51">
                  <c:v>43425</c:v>
                </c:pt>
                <c:pt idx="52">
                  <c:v>43426</c:v>
                </c:pt>
                <c:pt idx="53">
                  <c:v>43427</c:v>
                </c:pt>
                <c:pt idx="54">
                  <c:v>43428</c:v>
                </c:pt>
                <c:pt idx="55">
                  <c:v>43429</c:v>
                </c:pt>
                <c:pt idx="56">
                  <c:v>43430</c:v>
                </c:pt>
                <c:pt idx="57">
                  <c:v>43431</c:v>
                </c:pt>
                <c:pt idx="58">
                  <c:v>43432</c:v>
                </c:pt>
                <c:pt idx="59">
                  <c:v>43433</c:v>
                </c:pt>
                <c:pt idx="60">
                  <c:v>43434</c:v>
                </c:pt>
                <c:pt idx="61">
                  <c:v>43435</c:v>
                </c:pt>
                <c:pt idx="62">
                  <c:v>43436</c:v>
                </c:pt>
                <c:pt idx="63">
                  <c:v>43437</c:v>
                </c:pt>
                <c:pt idx="64">
                  <c:v>43438</c:v>
                </c:pt>
                <c:pt idx="65">
                  <c:v>43439</c:v>
                </c:pt>
                <c:pt idx="66">
                  <c:v>43440</c:v>
                </c:pt>
                <c:pt idx="67">
                  <c:v>43441</c:v>
                </c:pt>
                <c:pt idx="68">
                  <c:v>43442</c:v>
                </c:pt>
                <c:pt idx="69">
                  <c:v>43443</c:v>
                </c:pt>
                <c:pt idx="70">
                  <c:v>43444</c:v>
                </c:pt>
                <c:pt idx="71">
                  <c:v>43445</c:v>
                </c:pt>
                <c:pt idx="72">
                  <c:v>43446</c:v>
                </c:pt>
                <c:pt idx="73">
                  <c:v>43447</c:v>
                </c:pt>
                <c:pt idx="74">
                  <c:v>43448</c:v>
                </c:pt>
                <c:pt idx="75">
                  <c:v>43449</c:v>
                </c:pt>
                <c:pt idx="76">
                  <c:v>43450</c:v>
                </c:pt>
                <c:pt idx="77">
                  <c:v>43451</c:v>
                </c:pt>
                <c:pt idx="78">
                  <c:v>43452</c:v>
                </c:pt>
                <c:pt idx="79">
                  <c:v>43453</c:v>
                </c:pt>
                <c:pt idx="80">
                  <c:v>43454</c:v>
                </c:pt>
                <c:pt idx="81">
                  <c:v>43455</c:v>
                </c:pt>
                <c:pt idx="82">
                  <c:v>43456</c:v>
                </c:pt>
                <c:pt idx="83">
                  <c:v>43457</c:v>
                </c:pt>
                <c:pt idx="84">
                  <c:v>43458</c:v>
                </c:pt>
                <c:pt idx="85">
                  <c:v>43459</c:v>
                </c:pt>
                <c:pt idx="86">
                  <c:v>43460</c:v>
                </c:pt>
                <c:pt idx="87">
                  <c:v>43461</c:v>
                </c:pt>
                <c:pt idx="88">
                  <c:v>43462</c:v>
                </c:pt>
                <c:pt idx="89">
                  <c:v>43463</c:v>
                </c:pt>
                <c:pt idx="90">
                  <c:v>43464</c:v>
                </c:pt>
                <c:pt idx="91">
                  <c:v>43465</c:v>
                </c:pt>
                <c:pt idx="92">
                  <c:v>43466</c:v>
                </c:pt>
                <c:pt idx="93">
                  <c:v>43467</c:v>
                </c:pt>
                <c:pt idx="94">
                  <c:v>43468</c:v>
                </c:pt>
                <c:pt idx="95">
                  <c:v>43469</c:v>
                </c:pt>
                <c:pt idx="96">
                  <c:v>43470</c:v>
                </c:pt>
                <c:pt idx="97">
                  <c:v>43471</c:v>
                </c:pt>
                <c:pt idx="98">
                  <c:v>43472</c:v>
                </c:pt>
                <c:pt idx="99">
                  <c:v>43473</c:v>
                </c:pt>
                <c:pt idx="100">
                  <c:v>43474</c:v>
                </c:pt>
                <c:pt idx="101">
                  <c:v>43475</c:v>
                </c:pt>
                <c:pt idx="102">
                  <c:v>43476</c:v>
                </c:pt>
                <c:pt idx="103">
                  <c:v>43477</c:v>
                </c:pt>
                <c:pt idx="104">
                  <c:v>43478</c:v>
                </c:pt>
                <c:pt idx="105">
                  <c:v>43479</c:v>
                </c:pt>
                <c:pt idx="106">
                  <c:v>43480</c:v>
                </c:pt>
                <c:pt idx="107">
                  <c:v>43481</c:v>
                </c:pt>
                <c:pt idx="108">
                  <c:v>43482</c:v>
                </c:pt>
                <c:pt idx="109">
                  <c:v>43483</c:v>
                </c:pt>
                <c:pt idx="110">
                  <c:v>43484</c:v>
                </c:pt>
                <c:pt idx="111">
                  <c:v>43485</c:v>
                </c:pt>
                <c:pt idx="112">
                  <c:v>43486</c:v>
                </c:pt>
                <c:pt idx="113">
                  <c:v>43487</c:v>
                </c:pt>
                <c:pt idx="114">
                  <c:v>43488</c:v>
                </c:pt>
                <c:pt idx="115">
                  <c:v>43489</c:v>
                </c:pt>
                <c:pt idx="116">
                  <c:v>43490</c:v>
                </c:pt>
                <c:pt idx="117">
                  <c:v>43491</c:v>
                </c:pt>
                <c:pt idx="118">
                  <c:v>43492</c:v>
                </c:pt>
                <c:pt idx="119">
                  <c:v>43493</c:v>
                </c:pt>
                <c:pt idx="120">
                  <c:v>43494</c:v>
                </c:pt>
                <c:pt idx="121">
                  <c:v>43495</c:v>
                </c:pt>
                <c:pt idx="122">
                  <c:v>43496</c:v>
                </c:pt>
                <c:pt idx="123">
                  <c:v>43497</c:v>
                </c:pt>
                <c:pt idx="124">
                  <c:v>43498</c:v>
                </c:pt>
                <c:pt idx="125">
                  <c:v>43499</c:v>
                </c:pt>
                <c:pt idx="126">
                  <c:v>43500</c:v>
                </c:pt>
                <c:pt idx="127">
                  <c:v>43501</c:v>
                </c:pt>
                <c:pt idx="128">
                  <c:v>43502</c:v>
                </c:pt>
                <c:pt idx="129">
                  <c:v>43503</c:v>
                </c:pt>
                <c:pt idx="130">
                  <c:v>43504</c:v>
                </c:pt>
                <c:pt idx="131">
                  <c:v>43505</c:v>
                </c:pt>
                <c:pt idx="132">
                  <c:v>43506</c:v>
                </c:pt>
                <c:pt idx="133">
                  <c:v>43507</c:v>
                </c:pt>
                <c:pt idx="134">
                  <c:v>43508</c:v>
                </c:pt>
                <c:pt idx="135">
                  <c:v>43509</c:v>
                </c:pt>
                <c:pt idx="136">
                  <c:v>43510</c:v>
                </c:pt>
                <c:pt idx="137">
                  <c:v>43511</c:v>
                </c:pt>
                <c:pt idx="138">
                  <c:v>43512</c:v>
                </c:pt>
                <c:pt idx="139">
                  <c:v>43513</c:v>
                </c:pt>
                <c:pt idx="140">
                  <c:v>43514</c:v>
                </c:pt>
                <c:pt idx="141">
                  <c:v>43515</c:v>
                </c:pt>
                <c:pt idx="142">
                  <c:v>43516</c:v>
                </c:pt>
                <c:pt idx="143">
                  <c:v>43517</c:v>
                </c:pt>
                <c:pt idx="144">
                  <c:v>43518</c:v>
                </c:pt>
                <c:pt idx="145">
                  <c:v>43519</c:v>
                </c:pt>
                <c:pt idx="146">
                  <c:v>43520</c:v>
                </c:pt>
                <c:pt idx="147">
                  <c:v>43521</c:v>
                </c:pt>
                <c:pt idx="148">
                  <c:v>43522</c:v>
                </c:pt>
                <c:pt idx="149">
                  <c:v>43523</c:v>
                </c:pt>
                <c:pt idx="150">
                  <c:v>43524</c:v>
                </c:pt>
                <c:pt idx="151">
                  <c:v>43525</c:v>
                </c:pt>
                <c:pt idx="152">
                  <c:v>43526</c:v>
                </c:pt>
                <c:pt idx="153">
                  <c:v>43527</c:v>
                </c:pt>
                <c:pt idx="154">
                  <c:v>43528</c:v>
                </c:pt>
                <c:pt idx="155">
                  <c:v>43529</c:v>
                </c:pt>
                <c:pt idx="156">
                  <c:v>43530</c:v>
                </c:pt>
                <c:pt idx="157">
                  <c:v>43531</c:v>
                </c:pt>
                <c:pt idx="158">
                  <c:v>43532</c:v>
                </c:pt>
                <c:pt idx="159">
                  <c:v>43533</c:v>
                </c:pt>
                <c:pt idx="160">
                  <c:v>43534</c:v>
                </c:pt>
                <c:pt idx="161">
                  <c:v>43535</c:v>
                </c:pt>
                <c:pt idx="162">
                  <c:v>43536</c:v>
                </c:pt>
                <c:pt idx="163">
                  <c:v>43537</c:v>
                </c:pt>
                <c:pt idx="164">
                  <c:v>43538</c:v>
                </c:pt>
                <c:pt idx="165">
                  <c:v>43539</c:v>
                </c:pt>
                <c:pt idx="166">
                  <c:v>43540</c:v>
                </c:pt>
                <c:pt idx="167">
                  <c:v>43541</c:v>
                </c:pt>
                <c:pt idx="168">
                  <c:v>43542</c:v>
                </c:pt>
                <c:pt idx="169">
                  <c:v>43543</c:v>
                </c:pt>
                <c:pt idx="170">
                  <c:v>43544</c:v>
                </c:pt>
                <c:pt idx="171">
                  <c:v>43545</c:v>
                </c:pt>
                <c:pt idx="172">
                  <c:v>43546</c:v>
                </c:pt>
                <c:pt idx="173">
                  <c:v>43547</c:v>
                </c:pt>
                <c:pt idx="174">
                  <c:v>43548</c:v>
                </c:pt>
                <c:pt idx="175">
                  <c:v>43549</c:v>
                </c:pt>
                <c:pt idx="176">
                  <c:v>43550</c:v>
                </c:pt>
                <c:pt idx="177">
                  <c:v>43551</c:v>
                </c:pt>
                <c:pt idx="178">
                  <c:v>43552</c:v>
                </c:pt>
                <c:pt idx="179">
                  <c:v>43553</c:v>
                </c:pt>
                <c:pt idx="180">
                  <c:v>43554</c:v>
                </c:pt>
                <c:pt idx="181">
                  <c:v>43555</c:v>
                </c:pt>
                <c:pt idx="182">
                  <c:v>43556</c:v>
                </c:pt>
                <c:pt idx="183">
                  <c:v>43557</c:v>
                </c:pt>
                <c:pt idx="184">
                  <c:v>43558</c:v>
                </c:pt>
                <c:pt idx="185">
                  <c:v>43559</c:v>
                </c:pt>
                <c:pt idx="186">
                  <c:v>43560</c:v>
                </c:pt>
                <c:pt idx="187">
                  <c:v>43561</c:v>
                </c:pt>
                <c:pt idx="188">
                  <c:v>43562</c:v>
                </c:pt>
                <c:pt idx="189">
                  <c:v>43563</c:v>
                </c:pt>
                <c:pt idx="190">
                  <c:v>43564</c:v>
                </c:pt>
                <c:pt idx="191">
                  <c:v>43565</c:v>
                </c:pt>
                <c:pt idx="192">
                  <c:v>43566</c:v>
                </c:pt>
                <c:pt idx="193">
                  <c:v>43567</c:v>
                </c:pt>
                <c:pt idx="194">
                  <c:v>43568</c:v>
                </c:pt>
                <c:pt idx="195">
                  <c:v>43569</c:v>
                </c:pt>
                <c:pt idx="196">
                  <c:v>43570</c:v>
                </c:pt>
                <c:pt idx="197">
                  <c:v>43571</c:v>
                </c:pt>
                <c:pt idx="198">
                  <c:v>43572</c:v>
                </c:pt>
                <c:pt idx="199">
                  <c:v>43573</c:v>
                </c:pt>
                <c:pt idx="200">
                  <c:v>43574</c:v>
                </c:pt>
                <c:pt idx="201">
                  <c:v>43575</c:v>
                </c:pt>
                <c:pt idx="202">
                  <c:v>43576</c:v>
                </c:pt>
                <c:pt idx="203">
                  <c:v>43577</c:v>
                </c:pt>
                <c:pt idx="204">
                  <c:v>43578</c:v>
                </c:pt>
                <c:pt idx="205">
                  <c:v>43579</c:v>
                </c:pt>
                <c:pt idx="206">
                  <c:v>43580</c:v>
                </c:pt>
                <c:pt idx="207">
                  <c:v>43581</c:v>
                </c:pt>
                <c:pt idx="208">
                  <c:v>43582</c:v>
                </c:pt>
                <c:pt idx="209">
                  <c:v>43583</c:v>
                </c:pt>
                <c:pt idx="210">
                  <c:v>43584</c:v>
                </c:pt>
                <c:pt idx="211">
                  <c:v>43585</c:v>
                </c:pt>
                <c:pt idx="212">
                  <c:v>43586</c:v>
                </c:pt>
                <c:pt idx="213">
                  <c:v>43587</c:v>
                </c:pt>
                <c:pt idx="214">
                  <c:v>43588</c:v>
                </c:pt>
                <c:pt idx="215">
                  <c:v>43589</c:v>
                </c:pt>
                <c:pt idx="216">
                  <c:v>43590</c:v>
                </c:pt>
                <c:pt idx="217">
                  <c:v>43591</c:v>
                </c:pt>
                <c:pt idx="218">
                  <c:v>43592</c:v>
                </c:pt>
                <c:pt idx="219">
                  <c:v>43593</c:v>
                </c:pt>
                <c:pt idx="220">
                  <c:v>43594</c:v>
                </c:pt>
                <c:pt idx="221">
                  <c:v>43595</c:v>
                </c:pt>
                <c:pt idx="222">
                  <c:v>43596</c:v>
                </c:pt>
                <c:pt idx="223">
                  <c:v>43597</c:v>
                </c:pt>
                <c:pt idx="224">
                  <c:v>43598</c:v>
                </c:pt>
                <c:pt idx="225">
                  <c:v>43599</c:v>
                </c:pt>
                <c:pt idx="226">
                  <c:v>43600</c:v>
                </c:pt>
                <c:pt idx="227">
                  <c:v>43601</c:v>
                </c:pt>
                <c:pt idx="228">
                  <c:v>43602</c:v>
                </c:pt>
                <c:pt idx="229">
                  <c:v>43603</c:v>
                </c:pt>
                <c:pt idx="230">
                  <c:v>43604</c:v>
                </c:pt>
                <c:pt idx="231">
                  <c:v>43605</c:v>
                </c:pt>
                <c:pt idx="232">
                  <c:v>43606</c:v>
                </c:pt>
                <c:pt idx="233">
                  <c:v>43607</c:v>
                </c:pt>
                <c:pt idx="234">
                  <c:v>43608</c:v>
                </c:pt>
                <c:pt idx="235">
                  <c:v>43609</c:v>
                </c:pt>
                <c:pt idx="236">
                  <c:v>43610</c:v>
                </c:pt>
                <c:pt idx="237">
                  <c:v>43611</c:v>
                </c:pt>
                <c:pt idx="238">
                  <c:v>43612</c:v>
                </c:pt>
                <c:pt idx="239">
                  <c:v>43613</c:v>
                </c:pt>
                <c:pt idx="240">
                  <c:v>43614</c:v>
                </c:pt>
                <c:pt idx="241">
                  <c:v>43615</c:v>
                </c:pt>
                <c:pt idx="242">
                  <c:v>43616</c:v>
                </c:pt>
                <c:pt idx="243">
                  <c:v>43617</c:v>
                </c:pt>
                <c:pt idx="244">
                  <c:v>43618</c:v>
                </c:pt>
                <c:pt idx="245">
                  <c:v>43619</c:v>
                </c:pt>
                <c:pt idx="246">
                  <c:v>43620</c:v>
                </c:pt>
                <c:pt idx="247">
                  <c:v>43621</c:v>
                </c:pt>
                <c:pt idx="248">
                  <c:v>43622</c:v>
                </c:pt>
                <c:pt idx="249">
                  <c:v>43623</c:v>
                </c:pt>
                <c:pt idx="250">
                  <c:v>43624</c:v>
                </c:pt>
                <c:pt idx="251">
                  <c:v>43625</c:v>
                </c:pt>
                <c:pt idx="252">
                  <c:v>43626</c:v>
                </c:pt>
                <c:pt idx="253">
                  <c:v>43627</c:v>
                </c:pt>
                <c:pt idx="254">
                  <c:v>43628</c:v>
                </c:pt>
                <c:pt idx="255">
                  <c:v>43629</c:v>
                </c:pt>
                <c:pt idx="256">
                  <c:v>43630</c:v>
                </c:pt>
                <c:pt idx="257">
                  <c:v>43631</c:v>
                </c:pt>
                <c:pt idx="258">
                  <c:v>43632</c:v>
                </c:pt>
                <c:pt idx="259">
                  <c:v>43633</c:v>
                </c:pt>
                <c:pt idx="260">
                  <c:v>43634</c:v>
                </c:pt>
                <c:pt idx="261">
                  <c:v>43635</c:v>
                </c:pt>
                <c:pt idx="262">
                  <c:v>43636</c:v>
                </c:pt>
                <c:pt idx="263">
                  <c:v>43637</c:v>
                </c:pt>
                <c:pt idx="264">
                  <c:v>43638</c:v>
                </c:pt>
                <c:pt idx="265">
                  <c:v>43639</c:v>
                </c:pt>
                <c:pt idx="266">
                  <c:v>43640</c:v>
                </c:pt>
                <c:pt idx="267">
                  <c:v>43641</c:v>
                </c:pt>
                <c:pt idx="268">
                  <c:v>43642</c:v>
                </c:pt>
                <c:pt idx="269">
                  <c:v>43643</c:v>
                </c:pt>
                <c:pt idx="270">
                  <c:v>43644</c:v>
                </c:pt>
                <c:pt idx="271">
                  <c:v>43645</c:v>
                </c:pt>
                <c:pt idx="272">
                  <c:v>43646</c:v>
                </c:pt>
                <c:pt idx="273">
                  <c:v>43647</c:v>
                </c:pt>
                <c:pt idx="274">
                  <c:v>43648</c:v>
                </c:pt>
                <c:pt idx="275">
                  <c:v>43649</c:v>
                </c:pt>
                <c:pt idx="276">
                  <c:v>43650</c:v>
                </c:pt>
                <c:pt idx="277">
                  <c:v>43651</c:v>
                </c:pt>
                <c:pt idx="278">
                  <c:v>43652</c:v>
                </c:pt>
                <c:pt idx="279">
                  <c:v>43653</c:v>
                </c:pt>
                <c:pt idx="280">
                  <c:v>43654</c:v>
                </c:pt>
                <c:pt idx="281">
                  <c:v>43655</c:v>
                </c:pt>
                <c:pt idx="282">
                  <c:v>43656</c:v>
                </c:pt>
                <c:pt idx="283">
                  <c:v>43657</c:v>
                </c:pt>
                <c:pt idx="284">
                  <c:v>43658</c:v>
                </c:pt>
                <c:pt idx="285">
                  <c:v>43659</c:v>
                </c:pt>
                <c:pt idx="286">
                  <c:v>43660</c:v>
                </c:pt>
                <c:pt idx="287">
                  <c:v>43661</c:v>
                </c:pt>
                <c:pt idx="288">
                  <c:v>43662</c:v>
                </c:pt>
                <c:pt idx="289">
                  <c:v>43663</c:v>
                </c:pt>
                <c:pt idx="290">
                  <c:v>43664</c:v>
                </c:pt>
                <c:pt idx="291">
                  <c:v>43665</c:v>
                </c:pt>
                <c:pt idx="292">
                  <c:v>43666</c:v>
                </c:pt>
                <c:pt idx="293">
                  <c:v>43667</c:v>
                </c:pt>
                <c:pt idx="294">
                  <c:v>43668</c:v>
                </c:pt>
                <c:pt idx="295">
                  <c:v>43669</c:v>
                </c:pt>
                <c:pt idx="296">
                  <c:v>43670</c:v>
                </c:pt>
                <c:pt idx="297">
                  <c:v>43671</c:v>
                </c:pt>
                <c:pt idx="298">
                  <c:v>43672</c:v>
                </c:pt>
                <c:pt idx="299">
                  <c:v>43673</c:v>
                </c:pt>
                <c:pt idx="300">
                  <c:v>43674</c:v>
                </c:pt>
                <c:pt idx="301">
                  <c:v>43675</c:v>
                </c:pt>
                <c:pt idx="302">
                  <c:v>43676</c:v>
                </c:pt>
                <c:pt idx="303">
                  <c:v>43677</c:v>
                </c:pt>
                <c:pt idx="304">
                  <c:v>43678</c:v>
                </c:pt>
                <c:pt idx="305">
                  <c:v>43679</c:v>
                </c:pt>
                <c:pt idx="306">
                  <c:v>43680</c:v>
                </c:pt>
                <c:pt idx="307">
                  <c:v>43681</c:v>
                </c:pt>
                <c:pt idx="308">
                  <c:v>43682</c:v>
                </c:pt>
                <c:pt idx="309">
                  <c:v>43683</c:v>
                </c:pt>
                <c:pt idx="310">
                  <c:v>43684</c:v>
                </c:pt>
                <c:pt idx="311">
                  <c:v>43685</c:v>
                </c:pt>
                <c:pt idx="312">
                  <c:v>43686</c:v>
                </c:pt>
                <c:pt idx="313">
                  <c:v>43687</c:v>
                </c:pt>
                <c:pt idx="314">
                  <c:v>43688</c:v>
                </c:pt>
                <c:pt idx="315">
                  <c:v>43689</c:v>
                </c:pt>
                <c:pt idx="316">
                  <c:v>43690</c:v>
                </c:pt>
                <c:pt idx="317">
                  <c:v>43691</c:v>
                </c:pt>
                <c:pt idx="318">
                  <c:v>43692</c:v>
                </c:pt>
                <c:pt idx="319">
                  <c:v>43693</c:v>
                </c:pt>
                <c:pt idx="320">
                  <c:v>43694</c:v>
                </c:pt>
                <c:pt idx="321">
                  <c:v>43695</c:v>
                </c:pt>
                <c:pt idx="322">
                  <c:v>43696</c:v>
                </c:pt>
                <c:pt idx="323">
                  <c:v>43697</c:v>
                </c:pt>
                <c:pt idx="324">
                  <c:v>43698</c:v>
                </c:pt>
                <c:pt idx="325">
                  <c:v>43699</c:v>
                </c:pt>
                <c:pt idx="326">
                  <c:v>43700</c:v>
                </c:pt>
                <c:pt idx="327">
                  <c:v>43701</c:v>
                </c:pt>
                <c:pt idx="328">
                  <c:v>43702</c:v>
                </c:pt>
                <c:pt idx="329">
                  <c:v>43703</c:v>
                </c:pt>
                <c:pt idx="330">
                  <c:v>43704</c:v>
                </c:pt>
                <c:pt idx="331">
                  <c:v>43705</c:v>
                </c:pt>
                <c:pt idx="332">
                  <c:v>43706</c:v>
                </c:pt>
                <c:pt idx="333">
                  <c:v>43707</c:v>
                </c:pt>
                <c:pt idx="334">
                  <c:v>43708</c:v>
                </c:pt>
                <c:pt idx="335">
                  <c:v>43709</c:v>
                </c:pt>
                <c:pt idx="336">
                  <c:v>43710</c:v>
                </c:pt>
                <c:pt idx="337">
                  <c:v>43711</c:v>
                </c:pt>
                <c:pt idx="338">
                  <c:v>43712</c:v>
                </c:pt>
                <c:pt idx="339">
                  <c:v>43713</c:v>
                </c:pt>
                <c:pt idx="340">
                  <c:v>43714</c:v>
                </c:pt>
                <c:pt idx="341">
                  <c:v>43715</c:v>
                </c:pt>
                <c:pt idx="342">
                  <c:v>43716</c:v>
                </c:pt>
                <c:pt idx="343">
                  <c:v>43717</c:v>
                </c:pt>
                <c:pt idx="344">
                  <c:v>43718</c:v>
                </c:pt>
                <c:pt idx="345">
                  <c:v>43719</c:v>
                </c:pt>
                <c:pt idx="346">
                  <c:v>43720</c:v>
                </c:pt>
                <c:pt idx="347">
                  <c:v>43721</c:v>
                </c:pt>
                <c:pt idx="348">
                  <c:v>43722</c:v>
                </c:pt>
                <c:pt idx="349">
                  <c:v>43723</c:v>
                </c:pt>
                <c:pt idx="350">
                  <c:v>43724</c:v>
                </c:pt>
                <c:pt idx="351">
                  <c:v>43725</c:v>
                </c:pt>
                <c:pt idx="352">
                  <c:v>43726</c:v>
                </c:pt>
                <c:pt idx="353">
                  <c:v>43727</c:v>
                </c:pt>
                <c:pt idx="354">
                  <c:v>43728</c:v>
                </c:pt>
                <c:pt idx="355">
                  <c:v>43729</c:v>
                </c:pt>
                <c:pt idx="356">
                  <c:v>43730</c:v>
                </c:pt>
                <c:pt idx="357">
                  <c:v>43731</c:v>
                </c:pt>
                <c:pt idx="358">
                  <c:v>43732</c:v>
                </c:pt>
                <c:pt idx="359">
                  <c:v>43733</c:v>
                </c:pt>
                <c:pt idx="360">
                  <c:v>43734</c:v>
                </c:pt>
                <c:pt idx="361">
                  <c:v>43735</c:v>
                </c:pt>
                <c:pt idx="362">
                  <c:v>43736</c:v>
                </c:pt>
                <c:pt idx="363">
                  <c:v>43737</c:v>
                </c:pt>
                <c:pt idx="364">
                  <c:v>43738</c:v>
                </c:pt>
              </c:numCache>
            </c:numRef>
          </c:cat>
          <c:val>
            <c:numRef>
              <c:f>Sheet2!$B$2:$B$366</c:f>
              <c:numCache>
                <c:formatCode>General</c:formatCode>
                <c:ptCount val="365"/>
                <c:pt idx="0">
                  <c:v>456</c:v>
                </c:pt>
                <c:pt idx="1">
                  <c:v>444</c:v>
                </c:pt>
                <c:pt idx="2">
                  <c:v>441</c:v>
                </c:pt>
                <c:pt idx="3">
                  <c:v>442</c:v>
                </c:pt>
                <c:pt idx="4">
                  <c:v>437</c:v>
                </c:pt>
                <c:pt idx="5">
                  <c:v>441</c:v>
                </c:pt>
                <c:pt idx="6">
                  <c:v>454</c:v>
                </c:pt>
                <c:pt idx="7">
                  <c:v>450</c:v>
                </c:pt>
                <c:pt idx="8">
                  <c:v>433</c:v>
                </c:pt>
                <c:pt idx="9">
                  <c:v>419</c:v>
                </c:pt>
                <c:pt idx="10">
                  <c:v>414</c:v>
                </c:pt>
                <c:pt idx="11">
                  <c:v>436</c:v>
                </c:pt>
                <c:pt idx="12">
                  <c:v>439</c:v>
                </c:pt>
                <c:pt idx="13">
                  <c:v>443</c:v>
                </c:pt>
                <c:pt idx="14">
                  <c:v>458</c:v>
                </c:pt>
                <c:pt idx="15">
                  <c:v>461</c:v>
                </c:pt>
                <c:pt idx="16">
                  <c:v>458</c:v>
                </c:pt>
                <c:pt idx="17">
                  <c:v>481</c:v>
                </c:pt>
                <c:pt idx="18">
                  <c:v>467</c:v>
                </c:pt>
                <c:pt idx="19">
                  <c:v>476</c:v>
                </c:pt>
                <c:pt idx="20">
                  <c:v>495</c:v>
                </c:pt>
                <c:pt idx="21">
                  <c:v>470</c:v>
                </c:pt>
                <c:pt idx="22">
                  <c:v>483</c:v>
                </c:pt>
                <c:pt idx="23">
                  <c:v>500</c:v>
                </c:pt>
                <c:pt idx="24">
                  <c:v>489</c:v>
                </c:pt>
                <c:pt idx="25">
                  <c:v>479</c:v>
                </c:pt>
                <c:pt idx="26">
                  <c:v>472</c:v>
                </c:pt>
                <c:pt idx="27">
                  <c:v>478</c:v>
                </c:pt>
                <c:pt idx="28">
                  <c:v>491</c:v>
                </c:pt>
                <c:pt idx="29">
                  <c:v>482</c:v>
                </c:pt>
                <c:pt idx="30">
                  <c:v>472</c:v>
                </c:pt>
                <c:pt idx="31">
                  <c:v>446</c:v>
                </c:pt>
                <c:pt idx="32">
                  <c:v>428</c:v>
                </c:pt>
                <c:pt idx="33">
                  <c:v>421</c:v>
                </c:pt>
                <c:pt idx="34">
                  <c:v>427</c:v>
                </c:pt>
                <c:pt idx="35">
                  <c:v>429</c:v>
                </c:pt>
                <c:pt idx="36">
                  <c:v>424</c:v>
                </c:pt>
                <c:pt idx="37">
                  <c:v>443</c:v>
                </c:pt>
                <c:pt idx="38">
                  <c:v>449</c:v>
                </c:pt>
                <c:pt idx="39">
                  <c:v>441</c:v>
                </c:pt>
                <c:pt idx="40">
                  <c:v>454</c:v>
                </c:pt>
                <c:pt idx="41">
                  <c:v>465</c:v>
                </c:pt>
                <c:pt idx="42">
                  <c:v>467</c:v>
                </c:pt>
                <c:pt idx="43">
                  <c:v>478</c:v>
                </c:pt>
                <c:pt idx="44">
                  <c:v>472</c:v>
                </c:pt>
                <c:pt idx="45">
                  <c:v>492</c:v>
                </c:pt>
                <c:pt idx="46">
                  <c:v>474</c:v>
                </c:pt>
                <c:pt idx="47">
                  <c:v>463</c:v>
                </c:pt>
                <c:pt idx="48">
                  <c:v>473</c:v>
                </c:pt>
                <c:pt idx="49">
                  <c:v>465</c:v>
                </c:pt>
                <c:pt idx="50">
                  <c:v>464</c:v>
                </c:pt>
                <c:pt idx="51">
                  <c:v>472</c:v>
                </c:pt>
                <c:pt idx="52">
                  <c:v>469</c:v>
                </c:pt>
                <c:pt idx="53">
                  <c:v>485</c:v>
                </c:pt>
                <c:pt idx="54">
                  <c:v>478</c:v>
                </c:pt>
                <c:pt idx="55">
                  <c:v>491</c:v>
                </c:pt>
                <c:pt idx="56">
                  <c:v>474</c:v>
                </c:pt>
                <c:pt idx="57">
                  <c:v>489</c:v>
                </c:pt>
                <c:pt idx="58">
                  <c:v>490</c:v>
                </c:pt>
                <c:pt idx="59">
                  <c:v>485</c:v>
                </c:pt>
                <c:pt idx="60">
                  <c:v>488</c:v>
                </c:pt>
                <c:pt idx="61">
                  <c:v>472</c:v>
                </c:pt>
                <c:pt idx="62">
                  <c:v>472</c:v>
                </c:pt>
                <c:pt idx="63">
                  <c:v>490</c:v>
                </c:pt>
                <c:pt idx="64">
                  <c:v>476</c:v>
                </c:pt>
                <c:pt idx="65">
                  <c:v>463</c:v>
                </c:pt>
                <c:pt idx="66">
                  <c:v>457</c:v>
                </c:pt>
                <c:pt idx="67">
                  <c:v>460</c:v>
                </c:pt>
                <c:pt idx="68">
                  <c:v>453</c:v>
                </c:pt>
                <c:pt idx="69">
                  <c:v>467</c:v>
                </c:pt>
                <c:pt idx="70">
                  <c:v>463</c:v>
                </c:pt>
                <c:pt idx="71">
                  <c:v>476</c:v>
                </c:pt>
                <c:pt idx="72">
                  <c:v>477</c:v>
                </c:pt>
                <c:pt idx="73">
                  <c:v>472</c:v>
                </c:pt>
                <c:pt idx="74">
                  <c:v>448</c:v>
                </c:pt>
                <c:pt idx="75">
                  <c:v>449</c:v>
                </c:pt>
                <c:pt idx="76">
                  <c:v>463</c:v>
                </c:pt>
                <c:pt idx="77">
                  <c:v>476</c:v>
                </c:pt>
                <c:pt idx="78">
                  <c:v>483</c:v>
                </c:pt>
                <c:pt idx="79">
                  <c:v>476</c:v>
                </c:pt>
                <c:pt idx="80">
                  <c:v>462</c:v>
                </c:pt>
                <c:pt idx="81">
                  <c:v>440</c:v>
                </c:pt>
                <c:pt idx="82">
                  <c:v>432</c:v>
                </c:pt>
                <c:pt idx="83">
                  <c:v>444</c:v>
                </c:pt>
                <c:pt idx="84">
                  <c:v>435</c:v>
                </c:pt>
                <c:pt idx="85">
                  <c:v>433</c:v>
                </c:pt>
                <c:pt idx="86">
                  <c:v>457</c:v>
                </c:pt>
                <c:pt idx="87">
                  <c:v>459</c:v>
                </c:pt>
                <c:pt idx="88">
                  <c:v>456</c:v>
                </c:pt>
                <c:pt idx="89">
                  <c:v>445</c:v>
                </c:pt>
                <c:pt idx="90">
                  <c:v>468</c:v>
                </c:pt>
                <c:pt idx="91">
                  <c:v>433</c:v>
                </c:pt>
                <c:pt idx="92">
                  <c:v>454</c:v>
                </c:pt>
                <c:pt idx="93">
                  <c:v>481</c:v>
                </c:pt>
                <c:pt idx="94">
                  <c:v>464</c:v>
                </c:pt>
                <c:pt idx="95">
                  <c:v>466</c:v>
                </c:pt>
                <c:pt idx="96">
                  <c:v>479</c:v>
                </c:pt>
                <c:pt idx="97">
                  <c:v>486</c:v>
                </c:pt>
                <c:pt idx="98">
                  <c:v>512</c:v>
                </c:pt>
                <c:pt idx="99">
                  <c:v>509</c:v>
                </c:pt>
                <c:pt idx="100">
                  <c:v>517</c:v>
                </c:pt>
                <c:pt idx="101">
                  <c:v>514</c:v>
                </c:pt>
                <c:pt idx="102">
                  <c:v>509</c:v>
                </c:pt>
                <c:pt idx="103">
                  <c:v>501</c:v>
                </c:pt>
                <c:pt idx="104">
                  <c:v>503</c:v>
                </c:pt>
                <c:pt idx="105">
                  <c:v>522</c:v>
                </c:pt>
                <c:pt idx="106">
                  <c:v>511</c:v>
                </c:pt>
                <c:pt idx="107">
                  <c:v>508</c:v>
                </c:pt>
                <c:pt idx="108">
                  <c:v>509</c:v>
                </c:pt>
                <c:pt idx="109">
                  <c:v>508</c:v>
                </c:pt>
                <c:pt idx="110">
                  <c:v>496</c:v>
                </c:pt>
                <c:pt idx="111">
                  <c:v>514</c:v>
                </c:pt>
                <c:pt idx="112">
                  <c:v>525</c:v>
                </c:pt>
                <c:pt idx="113">
                  <c:v>513</c:v>
                </c:pt>
                <c:pt idx="114">
                  <c:v>496</c:v>
                </c:pt>
                <c:pt idx="115">
                  <c:v>506</c:v>
                </c:pt>
                <c:pt idx="116">
                  <c:v>492</c:v>
                </c:pt>
                <c:pt idx="117">
                  <c:v>499</c:v>
                </c:pt>
                <c:pt idx="118">
                  <c:v>502</c:v>
                </c:pt>
                <c:pt idx="119">
                  <c:v>505</c:v>
                </c:pt>
                <c:pt idx="120">
                  <c:v>504</c:v>
                </c:pt>
                <c:pt idx="121">
                  <c:v>520</c:v>
                </c:pt>
                <c:pt idx="122">
                  <c:v>488</c:v>
                </c:pt>
                <c:pt idx="123">
                  <c:v>458</c:v>
                </c:pt>
                <c:pt idx="124">
                  <c:v>456</c:v>
                </c:pt>
                <c:pt idx="125">
                  <c:v>460</c:v>
                </c:pt>
                <c:pt idx="126">
                  <c:v>486</c:v>
                </c:pt>
                <c:pt idx="127">
                  <c:v>482</c:v>
                </c:pt>
                <c:pt idx="128">
                  <c:v>489</c:v>
                </c:pt>
                <c:pt idx="129">
                  <c:v>474</c:v>
                </c:pt>
                <c:pt idx="130">
                  <c:v>499</c:v>
                </c:pt>
                <c:pt idx="131">
                  <c:v>494</c:v>
                </c:pt>
                <c:pt idx="132">
                  <c:v>506</c:v>
                </c:pt>
                <c:pt idx="133">
                  <c:v>518</c:v>
                </c:pt>
                <c:pt idx="134">
                  <c:v>506</c:v>
                </c:pt>
                <c:pt idx="135">
                  <c:v>508</c:v>
                </c:pt>
                <c:pt idx="136">
                  <c:v>488</c:v>
                </c:pt>
                <c:pt idx="137">
                  <c:v>463</c:v>
                </c:pt>
                <c:pt idx="138">
                  <c:v>464</c:v>
                </c:pt>
                <c:pt idx="139">
                  <c:v>484</c:v>
                </c:pt>
                <c:pt idx="140">
                  <c:v>493</c:v>
                </c:pt>
                <c:pt idx="141">
                  <c:v>482</c:v>
                </c:pt>
                <c:pt idx="142">
                  <c:v>486</c:v>
                </c:pt>
                <c:pt idx="143">
                  <c:v>483</c:v>
                </c:pt>
                <c:pt idx="144">
                  <c:v>481</c:v>
                </c:pt>
                <c:pt idx="145">
                  <c:v>466</c:v>
                </c:pt>
                <c:pt idx="146">
                  <c:v>471</c:v>
                </c:pt>
                <c:pt idx="147">
                  <c:v>468</c:v>
                </c:pt>
                <c:pt idx="148">
                  <c:v>497</c:v>
                </c:pt>
                <c:pt idx="149">
                  <c:v>478</c:v>
                </c:pt>
                <c:pt idx="150">
                  <c:v>459</c:v>
                </c:pt>
                <c:pt idx="151">
                  <c:v>455</c:v>
                </c:pt>
                <c:pt idx="152">
                  <c:v>436</c:v>
                </c:pt>
                <c:pt idx="153">
                  <c:v>447</c:v>
                </c:pt>
                <c:pt idx="154">
                  <c:v>449</c:v>
                </c:pt>
                <c:pt idx="155">
                  <c:v>470</c:v>
                </c:pt>
                <c:pt idx="156">
                  <c:v>452</c:v>
                </c:pt>
                <c:pt idx="157">
                  <c:v>462</c:v>
                </c:pt>
                <c:pt idx="158">
                  <c:v>438</c:v>
                </c:pt>
                <c:pt idx="159">
                  <c:v>426</c:v>
                </c:pt>
                <c:pt idx="160">
                  <c:v>456</c:v>
                </c:pt>
                <c:pt idx="161">
                  <c:v>474</c:v>
                </c:pt>
                <c:pt idx="162">
                  <c:v>469</c:v>
                </c:pt>
                <c:pt idx="163">
                  <c:v>473</c:v>
                </c:pt>
                <c:pt idx="164">
                  <c:v>443</c:v>
                </c:pt>
                <c:pt idx="165">
                  <c:v>437</c:v>
                </c:pt>
                <c:pt idx="166">
                  <c:v>455</c:v>
                </c:pt>
                <c:pt idx="167">
                  <c:v>456</c:v>
                </c:pt>
                <c:pt idx="168">
                  <c:v>462</c:v>
                </c:pt>
                <c:pt idx="169">
                  <c:v>470</c:v>
                </c:pt>
                <c:pt idx="170">
                  <c:v>486</c:v>
                </c:pt>
                <c:pt idx="171">
                  <c:v>466</c:v>
                </c:pt>
                <c:pt idx="172">
                  <c:v>439</c:v>
                </c:pt>
                <c:pt idx="173">
                  <c:v>458</c:v>
                </c:pt>
                <c:pt idx="174">
                  <c:v>455</c:v>
                </c:pt>
                <c:pt idx="175">
                  <c:v>477</c:v>
                </c:pt>
                <c:pt idx="176">
                  <c:v>466</c:v>
                </c:pt>
                <c:pt idx="177">
                  <c:v>463</c:v>
                </c:pt>
                <c:pt idx="178">
                  <c:v>453</c:v>
                </c:pt>
                <c:pt idx="179">
                  <c:v>418</c:v>
                </c:pt>
                <c:pt idx="180">
                  <c:v>429</c:v>
                </c:pt>
                <c:pt idx="181">
                  <c:v>456</c:v>
                </c:pt>
                <c:pt idx="182">
                  <c:v>455</c:v>
                </c:pt>
                <c:pt idx="183">
                  <c:v>459</c:v>
                </c:pt>
                <c:pt idx="184">
                  <c:v>454</c:v>
                </c:pt>
                <c:pt idx="185">
                  <c:v>460</c:v>
                </c:pt>
                <c:pt idx="186">
                  <c:v>455</c:v>
                </c:pt>
                <c:pt idx="187">
                  <c:v>448</c:v>
                </c:pt>
                <c:pt idx="188">
                  <c:v>480</c:v>
                </c:pt>
                <c:pt idx="189">
                  <c:v>452</c:v>
                </c:pt>
                <c:pt idx="190">
                  <c:v>458</c:v>
                </c:pt>
                <c:pt idx="191">
                  <c:v>472</c:v>
                </c:pt>
                <c:pt idx="192">
                  <c:v>431</c:v>
                </c:pt>
                <c:pt idx="193">
                  <c:v>422</c:v>
                </c:pt>
                <c:pt idx="194">
                  <c:v>402</c:v>
                </c:pt>
                <c:pt idx="195">
                  <c:v>417</c:v>
                </c:pt>
                <c:pt idx="196">
                  <c:v>431</c:v>
                </c:pt>
                <c:pt idx="197">
                  <c:v>427</c:v>
                </c:pt>
                <c:pt idx="198">
                  <c:v>427</c:v>
                </c:pt>
                <c:pt idx="199">
                  <c:v>425</c:v>
                </c:pt>
                <c:pt idx="200">
                  <c:v>413</c:v>
                </c:pt>
                <c:pt idx="201">
                  <c:v>417</c:v>
                </c:pt>
                <c:pt idx="202">
                  <c:v>417</c:v>
                </c:pt>
                <c:pt idx="203">
                  <c:v>424</c:v>
                </c:pt>
                <c:pt idx="204">
                  <c:v>430</c:v>
                </c:pt>
                <c:pt idx="205">
                  <c:v>420</c:v>
                </c:pt>
                <c:pt idx="206">
                  <c:v>414</c:v>
                </c:pt>
                <c:pt idx="207">
                  <c:v>407</c:v>
                </c:pt>
                <c:pt idx="208">
                  <c:v>397</c:v>
                </c:pt>
                <c:pt idx="209">
                  <c:v>396</c:v>
                </c:pt>
                <c:pt idx="210">
                  <c:v>411</c:v>
                </c:pt>
                <c:pt idx="211">
                  <c:v>400</c:v>
                </c:pt>
                <c:pt idx="212">
                  <c:v>373</c:v>
                </c:pt>
                <c:pt idx="213">
                  <c:v>388</c:v>
                </c:pt>
                <c:pt idx="214">
                  <c:v>383</c:v>
                </c:pt>
                <c:pt idx="215">
                  <c:v>377</c:v>
                </c:pt>
                <c:pt idx="216">
                  <c:v>396</c:v>
                </c:pt>
                <c:pt idx="217">
                  <c:v>392</c:v>
                </c:pt>
                <c:pt idx="218">
                  <c:v>401</c:v>
                </c:pt>
                <c:pt idx="219">
                  <c:v>390</c:v>
                </c:pt>
                <c:pt idx="220">
                  <c:v>390</c:v>
                </c:pt>
                <c:pt idx="221">
                  <c:v>372</c:v>
                </c:pt>
                <c:pt idx="222">
                  <c:v>383</c:v>
                </c:pt>
                <c:pt idx="223">
                  <c:v>407</c:v>
                </c:pt>
                <c:pt idx="224">
                  <c:v>411</c:v>
                </c:pt>
                <c:pt idx="225">
                  <c:v>410</c:v>
                </c:pt>
                <c:pt idx="226">
                  <c:v>425</c:v>
                </c:pt>
                <c:pt idx="227">
                  <c:v>416</c:v>
                </c:pt>
                <c:pt idx="228">
                  <c:v>412</c:v>
                </c:pt>
                <c:pt idx="229">
                  <c:v>413</c:v>
                </c:pt>
                <c:pt idx="230">
                  <c:v>415</c:v>
                </c:pt>
                <c:pt idx="231">
                  <c:v>431</c:v>
                </c:pt>
                <c:pt idx="232">
                  <c:v>446</c:v>
                </c:pt>
                <c:pt idx="233">
                  <c:v>445</c:v>
                </c:pt>
                <c:pt idx="234">
                  <c:v>430</c:v>
                </c:pt>
                <c:pt idx="235">
                  <c:v>416</c:v>
                </c:pt>
                <c:pt idx="236">
                  <c:v>424</c:v>
                </c:pt>
                <c:pt idx="237">
                  <c:v>417</c:v>
                </c:pt>
                <c:pt idx="238">
                  <c:v>425</c:v>
                </c:pt>
                <c:pt idx="239">
                  <c:v>458</c:v>
                </c:pt>
                <c:pt idx="240">
                  <c:v>444</c:v>
                </c:pt>
                <c:pt idx="241">
                  <c:v>433</c:v>
                </c:pt>
                <c:pt idx="242">
                  <c:v>407</c:v>
                </c:pt>
                <c:pt idx="243">
                  <c:v>407</c:v>
                </c:pt>
                <c:pt idx="244">
                  <c:v>428</c:v>
                </c:pt>
                <c:pt idx="245">
                  <c:v>437</c:v>
                </c:pt>
                <c:pt idx="246">
                  <c:v>452</c:v>
                </c:pt>
                <c:pt idx="247">
                  <c:v>447</c:v>
                </c:pt>
                <c:pt idx="248">
                  <c:v>443</c:v>
                </c:pt>
                <c:pt idx="249">
                  <c:v>419</c:v>
                </c:pt>
                <c:pt idx="250">
                  <c:v>416</c:v>
                </c:pt>
                <c:pt idx="251">
                  <c:v>435</c:v>
                </c:pt>
                <c:pt idx="252">
                  <c:v>441</c:v>
                </c:pt>
                <c:pt idx="253">
                  <c:v>450</c:v>
                </c:pt>
                <c:pt idx="254">
                  <c:v>466</c:v>
                </c:pt>
                <c:pt idx="255">
                  <c:v>440</c:v>
                </c:pt>
                <c:pt idx="256">
                  <c:v>412</c:v>
                </c:pt>
                <c:pt idx="257">
                  <c:v>396</c:v>
                </c:pt>
                <c:pt idx="258">
                  <c:v>423</c:v>
                </c:pt>
                <c:pt idx="259">
                  <c:v>418</c:v>
                </c:pt>
                <c:pt idx="260">
                  <c:v>423</c:v>
                </c:pt>
                <c:pt idx="261">
                  <c:v>427</c:v>
                </c:pt>
                <c:pt idx="262">
                  <c:v>414</c:v>
                </c:pt>
                <c:pt idx="263">
                  <c:v>407</c:v>
                </c:pt>
                <c:pt idx="264">
                  <c:v>407</c:v>
                </c:pt>
                <c:pt idx="265">
                  <c:v>436</c:v>
                </c:pt>
                <c:pt idx="266">
                  <c:v>416</c:v>
                </c:pt>
                <c:pt idx="267">
                  <c:v>411</c:v>
                </c:pt>
                <c:pt idx="268">
                  <c:v>411</c:v>
                </c:pt>
                <c:pt idx="269">
                  <c:v>402</c:v>
                </c:pt>
                <c:pt idx="270">
                  <c:v>386</c:v>
                </c:pt>
                <c:pt idx="271">
                  <c:v>384</c:v>
                </c:pt>
                <c:pt idx="272">
                  <c:v>401</c:v>
                </c:pt>
                <c:pt idx="273">
                  <c:v>408</c:v>
                </c:pt>
                <c:pt idx="274">
                  <c:v>391</c:v>
                </c:pt>
                <c:pt idx="275">
                  <c:v>371</c:v>
                </c:pt>
                <c:pt idx="276">
                  <c:v>348</c:v>
                </c:pt>
                <c:pt idx="277">
                  <c:v>356</c:v>
                </c:pt>
                <c:pt idx="278">
                  <c:v>357</c:v>
                </c:pt>
                <c:pt idx="279">
                  <c:v>395</c:v>
                </c:pt>
                <c:pt idx="280">
                  <c:v>383</c:v>
                </c:pt>
                <c:pt idx="281">
                  <c:v>387</c:v>
                </c:pt>
                <c:pt idx="282">
                  <c:v>371</c:v>
                </c:pt>
                <c:pt idx="283">
                  <c:v>403</c:v>
                </c:pt>
                <c:pt idx="284">
                  <c:v>386</c:v>
                </c:pt>
                <c:pt idx="285">
                  <c:v>379</c:v>
                </c:pt>
                <c:pt idx="286">
                  <c:v>397</c:v>
                </c:pt>
                <c:pt idx="287">
                  <c:v>380</c:v>
                </c:pt>
                <c:pt idx="288">
                  <c:v>409</c:v>
                </c:pt>
                <c:pt idx="289">
                  <c:v>420</c:v>
                </c:pt>
                <c:pt idx="290">
                  <c:v>394</c:v>
                </c:pt>
                <c:pt idx="291">
                  <c:v>390</c:v>
                </c:pt>
                <c:pt idx="292">
                  <c:v>385</c:v>
                </c:pt>
                <c:pt idx="293">
                  <c:v>420</c:v>
                </c:pt>
                <c:pt idx="294">
                  <c:v>428</c:v>
                </c:pt>
                <c:pt idx="295">
                  <c:v>431</c:v>
                </c:pt>
                <c:pt idx="296">
                  <c:v>431</c:v>
                </c:pt>
                <c:pt idx="297">
                  <c:v>432</c:v>
                </c:pt>
                <c:pt idx="298">
                  <c:v>412</c:v>
                </c:pt>
                <c:pt idx="299">
                  <c:v>413</c:v>
                </c:pt>
                <c:pt idx="300">
                  <c:v>428</c:v>
                </c:pt>
                <c:pt idx="301">
                  <c:v>436</c:v>
                </c:pt>
                <c:pt idx="302">
                  <c:v>444</c:v>
                </c:pt>
                <c:pt idx="303">
                  <c:v>458</c:v>
                </c:pt>
                <c:pt idx="304">
                  <c:v>405</c:v>
                </c:pt>
                <c:pt idx="305">
                  <c:v>387</c:v>
                </c:pt>
                <c:pt idx="306">
                  <c:v>391</c:v>
                </c:pt>
                <c:pt idx="307">
                  <c:v>415</c:v>
                </c:pt>
                <c:pt idx="308">
                  <c:v>406</c:v>
                </c:pt>
                <c:pt idx="309">
                  <c:v>420</c:v>
                </c:pt>
                <c:pt idx="310">
                  <c:v>409</c:v>
                </c:pt>
                <c:pt idx="311">
                  <c:v>419</c:v>
                </c:pt>
                <c:pt idx="312">
                  <c:v>414</c:v>
                </c:pt>
                <c:pt idx="313">
                  <c:v>418</c:v>
                </c:pt>
                <c:pt idx="314">
                  <c:v>424</c:v>
                </c:pt>
                <c:pt idx="315">
                  <c:v>450</c:v>
                </c:pt>
                <c:pt idx="316">
                  <c:v>462</c:v>
                </c:pt>
                <c:pt idx="317">
                  <c:v>460</c:v>
                </c:pt>
                <c:pt idx="318">
                  <c:v>448</c:v>
                </c:pt>
                <c:pt idx="319">
                  <c:v>448</c:v>
                </c:pt>
                <c:pt idx="320">
                  <c:v>443</c:v>
                </c:pt>
                <c:pt idx="321">
                  <c:v>449</c:v>
                </c:pt>
                <c:pt idx="322">
                  <c:v>456</c:v>
                </c:pt>
                <c:pt idx="323">
                  <c:v>473</c:v>
                </c:pt>
                <c:pt idx="324">
                  <c:v>455</c:v>
                </c:pt>
                <c:pt idx="325">
                  <c:v>441</c:v>
                </c:pt>
                <c:pt idx="326">
                  <c:v>427</c:v>
                </c:pt>
                <c:pt idx="327">
                  <c:v>416</c:v>
                </c:pt>
                <c:pt idx="328">
                  <c:v>443</c:v>
                </c:pt>
                <c:pt idx="329">
                  <c:v>436</c:v>
                </c:pt>
                <c:pt idx="330">
                  <c:v>436</c:v>
                </c:pt>
                <c:pt idx="331">
                  <c:v>436</c:v>
                </c:pt>
                <c:pt idx="332">
                  <c:v>421</c:v>
                </c:pt>
                <c:pt idx="333">
                  <c:v>414</c:v>
                </c:pt>
                <c:pt idx="334">
                  <c:v>396</c:v>
                </c:pt>
                <c:pt idx="335">
                  <c:v>381</c:v>
                </c:pt>
                <c:pt idx="336">
                  <c:v>385</c:v>
                </c:pt>
                <c:pt idx="337">
                  <c:v>391</c:v>
                </c:pt>
                <c:pt idx="338">
                  <c:v>404</c:v>
                </c:pt>
                <c:pt idx="339">
                  <c:v>392</c:v>
                </c:pt>
                <c:pt idx="340">
                  <c:v>387</c:v>
                </c:pt>
                <c:pt idx="341">
                  <c:v>384</c:v>
                </c:pt>
                <c:pt idx="342">
                  <c:v>396</c:v>
                </c:pt>
                <c:pt idx="343">
                  <c:v>407</c:v>
                </c:pt>
                <c:pt idx="344">
                  <c:v>403</c:v>
                </c:pt>
                <c:pt idx="345">
                  <c:v>401</c:v>
                </c:pt>
                <c:pt idx="346">
                  <c:v>382</c:v>
                </c:pt>
                <c:pt idx="347">
                  <c:v>384</c:v>
                </c:pt>
                <c:pt idx="348">
                  <c:v>379</c:v>
                </c:pt>
                <c:pt idx="349">
                  <c:v>388</c:v>
                </c:pt>
                <c:pt idx="350">
                  <c:v>393</c:v>
                </c:pt>
                <c:pt idx="351">
                  <c:v>390</c:v>
                </c:pt>
                <c:pt idx="352">
                  <c:v>390</c:v>
                </c:pt>
                <c:pt idx="353">
                  <c:v>380</c:v>
                </c:pt>
                <c:pt idx="354">
                  <c:v>369</c:v>
                </c:pt>
                <c:pt idx="355">
                  <c:v>363</c:v>
                </c:pt>
                <c:pt idx="356">
                  <c:v>384</c:v>
                </c:pt>
                <c:pt idx="357">
                  <c:v>374</c:v>
                </c:pt>
                <c:pt idx="358">
                  <c:v>369</c:v>
                </c:pt>
                <c:pt idx="359">
                  <c:v>366</c:v>
                </c:pt>
                <c:pt idx="360">
                  <c:v>376</c:v>
                </c:pt>
                <c:pt idx="361">
                  <c:v>366</c:v>
                </c:pt>
                <c:pt idx="362">
                  <c:v>362</c:v>
                </c:pt>
                <c:pt idx="363">
                  <c:v>376</c:v>
                </c:pt>
                <c:pt idx="364">
                  <c:v>386</c:v>
                </c:pt>
              </c:numCache>
            </c:numRef>
          </c:val>
          <c:smooth val="0"/>
          <c:extLst>
            <c:ext xmlns:c16="http://schemas.microsoft.com/office/drawing/2014/chart" uri="{C3380CC4-5D6E-409C-BE32-E72D297353CC}">
              <c16:uniqueId val="{00000000-DE34-4946-880F-46EAF9855F36}"/>
            </c:ext>
          </c:extLst>
        </c:ser>
        <c:ser>
          <c:idx val="1"/>
          <c:order val="1"/>
          <c:tx>
            <c:strRef>
              <c:f>Sheet2!$C$1</c:f>
              <c:strCache>
                <c:ptCount val="1"/>
                <c:pt idx="0">
                  <c:v>2020 Total </c:v>
                </c:pt>
              </c:strCache>
            </c:strRef>
          </c:tx>
          <c:spPr>
            <a:ln w="28575" cap="rnd">
              <a:solidFill>
                <a:schemeClr val="accent2"/>
              </a:solidFill>
              <a:round/>
            </a:ln>
            <a:effectLst/>
          </c:spPr>
          <c:marker>
            <c:symbol val="none"/>
          </c:marker>
          <c:cat>
            <c:numRef>
              <c:f>Sheet2!$A$2:$A$366</c:f>
              <c:numCache>
                <c:formatCode>m/d;@</c:formatCode>
                <c:ptCount val="365"/>
                <c:pt idx="0">
                  <c:v>43374</c:v>
                </c:pt>
                <c:pt idx="1">
                  <c:v>43375</c:v>
                </c:pt>
                <c:pt idx="2">
                  <c:v>43376</c:v>
                </c:pt>
                <c:pt idx="3">
                  <c:v>43377</c:v>
                </c:pt>
                <c:pt idx="4">
                  <c:v>43378</c:v>
                </c:pt>
                <c:pt idx="5">
                  <c:v>43379</c:v>
                </c:pt>
                <c:pt idx="6">
                  <c:v>43380</c:v>
                </c:pt>
                <c:pt idx="7">
                  <c:v>43381</c:v>
                </c:pt>
                <c:pt idx="8">
                  <c:v>43382</c:v>
                </c:pt>
                <c:pt idx="9">
                  <c:v>43383</c:v>
                </c:pt>
                <c:pt idx="10">
                  <c:v>43384</c:v>
                </c:pt>
                <c:pt idx="11">
                  <c:v>43385</c:v>
                </c:pt>
                <c:pt idx="12">
                  <c:v>43386</c:v>
                </c:pt>
                <c:pt idx="13">
                  <c:v>43387</c:v>
                </c:pt>
                <c:pt idx="14">
                  <c:v>43388</c:v>
                </c:pt>
                <c:pt idx="15">
                  <c:v>43389</c:v>
                </c:pt>
                <c:pt idx="16">
                  <c:v>43390</c:v>
                </c:pt>
                <c:pt idx="17">
                  <c:v>43391</c:v>
                </c:pt>
                <c:pt idx="18">
                  <c:v>43392</c:v>
                </c:pt>
                <c:pt idx="19">
                  <c:v>43393</c:v>
                </c:pt>
                <c:pt idx="20">
                  <c:v>43394</c:v>
                </c:pt>
                <c:pt idx="21">
                  <c:v>43395</c:v>
                </c:pt>
                <c:pt idx="22">
                  <c:v>43396</c:v>
                </c:pt>
                <c:pt idx="23">
                  <c:v>43397</c:v>
                </c:pt>
                <c:pt idx="24">
                  <c:v>43398</c:v>
                </c:pt>
                <c:pt idx="25">
                  <c:v>43399</c:v>
                </c:pt>
                <c:pt idx="26">
                  <c:v>43400</c:v>
                </c:pt>
                <c:pt idx="27">
                  <c:v>43401</c:v>
                </c:pt>
                <c:pt idx="28">
                  <c:v>43402</c:v>
                </c:pt>
                <c:pt idx="29">
                  <c:v>43403</c:v>
                </c:pt>
                <c:pt idx="30">
                  <c:v>43404</c:v>
                </c:pt>
                <c:pt idx="31">
                  <c:v>43405</c:v>
                </c:pt>
                <c:pt idx="32">
                  <c:v>43406</c:v>
                </c:pt>
                <c:pt idx="33">
                  <c:v>43407</c:v>
                </c:pt>
                <c:pt idx="34">
                  <c:v>43408</c:v>
                </c:pt>
                <c:pt idx="35">
                  <c:v>43409</c:v>
                </c:pt>
                <c:pt idx="36">
                  <c:v>43410</c:v>
                </c:pt>
                <c:pt idx="37">
                  <c:v>43411</c:v>
                </c:pt>
                <c:pt idx="38">
                  <c:v>43412</c:v>
                </c:pt>
                <c:pt idx="39">
                  <c:v>43413</c:v>
                </c:pt>
                <c:pt idx="40">
                  <c:v>43414</c:v>
                </c:pt>
                <c:pt idx="41">
                  <c:v>43415</c:v>
                </c:pt>
                <c:pt idx="42">
                  <c:v>43416</c:v>
                </c:pt>
                <c:pt idx="43">
                  <c:v>43417</c:v>
                </c:pt>
                <c:pt idx="44">
                  <c:v>43418</c:v>
                </c:pt>
                <c:pt idx="45">
                  <c:v>43419</c:v>
                </c:pt>
                <c:pt idx="46">
                  <c:v>43420</c:v>
                </c:pt>
                <c:pt idx="47">
                  <c:v>43421</c:v>
                </c:pt>
                <c:pt idx="48">
                  <c:v>43422</c:v>
                </c:pt>
                <c:pt idx="49">
                  <c:v>43423</c:v>
                </c:pt>
                <c:pt idx="50">
                  <c:v>43424</c:v>
                </c:pt>
                <c:pt idx="51">
                  <c:v>43425</c:v>
                </c:pt>
                <c:pt idx="52">
                  <c:v>43426</c:v>
                </c:pt>
                <c:pt idx="53">
                  <c:v>43427</c:v>
                </c:pt>
                <c:pt idx="54">
                  <c:v>43428</c:v>
                </c:pt>
                <c:pt idx="55">
                  <c:v>43429</c:v>
                </c:pt>
                <c:pt idx="56">
                  <c:v>43430</c:v>
                </c:pt>
                <c:pt idx="57">
                  <c:v>43431</c:v>
                </c:pt>
                <c:pt idx="58">
                  <c:v>43432</c:v>
                </c:pt>
                <c:pt idx="59">
                  <c:v>43433</c:v>
                </c:pt>
                <c:pt idx="60">
                  <c:v>43434</c:v>
                </c:pt>
                <c:pt idx="61">
                  <c:v>43435</c:v>
                </c:pt>
                <c:pt idx="62">
                  <c:v>43436</c:v>
                </c:pt>
                <c:pt idx="63">
                  <c:v>43437</c:v>
                </c:pt>
                <c:pt idx="64">
                  <c:v>43438</c:v>
                </c:pt>
                <c:pt idx="65">
                  <c:v>43439</c:v>
                </c:pt>
                <c:pt idx="66">
                  <c:v>43440</c:v>
                </c:pt>
                <c:pt idx="67">
                  <c:v>43441</c:v>
                </c:pt>
                <c:pt idx="68">
                  <c:v>43442</c:v>
                </c:pt>
                <c:pt idx="69">
                  <c:v>43443</c:v>
                </c:pt>
                <c:pt idx="70">
                  <c:v>43444</c:v>
                </c:pt>
                <c:pt idx="71">
                  <c:v>43445</c:v>
                </c:pt>
                <c:pt idx="72">
                  <c:v>43446</c:v>
                </c:pt>
                <c:pt idx="73">
                  <c:v>43447</c:v>
                </c:pt>
                <c:pt idx="74">
                  <c:v>43448</c:v>
                </c:pt>
                <c:pt idx="75">
                  <c:v>43449</c:v>
                </c:pt>
                <c:pt idx="76">
                  <c:v>43450</c:v>
                </c:pt>
                <c:pt idx="77">
                  <c:v>43451</c:v>
                </c:pt>
                <c:pt idx="78">
                  <c:v>43452</c:v>
                </c:pt>
                <c:pt idx="79">
                  <c:v>43453</c:v>
                </c:pt>
                <c:pt idx="80">
                  <c:v>43454</c:v>
                </c:pt>
                <c:pt idx="81">
                  <c:v>43455</c:v>
                </c:pt>
                <c:pt idx="82">
                  <c:v>43456</c:v>
                </c:pt>
                <c:pt idx="83">
                  <c:v>43457</c:v>
                </c:pt>
                <c:pt idx="84">
                  <c:v>43458</c:v>
                </c:pt>
                <c:pt idx="85">
                  <c:v>43459</c:v>
                </c:pt>
                <c:pt idx="86">
                  <c:v>43460</c:v>
                </c:pt>
                <c:pt idx="87">
                  <c:v>43461</c:v>
                </c:pt>
                <c:pt idx="88">
                  <c:v>43462</c:v>
                </c:pt>
                <c:pt idx="89">
                  <c:v>43463</c:v>
                </c:pt>
                <c:pt idx="90">
                  <c:v>43464</c:v>
                </c:pt>
                <c:pt idx="91">
                  <c:v>43465</c:v>
                </c:pt>
                <c:pt idx="92">
                  <c:v>43466</c:v>
                </c:pt>
                <c:pt idx="93">
                  <c:v>43467</c:v>
                </c:pt>
                <c:pt idx="94">
                  <c:v>43468</c:v>
                </c:pt>
                <c:pt idx="95">
                  <c:v>43469</c:v>
                </c:pt>
                <c:pt idx="96">
                  <c:v>43470</c:v>
                </c:pt>
                <c:pt idx="97">
                  <c:v>43471</c:v>
                </c:pt>
                <c:pt idx="98">
                  <c:v>43472</c:v>
                </c:pt>
                <c:pt idx="99">
                  <c:v>43473</c:v>
                </c:pt>
                <c:pt idx="100">
                  <c:v>43474</c:v>
                </c:pt>
                <c:pt idx="101">
                  <c:v>43475</c:v>
                </c:pt>
                <c:pt idx="102">
                  <c:v>43476</c:v>
                </c:pt>
                <c:pt idx="103">
                  <c:v>43477</c:v>
                </c:pt>
                <c:pt idx="104">
                  <c:v>43478</c:v>
                </c:pt>
                <c:pt idx="105">
                  <c:v>43479</c:v>
                </c:pt>
                <c:pt idx="106">
                  <c:v>43480</c:v>
                </c:pt>
                <c:pt idx="107">
                  <c:v>43481</c:v>
                </c:pt>
                <c:pt idx="108">
                  <c:v>43482</c:v>
                </c:pt>
                <c:pt idx="109">
                  <c:v>43483</c:v>
                </c:pt>
                <c:pt idx="110">
                  <c:v>43484</c:v>
                </c:pt>
                <c:pt idx="111">
                  <c:v>43485</c:v>
                </c:pt>
                <c:pt idx="112">
                  <c:v>43486</c:v>
                </c:pt>
                <c:pt idx="113">
                  <c:v>43487</c:v>
                </c:pt>
                <c:pt idx="114">
                  <c:v>43488</c:v>
                </c:pt>
                <c:pt idx="115">
                  <c:v>43489</c:v>
                </c:pt>
                <c:pt idx="116">
                  <c:v>43490</c:v>
                </c:pt>
                <c:pt idx="117">
                  <c:v>43491</c:v>
                </c:pt>
                <c:pt idx="118">
                  <c:v>43492</c:v>
                </c:pt>
                <c:pt idx="119">
                  <c:v>43493</c:v>
                </c:pt>
                <c:pt idx="120">
                  <c:v>43494</c:v>
                </c:pt>
                <c:pt idx="121">
                  <c:v>43495</c:v>
                </c:pt>
                <c:pt idx="122">
                  <c:v>43496</c:v>
                </c:pt>
                <c:pt idx="123">
                  <c:v>43497</c:v>
                </c:pt>
                <c:pt idx="124">
                  <c:v>43498</c:v>
                </c:pt>
                <c:pt idx="125">
                  <c:v>43499</c:v>
                </c:pt>
                <c:pt idx="126">
                  <c:v>43500</c:v>
                </c:pt>
                <c:pt idx="127">
                  <c:v>43501</c:v>
                </c:pt>
                <c:pt idx="128">
                  <c:v>43502</c:v>
                </c:pt>
                <c:pt idx="129">
                  <c:v>43503</c:v>
                </c:pt>
                <c:pt idx="130">
                  <c:v>43504</c:v>
                </c:pt>
                <c:pt idx="131">
                  <c:v>43505</c:v>
                </c:pt>
                <c:pt idx="132">
                  <c:v>43506</c:v>
                </c:pt>
                <c:pt idx="133">
                  <c:v>43507</c:v>
                </c:pt>
                <c:pt idx="134">
                  <c:v>43508</c:v>
                </c:pt>
                <c:pt idx="135">
                  <c:v>43509</c:v>
                </c:pt>
                <c:pt idx="136">
                  <c:v>43510</c:v>
                </c:pt>
                <c:pt idx="137">
                  <c:v>43511</c:v>
                </c:pt>
                <c:pt idx="138">
                  <c:v>43512</c:v>
                </c:pt>
                <c:pt idx="139">
                  <c:v>43513</c:v>
                </c:pt>
                <c:pt idx="140">
                  <c:v>43514</c:v>
                </c:pt>
                <c:pt idx="141">
                  <c:v>43515</c:v>
                </c:pt>
                <c:pt idx="142">
                  <c:v>43516</c:v>
                </c:pt>
                <c:pt idx="143">
                  <c:v>43517</c:v>
                </c:pt>
                <c:pt idx="144">
                  <c:v>43518</c:v>
                </c:pt>
                <c:pt idx="145">
                  <c:v>43519</c:v>
                </c:pt>
                <c:pt idx="146">
                  <c:v>43520</c:v>
                </c:pt>
                <c:pt idx="147">
                  <c:v>43521</c:v>
                </c:pt>
                <c:pt idx="148">
                  <c:v>43522</c:v>
                </c:pt>
                <c:pt idx="149">
                  <c:v>43523</c:v>
                </c:pt>
                <c:pt idx="150">
                  <c:v>43524</c:v>
                </c:pt>
                <c:pt idx="151">
                  <c:v>43525</c:v>
                </c:pt>
                <c:pt idx="152">
                  <c:v>43526</c:v>
                </c:pt>
                <c:pt idx="153">
                  <c:v>43527</c:v>
                </c:pt>
                <c:pt idx="154">
                  <c:v>43528</c:v>
                </c:pt>
                <c:pt idx="155">
                  <c:v>43529</c:v>
                </c:pt>
                <c:pt idx="156">
                  <c:v>43530</c:v>
                </c:pt>
                <c:pt idx="157">
                  <c:v>43531</c:v>
                </c:pt>
                <c:pt idx="158">
                  <c:v>43532</c:v>
                </c:pt>
                <c:pt idx="159">
                  <c:v>43533</c:v>
                </c:pt>
                <c:pt idx="160">
                  <c:v>43534</c:v>
                </c:pt>
                <c:pt idx="161">
                  <c:v>43535</c:v>
                </c:pt>
                <c:pt idx="162">
                  <c:v>43536</c:v>
                </c:pt>
                <c:pt idx="163">
                  <c:v>43537</c:v>
                </c:pt>
                <c:pt idx="164">
                  <c:v>43538</c:v>
                </c:pt>
                <c:pt idx="165">
                  <c:v>43539</c:v>
                </c:pt>
                <c:pt idx="166">
                  <c:v>43540</c:v>
                </c:pt>
                <c:pt idx="167">
                  <c:v>43541</c:v>
                </c:pt>
                <c:pt idx="168">
                  <c:v>43542</c:v>
                </c:pt>
                <c:pt idx="169">
                  <c:v>43543</c:v>
                </c:pt>
                <c:pt idx="170">
                  <c:v>43544</c:v>
                </c:pt>
                <c:pt idx="171">
                  <c:v>43545</c:v>
                </c:pt>
                <c:pt idx="172">
                  <c:v>43546</c:v>
                </c:pt>
                <c:pt idx="173">
                  <c:v>43547</c:v>
                </c:pt>
                <c:pt idx="174">
                  <c:v>43548</c:v>
                </c:pt>
                <c:pt idx="175">
                  <c:v>43549</c:v>
                </c:pt>
                <c:pt idx="176">
                  <c:v>43550</c:v>
                </c:pt>
                <c:pt idx="177">
                  <c:v>43551</c:v>
                </c:pt>
                <c:pt idx="178">
                  <c:v>43552</c:v>
                </c:pt>
                <c:pt idx="179">
                  <c:v>43553</c:v>
                </c:pt>
                <c:pt idx="180">
                  <c:v>43554</c:v>
                </c:pt>
                <c:pt idx="181">
                  <c:v>43555</c:v>
                </c:pt>
                <c:pt idx="182">
                  <c:v>43556</c:v>
                </c:pt>
                <c:pt idx="183">
                  <c:v>43557</c:v>
                </c:pt>
                <c:pt idx="184">
                  <c:v>43558</c:v>
                </c:pt>
                <c:pt idx="185">
                  <c:v>43559</c:v>
                </c:pt>
                <c:pt idx="186">
                  <c:v>43560</c:v>
                </c:pt>
                <c:pt idx="187">
                  <c:v>43561</c:v>
                </c:pt>
                <c:pt idx="188">
                  <c:v>43562</c:v>
                </c:pt>
                <c:pt idx="189">
                  <c:v>43563</c:v>
                </c:pt>
                <c:pt idx="190">
                  <c:v>43564</c:v>
                </c:pt>
                <c:pt idx="191">
                  <c:v>43565</c:v>
                </c:pt>
                <c:pt idx="192">
                  <c:v>43566</c:v>
                </c:pt>
                <c:pt idx="193">
                  <c:v>43567</c:v>
                </c:pt>
                <c:pt idx="194">
                  <c:v>43568</c:v>
                </c:pt>
                <c:pt idx="195">
                  <c:v>43569</c:v>
                </c:pt>
                <c:pt idx="196">
                  <c:v>43570</c:v>
                </c:pt>
                <c:pt idx="197">
                  <c:v>43571</c:v>
                </c:pt>
                <c:pt idx="198">
                  <c:v>43572</c:v>
                </c:pt>
                <c:pt idx="199">
                  <c:v>43573</c:v>
                </c:pt>
                <c:pt idx="200">
                  <c:v>43574</c:v>
                </c:pt>
                <c:pt idx="201">
                  <c:v>43575</c:v>
                </c:pt>
                <c:pt idx="202">
                  <c:v>43576</c:v>
                </c:pt>
                <c:pt idx="203">
                  <c:v>43577</c:v>
                </c:pt>
                <c:pt idx="204">
                  <c:v>43578</c:v>
                </c:pt>
                <c:pt idx="205">
                  <c:v>43579</c:v>
                </c:pt>
                <c:pt idx="206">
                  <c:v>43580</c:v>
                </c:pt>
                <c:pt idx="207">
                  <c:v>43581</c:v>
                </c:pt>
                <c:pt idx="208">
                  <c:v>43582</c:v>
                </c:pt>
                <c:pt idx="209">
                  <c:v>43583</c:v>
                </c:pt>
                <c:pt idx="210">
                  <c:v>43584</c:v>
                </c:pt>
                <c:pt idx="211">
                  <c:v>43585</c:v>
                </c:pt>
                <c:pt idx="212">
                  <c:v>43586</c:v>
                </c:pt>
                <c:pt idx="213">
                  <c:v>43587</c:v>
                </c:pt>
                <c:pt idx="214">
                  <c:v>43588</c:v>
                </c:pt>
                <c:pt idx="215">
                  <c:v>43589</c:v>
                </c:pt>
                <c:pt idx="216">
                  <c:v>43590</c:v>
                </c:pt>
                <c:pt idx="217">
                  <c:v>43591</c:v>
                </c:pt>
                <c:pt idx="218">
                  <c:v>43592</c:v>
                </c:pt>
                <c:pt idx="219">
                  <c:v>43593</c:v>
                </c:pt>
                <c:pt idx="220">
                  <c:v>43594</c:v>
                </c:pt>
                <c:pt idx="221">
                  <c:v>43595</c:v>
                </c:pt>
                <c:pt idx="222">
                  <c:v>43596</c:v>
                </c:pt>
                <c:pt idx="223">
                  <c:v>43597</c:v>
                </c:pt>
                <c:pt idx="224">
                  <c:v>43598</c:v>
                </c:pt>
                <c:pt idx="225">
                  <c:v>43599</c:v>
                </c:pt>
                <c:pt idx="226">
                  <c:v>43600</c:v>
                </c:pt>
                <c:pt idx="227">
                  <c:v>43601</c:v>
                </c:pt>
                <c:pt idx="228">
                  <c:v>43602</c:v>
                </c:pt>
                <c:pt idx="229">
                  <c:v>43603</c:v>
                </c:pt>
                <c:pt idx="230">
                  <c:v>43604</c:v>
                </c:pt>
                <c:pt idx="231">
                  <c:v>43605</c:v>
                </c:pt>
                <c:pt idx="232">
                  <c:v>43606</c:v>
                </c:pt>
                <c:pt idx="233">
                  <c:v>43607</c:v>
                </c:pt>
                <c:pt idx="234">
                  <c:v>43608</c:v>
                </c:pt>
                <c:pt idx="235">
                  <c:v>43609</c:v>
                </c:pt>
                <c:pt idx="236">
                  <c:v>43610</c:v>
                </c:pt>
                <c:pt idx="237">
                  <c:v>43611</c:v>
                </c:pt>
                <c:pt idx="238">
                  <c:v>43612</c:v>
                </c:pt>
                <c:pt idx="239">
                  <c:v>43613</c:v>
                </c:pt>
                <c:pt idx="240">
                  <c:v>43614</c:v>
                </c:pt>
                <c:pt idx="241">
                  <c:v>43615</c:v>
                </c:pt>
                <c:pt idx="242">
                  <c:v>43616</c:v>
                </c:pt>
                <c:pt idx="243">
                  <c:v>43617</c:v>
                </c:pt>
                <c:pt idx="244">
                  <c:v>43618</c:v>
                </c:pt>
                <c:pt idx="245">
                  <c:v>43619</c:v>
                </c:pt>
                <c:pt idx="246">
                  <c:v>43620</c:v>
                </c:pt>
                <c:pt idx="247">
                  <c:v>43621</c:v>
                </c:pt>
                <c:pt idx="248">
                  <c:v>43622</c:v>
                </c:pt>
                <c:pt idx="249">
                  <c:v>43623</c:v>
                </c:pt>
                <c:pt idx="250">
                  <c:v>43624</c:v>
                </c:pt>
                <c:pt idx="251">
                  <c:v>43625</c:v>
                </c:pt>
                <c:pt idx="252">
                  <c:v>43626</c:v>
                </c:pt>
                <c:pt idx="253">
                  <c:v>43627</c:v>
                </c:pt>
                <c:pt idx="254">
                  <c:v>43628</c:v>
                </c:pt>
                <c:pt idx="255">
                  <c:v>43629</c:v>
                </c:pt>
                <c:pt idx="256">
                  <c:v>43630</c:v>
                </c:pt>
                <c:pt idx="257">
                  <c:v>43631</c:v>
                </c:pt>
                <c:pt idx="258">
                  <c:v>43632</c:v>
                </c:pt>
                <c:pt idx="259">
                  <c:v>43633</c:v>
                </c:pt>
                <c:pt idx="260">
                  <c:v>43634</c:v>
                </c:pt>
                <c:pt idx="261">
                  <c:v>43635</c:v>
                </c:pt>
                <c:pt idx="262">
                  <c:v>43636</c:v>
                </c:pt>
                <c:pt idx="263">
                  <c:v>43637</c:v>
                </c:pt>
                <c:pt idx="264">
                  <c:v>43638</c:v>
                </c:pt>
                <c:pt idx="265">
                  <c:v>43639</c:v>
                </c:pt>
                <c:pt idx="266">
                  <c:v>43640</c:v>
                </c:pt>
                <c:pt idx="267">
                  <c:v>43641</c:v>
                </c:pt>
                <c:pt idx="268">
                  <c:v>43642</c:v>
                </c:pt>
                <c:pt idx="269">
                  <c:v>43643</c:v>
                </c:pt>
                <c:pt idx="270">
                  <c:v>43644</c:v>
                </c:pt>
                <c:pt idx="271">
                  <c:v>43645</c:v>
                </c:pt>
                <c:pt idx="272">
                  <c:v>43646</c:v>
                </c:pt>
                <c:pt idx="273">
                  <c:v>43647</c:v>
                </c:pt>
                <c:pt idx="274">
                  <c:v>43648</c:v>
                </c:pt>
                <c:pt idx="275">
                  <c:v>43649</c:v>
                </c:pt>
                <c:pt idx="276">
                  <c:v>43650</c:v>
                </c:pt>
                <c:pt idx="277">
                  <c:v>43651</c:v>
                </c:pt>
                <c:pt idx="278">
                  <c:v>43652</c:v>
                </c:pt>
                <c:pt idx="279">
                  <c:v>43653</c:v>
                </c:pt>
                <c:pt idx="280">
                  <c:v>43654</c:v>
                </c:pt>
                <c:pt idx="281">
                  <c:v>43655</c:v>
                </c:pt>
                <c:pt idx="282">
                  <c:v>43656</c:v>
                </c:pt>
                <c:pt idx="283">
                  <c:v>43657</c:v>
                </c:pt>
                <c:pt idx="284">
                  <c:v>43658</c:v>
                </c:pt>
                <c:pt idx="285">
                  <c:v>43659</c:v>
                </c:pt>
                <c:pt idx="286">
                  <c:v>43660</c:v>
                </c:pt>
                <c:pt idx="287">
                  <c:v>43661</c:v>
                </c:pt>
                <c:pt idx="288">
                  <c:v>43662</c:v>
                </c:pt>
                <c:pt idx="289">
                  <c:v>43663</c:v>
                </c:pt>
                <c:pt idx="290">
                  <c:v>43664</c:v>
                </c:pt>
                <c:pt idx="291">
                  <c:v>43665</c:v>
                </c:pt>
                <c:pt idx="292">
                  <c:v>43666</c:v>
                </c:pt>
                <c:pt idx="293">
                  <c:v>43667</c:v>
                </c:pt>
                <c:pt idx="294">
                  <c:v>43668</c:v>
                </c:pt>
                <c:pt idx="295">
                  <c:v>43669</c:v>
                </c:pt>
                <c:pt idx="296">
                  <c:v>43670</c:v>
                </c:pt>
                <c:pt idx="297">
                  <c:v>43671</c:v>
                </c:pt>
                <c:pt idx="298">
                  <c:v>43672</c:v>
                </c:pt>
                <c:pt idx="299">
                  <c:v>43673</c:v>
                </c:pt>
                <c:pt idx="300">
                  <c:v>43674</c:v>
                </c:pt>
                <c:pt idx="301">
                  <c:v>43675</c:v>
                </c:pt>
                <c:pt idx="302">
                  <c:v>43676</c:v>
                </c:pt>
                <c:pt idx="303">
                  <c:v>43677</c:v>
                </c:pt>
                <c:pt idx="304">
                  <c:v>43678</c:v>
                </c:pt>
                <c:pt idx="305">
                  <c:v>43679</c:v>
                </c:pt>
                <c:pt idx="306">
                  <c:v>43680</c:v>
                </c:pt>
                <c:pt idx="307">
                  <c:v>43681</c:v>
                </c:pt>
                <c:pt idx="308">
                  <c:v>43682</c:v>
                </c:pt>
                <c:pt idx="309">
                  <c:v>43683</c:v>
                </c:pt>
                <c:pt idx="310">
                  <c:v>43684</c:v>
                </c:pt>
                <c:pt idx="311">
                  <c:v>43685</c:v>
                </c:pt>
                <c:pt idx="312">
                  <c:v>43686</c:v>
                </c:pt>
                <c:pt idx="313">
                  <c:v>43687</c:v>
                </c:pt>
                <c:pt idx="314">
                  <c:v>43688</c:v>
                </c:pt>
                <c:pt idx="315">
                  <c:v>43689</c:v>
                </c:pt>
                <c:pt idx="316">
                  <c:v>43690</c:v>
                </c:pt>
                <c:pt idx="317">
                  <c:v>43691</c:v>
                </c:pt>
                <c:pt idx="318">
                  <c:v>43692</c:v>
                </c:pt>
                <c:pt idx="319">
                  <c:v>43693</c:v>
                </c:pt>
                <c:pt idx="320">
                  <c:v>43694</c:v>
                </c:pt>
                <c:pt idx="321">
                  <c:v>43695</c:v>
                </c:pt>
                <c:pt idx="322">
                  <c:v>43696</c:v>
                </c:pt>
                <c:pt idx="323">
                  <c:v>43697</c:v>
                </c:pt>
                <c:pt idx="324">
                  <c:v>43698</c:v>
                </c:pt>
                <c:pt idx="325">
                  <c:v>43699</c:v>
                </c:pt>
                <c:pt idx="326">
                  <c:v>43700</c:v>
                </c:pt>
                <c:pt idx="327">
                  <c:v>43701</c:v>
                </c:pt>
                <c:pt idx="328">
                  <c:v>43702</c:v>
                </c:pt>
                <c:pt idx="329">
                  <c:v>43703</c:v>
                </c:pt>
                <c:pt idx="330">
                  <c:v>43704</c:v>
                </c:pt>
                <c:pt idx="331">
                  <c:v>43705</c:v>
                </c:pt>
                <c:pt idx="332">
                  <c:v>43706</c:v>
                </c:pt>
                <c:pt idx="333">
                  <c:v>43707</c:v>
                </c:pt>
                <c:pt idx="334">
                  <c:v>43708</c:v>
                </c:pt>
                <c:pt idx="335">
                  <c:v>43709</c:v>
                </c:pt>
                <c:pt idx="336">
                  <c:v>43710</c:v>
                </c:pt>
                <c:pt idx="337">
                  <c:v>43711</c:v>
                </c:pt>
                <c:pt idx="338">
                  <c:v>43712</c:v>
                </c:pt>
                <c:pt idx="339">
                  <c:v>43713</c:v>
                </c:pt>
                <c:pt idx="340">
                  <c:v>43714</c:v>
                </c:pt>
                <c:pt idx="341">
                  <c:v>43715</c:v>
                </c:pt>
                <c:pt idx="342">
                  <c:v>43716</c:v>
                </c:pt>
                <c:pt idx="343">
                  <c:v>43717</c:v>
                </c:pt>
                <c:pt idx="344">
                  <c:v>43718</c:v>
                </c:pt>
                <c:pt idx="345">
                  <c:v>43719</c:v>
                </c:pt>
                <c:pt idx="346">
                  <c:v>43720</c:v>
                </c:pt>
                <c:pt idx="347">
                  <c:v>43721</c:v>
                </c:pt>
                <c:pt idx="348">
                  <c:v>43722</c:v>
                </c:pt>
                <c:pt idx="349">
                  <c:v>43723</c:v>
                </c:pt>
                <c:pt idx="350">
                  <c:v>43724</c:v>
                </c:pt>
                <c:pt idx="351">
                  <c:v>43725</c:v>
                </c:pt>
                <c:pt idx="352">
                  <c:v>43726</c:v>
                </c:pt>
                <c:pt idx="353">
                  <c:v>43727</c:v>
                </c:pt>
                <c:pt idx="354">
                  <c:v>43728</c:v>
                </c:pt>
                <c:pt idx="355">
                  <c:v>43729</c:v>
                </c:pt>
                <c:pt idx="356">
                  <c:v>43730</c:v>
                </c:pt>
                <c:pt idx="357">
                  <c:v>43731</c:v>
                </c:pt>
                <c:pt idx="358">
                  <c:v>43732</c:v>
                </c:pt>
                <c:pt idx="359">
                  <c:v>43733</c:v>
                </c:pt>
                <c:pt idx="360">
                  <c:v>43734</c:v>
                </c:pt>
                <c:pt idx="361">
                  <c:v>43735</c:v>
                </c:pt>
                <c:pt idx="362">
                  <c:v>43736</c:v>
                </c:pt>
                <c:pt idx="363">
                  <c:v>43737</c:v>
                </c:pt>
                <c:pt idx="364">
                  <c:v>43738</c:v>
                </c:pt>
              </c:numCache>
            </c:numRef>
          </c:cat>
          <c:val>
            <c:numRef>
              <c:f>Sheet2!$C$2:$C$366</c:f>
              <c:numCache>
                <c:formatCode>General</c:formatCode>
                <c:ptCount val="365"/>
                <c:pt idx="0">
                  <c:v>384</c:v>
                </c:pt>
                <c:pt idx="1">
                  <c:v>392</c:v>
                </c:pt>
                <c:pt idx="2">
                  <c:v>394</c:v>
                </c:pt>
                <c:pt idx="3">
                  <c:v>367</c:v>
                </c:pt>
                <c:pt idx="4">
                  <c:v>370</c:v>
                </c:pt>
                <c:pt idx="5">
                  <c:v>386</c:v>
                </c:pt>
                <c:pt idx="6">
                  <c:v>383</c:v>
                </c:pt>
                <c:pt idx="7">
                  <c:v>377</c:v>
                </c:pt>
                <c:pt idx="8">
                  <c:v>367</c:v>
                </c:pt>
                <c:pt idx="9">
                  <c:v>366</c:v>
                </c:pt>
                <c:pt idx="10">
                  <c:v>347</c:v>
                </c:pt>
                <c:pt idx="11">
                  <c:v>357</c:v>
                </c:pt>
                <c:pt idx="12">
                  <c:v>381</c:v>
                </c:pt>
                <c:pt idx="13">
                  <c:v>387</c:v>
                </c:pt>
                <c:pt idx="14">
                  <c:v>387</c:v>
                </c:pt>
                <c:pt idx="15">
                  <c:v>386</c:v>
                </c:pt>
                <c:pt idx="16">
                  <c:v>378</c:v>
                </c:pt>
                <c:pt idx="17">
                  <c:v>366</c:v>
                </c:pt>
                <c:pt idx="18">
                  <c:v>374</c:v>
                </c:pt>
                <c:pt idx="19">
                  <c:v>371</c:v>
                </c:pt>
                <c:pt idx="20">
                  <c:v>400</c:v>
                </c:pt>
                <c:pt idx="21">
                  <c:v>387</c:v>
                </c:pt>
                <c:pt idx="22">
                  <c:v>382</c:v>
                </c:pt>
                <c:pt idx="23">
                  <c:v>380</c:v>
                </c:pt>
                <c:pt idx="24">
                  <c:v>365</c:v>
                </c:pt>
                <c:pt idx="25">
                  <c:v>363</c:v>
                </c:pt>
                <c:pt idx="26">
                  <c:v>393</c:v>
                </c:pt>
                <c:pt idx="27">
                  <c:v>413</c:v>
                </c:pt>
                <c:pt idx="28">
                  <c:v>392</c:v>
                </c:pt>
                <c:pt idx="29">
                  <c:v>383</c:v>
                </c:pt>
                <c:pt idx="30">
                  <c:v>380</c:v>
                </c:pt>
                <c:pt idx="31">
                  <c:v>375</c:v>
                </c:pt>
                <c:pt idx="32">
                  <c:v>374</c:v>
                </c:pt>
                <c:pt idx="33">
                  <c:v>380</c:v>
                </c:pt>
                <c:pt idx="34">
                  <c:v>375</c:v>
                </c:pt>
                <c:pt idx="35">
                  <c:v>379</c:v>
                </c:pt>
                <c:pt idx="36">
                  <c:v>377</c:v>
                </c:pt>
                <c:pt idx="37">
                  <c:v>398</c:v>
                </c:pt>
                <c:pt idx="38">
                  <c:v>379</c:v>
                </c:pt>
                <c:pt idx="39">
                  <c:v>383</c:v>
                </c:pt>
                <c:pt idx="40">
                  <c:v>374</c:v>
                </c:pt>
                <c:pt idx="41">
                  <c:v>391</c:v>
                </c:pt>
                <c:pt idx="42">
                  <c:v>383</c:v>
                </c:pt>
                <c:pt idx="43">
                  <c:v>404</c:v>
                </c:pt>
                <c:pt idx="44">
                  <c:v>390</c:v>
                </c:pt>
                <c:pt idx="45">
                  <c:v>379</c:v>
                </c:pt>
                <c:pt idx="46">
                  <c:v>377</c:v>
                </c:pt>
                <c:pt idx="47">
                  <c:v>380</c:v>
                </c:pt>
                <c:pt idx="48">
                  <c:v>392</c:v>
                </c:pt>
                <c:pt idx="49">
                  <c:v>392</c:v>
                </c:pt>
                <c:pt idx="50">
                  <c:v>369</c:v>
                </c:pt>
                <c:pt idx="51">
                  <c:v>392</c:v>
                </c:pt>
                <c:pt idx="52">
                  <c:v>401</c:v>
                </c:pt>
                <c:pt idx="53">
                  <c:v>371</c:v>
                </c:pt>
                <c:pt idx="54">
                  <c:v>380</c:v>
                </c:pt>
                <c:pt idx="55">
                  <c:v>379</c:v>
                </c:pt>
                <c:pt idx="56">
                  <c:v>377</c:v>
                </c:pt>
                <c:pt idx="57">
                  <c:v>370</c:v>
                </c:pt>
                <c:pt idx="58">
                  <c:v>354</c:v>
                </c:pt>
                <c:pt idx="59">
                  <c:v>370</c:v>
                </c:pt>
                <c:pt idx="60">
                  <c:v>379</c:v>
                </c:pt>
                <c:pt idx="61">
                  <c:v>382</c:v>
                </c:pt>
                <c:pt idx="62">
                  <c:v>379</c:v>
                </c:pt>
                <c:pt idx="63">
                  <c:v>377</c:v>
                </c:pt>
                <c:pt idx="64">
                  <c:v>380</c:v>
                </c:pt>
                <c:pt idx="65">
                  <c:v>396</c:v>
                </c:pt>
                <c:pt idx="66">
                  <c:v>407</c:v>
                </c:pt>
                <c:pt idx="67">
                  <c:v>408</c:v>
                </c:pt>
                <c:pt idx="68">
                  <c:v>418</c:v>
                </c:pt>
                <c:pt idx="69">
                  <c:v>406</c:v>
                </c:pt>
                <c:pt idx="70">
                  <c:v>419</c:v>
                </c:pt>
                <c:pt idx="71">
                  <c:v>410</c:v>
                </c:pt>
                <c:pt idx="72">
                  <c:v>401</c:v>
                </c:pt>
                <c:pt idx="73">
                  <c:v>402</c:v>
                </c:pt>
                <c:pt idx="74">
                  <c:v>397</c:v>
                </c:pt>
                <c:pt idx="75">
                  <c:v>415</c:v>
                </c:pt>
                <c:pt idx="76">
                  <c:v>437</c:v>
                </c:pt>
                <c:pt idx="77">
                  <c:v>419</c:v>
                </c:pt>
                <c:pt idx="78">
                  <c:v>423</c:v>
                </c:pt>
                <c:pt idx="79">
                  <c:v>420</c:v>
                </c:pt>
                <c:pt idx="80">
                  <c:v>411</c:v>
                </c:pt>
                <c:pt idx="81">
                  <c:v>408</c:v>
                </c:pt>
                <c:pt idx="82">
                  <c:v>415</c:v>
                </c:pt>
                <c:pt idx="83">
                  <c:v>418</c:v>
                </c:pt>
                <c:pt idx="84">
                  <c:v>398</c:v>
                </c:pt>
                <c:pt idx="85">
                  <c:v>401</c:v>
                </c:pt>
                <c:pt idx="86">
                  <c:v>403</c:v>
                </c:pt>
                <c:pt idx="87">
                  <c:v>393</c:v>
                </c:pt>
                <c:pt idx="88">
                  <c:v>408</c:v>
                </c:pt>
                <c:pt idx="89">
                  <c:v>418</c:v>
                </c:pt>
                <c:pt idx="90">
                  <c:v>418</c:v>
                </c:pt>
                <c:pt idx="91">
                  <c:v>368</c:v>
                </c:pt>
                <c:pt idx="92">
                  <c:v>387</c:v>
                </c:pt>
                <c:pt idx="93">
                  <c:v>385</c:v>
                </c:pt>
                <c:pt idx="94">
                  <c:v>375</c:v>
                </c:pt>
                <c:pt idx="95">
                  <c:v>389</c:v>
                </c:pt>
                <c:pt idx="96">
                  <c:v>386</c:v>
                </c:pt>
                <c:pt idx="97">
                  <c:v>393</c:v>
                </c:pt>
                <c:pt idx="98">
                  <c:v>404</c:v>
                </c:pt>
                <c:pt idx="99">
                  <c:v>410</c:v>
                </c:pt>
                <c:pt idx="100">
                  <c:v>404</c:v>
                </c:pt>
                <c:pt idx="101">
                  <c:v>378</c:v>
                </c:pt>
                <c:pt idx="102">
                  <c:v>381</c:v>
                </c:pt>
                <c:pt idx="103">
                  <c:v>404</c:v>
                </c:pt>
                <c:pt idx="104">
                  <c:v>434</c:v>
                </c:pt>
                <c:pt idx="105">
                  <c:v>423</c:v>
                </c:pt>
                <c:pt idx="106">
                  <c:v>414</c:v>
                </c:pt>
                <c:pt idx="107">
                  <c:v>417</c:v>
                </c:pt>
                <c:pt idx="108">
                  <c:v>415</c:v>
                </c:pt>
                <c:pt idx="109">
                  <c:v>410</c:v>
                </c:pt>
                <c:pt idx="110">
                  <c:v>401</c:v>
                </c:pt>
                <c:pt idx="111">
                  <c:v>410</c:v>
                </c:pt>
                <c:pt idx="112">
                  <c:v>421</c:v>
                </c:pt>
                <c:pt idx="113">
                  <c:v>410</c:v>
                </c:pt>
                <c:pt idx="114">
                  <c:v>401</c:v>
                </c:pt>
                <c:pt idx="115">
                  <c:v>395</c:v>
                </c:pt>
                <c:pt idx="116">
                  <c:v>396</c:v>
                </c:pt>
                <c:pt idx="117">
                  <c:v>403</c:v>
                </c:pt>
                <c:pt idx="118">
                  <c:v>412</c:v>
                </c:pt>
                <c:pt idx="119">
                  <c:v>402</c:v>
                </c:pt>
                <c:pt idx="120">
                  <c:v>406</c:v>
                </c:pt>
                <c:pt idx="121">
                  <c:v>403</c:v>
                </c:pt>
                <c:pt idx="122">
                  <c:v>390</c:v>
                </c:pt>
                <c:pt idx="123">
                  <c:v>395</c:v>
                </c:pt>
                <c:pt idx="124">
                  <c:v>398</c:v>
                </c:pt>
                <c:pt idx="125">
                  <c:v>385</c:v>
                </c:pt>
                <c:pt idx="126">
                  <c:v>397</c:v>
                </c:pt>
                <c:pt idx="127">
                  <c:v>394</c:v>
                </c:pt>
                <c:pt idx="128">
                  <c:v>389</c:v>
                </c:pt>
                <c:pt idx="129">
                  <c:v>359</c:v>
                </c:pt>
                <c:pt idx="130">
                  <c:v>358</c:v>
                </c:pt>
                <c:pt idx="131">
                  <c:v>392</c:v>
                </c:pt>
                <c:pt idx="132">
                  <c:v>413</c:v>
                </c:pt>
                <c:pt idx="133">
                  <c:v>424</c:v>
                </c:pt>
                <c:pt idx="134">
                  <c:v>422</c:v>
                </c:pt>
                <c:pt idx="135">
                  <c:v>438</c:v>
                </c:pt>
                <c:pt idx="136">
                  <c:v>413</c:v>
                </c:pt>
                <c:pt idx="137">
                  <c:v>441</c:v>
                </c:pt>
                <c:pt idx="138">
                  <c:v>440</c:v>
                </c:pt>
                <c:pt idx="139">
                  <c:v>442</c:v>
                </c:pt>
                <c:pt idx="140">
                  <c:v>460</c:v>
                </c:pt>
                <c:pt idx="141">
                  <c:v>462</c:v>
                </c:pt>
                <c:pt idx="142">
                  <c:v>483</c:v>
                </c:pt>
                <c:pt idx="143">
                  <c:v>463</c:v>
                </c:pt>
                <c:pt idx="144">
                  <c:v>470</c:v>
                </c:pt>
                <c:pt idx="145">
                  <c:v>467</c:v>
                </c:pt>
                <c:pt idx="146">
                  <c:v>484</c:v>
                </c:pt>
                <c:pt idx="147">
                  <c:v>459</c:v>
                </c:pt>
                <c:pt idx="148">
                  <c:v>431</c:v>
                </c:pt>
                <c:pt idx="149">
                  <c:v>441</c:v>
                </c:pt>
                <c:pt idx="150">
                  <c:v>421</c:v>
                </c:pt>
                <c:pt idx="151">
                  <c:v>421</c:v>
                </c:pt>
                <c:pt idx="152">
                  <c:v>442</c:v>
                </c:pt>
                <c:pt idx="153">
                  <c:v>410</c:v>
                </c:pt>
                <c:pt idx="154">
                  <c:v>413</c:v>
                </c:pt>
                <c:pt idx="155">
                  <c:v>408</c:v>
                </c:pt>
                <c:pt idx="156">
                  <c:v>420</c:v>
                </c:pt>
                <c:pt idx="157">
                  <c:v>409</c:v>
                </c:pt>
                <c:pt idx="158">
                  <c:v>416</c:v>
                </c:pt>
                <c:pt idx="159">
                  <c:v>426</c:v>
                </c:pt>
                <c:pt idx="160">
                  <c:v>431</c:v>
                </c:pt>
                <c:pt idx="161">
                  <c:v>439</c:v>
                </c:pt>
                <c:pt idx="162">
                  <c:v>412</c:v>
                </c:pt>
                <c:pt idx="163">
                  <c:v>397</c:v>
                </c:pt>
                <c:pt idx="164">
                  <c:v>406</c:v>
                </c:pt>
                <c:pt idx="165">
                  <c:v>415</c:v>
                </c:pt>
                <c:pt idx="166">
                  <c:v>397</c:v>
                </c:pt>
                <c:pt idx="167">
                  <c:v>408</c:v>
                </c:pt>
                <c:pt idx="168">
                  <c:v>418</c:v>
                </c:pt>
                <c:pt idx="169">
                  <c:v>408</c:v>
                </c:pt>
                <c:pt idx="170">
                  <c:v>395</c:v>
                </c:pt>
                <c:pt idx="171">
                  <c:v>401</c:v>
                </c:pt>
                <c:pt idx="172">
                  <c:v>410</c:v>
                </c:pt>
                <c:pt idx="173">
                  <c:v>408</c:v>
                </c:pt>
                <c:pt idx="174">
                  <c:v>433</c:v>
                </c:pt>
                <c:pt idx="175">
                  <c:v>439</c:v>
                </c:pt>
                <c:pt idx="176">
                  <c:v>426</c:v>
                </c:pt>
                <c:pt idx="177">
                  <c:v>437</c:v>
                </c:pt>
                <c:pt idx="178">
                  <c:v>436</c:v>
                </c:pt>
                <c:pt idx="179">
                  <c:v>443</c:v>
                </c:pt>
                <c:pt idx="180">
                  <c:v>422</c:v>
                </c:pt>
                <c:pt idx="181">
                  <c:v>432</c:v>
                </c:pt>
                <c:pt idx="182">
                  <c:v>415</c:v>
                </c:pt>
                <c:pt idx="183">
                  <c:v>399</c:v>
                </c:pt>
                <c:pt idx="184">
                  <c:v>386</c:v>
                </c:pt>
                <c:pt idx="185">
                  <c:v>392</c:v>
                </c:pt>
                <c:pt idx="186">
                  <c:v>391</c:v>
                </c:pt>
                <c:pt idx="187">
                  <c:v>396</c:v>
                </c:pt>
                <c:pt idx="188">
                  <c:v>397</c:v>
                </c:pt>
                <c:pt idx="189">
                  <c:v>396</c:v>
                </c:pt>
                <c:pt idx="190">
                  <c:v>387</c:v>
                </c:pt>
                <c:pt idx="191">
                  <c:v>379</c:v>
                </c:pt>
                <c:pt idx="192">
                  <c:v>399</c:v>
                </c:pt>
                <c:pt idx="193">
                  <c:v>394</c:v>
                </c:pt>
                <c:pt idx="194">
                  <c:v>385</c:v>
                </c:pt>
                <c:pt idx="195">
                  <c:v>378</c:v>
                </c:pt>
                <c:pt idx="196">
                  <c:v>368</c:v>
                </c:pt>
                <c:pt idx="197">
                  <c:v>382</c:v>
                </c:pt>
                <c:pt idx="198">
                  <c:v>386</c:v>
                </c:pt>
                <c:pt idx="199">
                  <c:v>390</c:v>
                </c:pt>
                <c:pt idx="200">
                  <c:v>386</c:v>
                </c:pt>
                <c:pt idx="201">
                  <c:v>360</c:v>
                </c:pt>
                <c:pt idx="202">
                  <c:v>365</c:v>
                </c:pt>
                <c:pt idx="203">
                  <c:v>355</c:v>
                </c:pt>
                <c:pt idx="204">
                  <c:v>361</c:v>
                </c:pt>
                <c:pt idx="205">
                  <c:v>355</c:v>
                </c:pt>
                <c:pt idx="206">
                  <c:v>360</c:v>
                </c:pt>
                <c:pt idx="207">
                  <c:v>355</c:v>
                </c:pt>
                <c:pt idx="208">
                  <c:v>348</c:v>
                </c:pt>
                <c:pt idx="209">
                  <c:v>356</c:v>
                </c:pt>
                <c:pt idx="210">
                  <c:v>342</c:v>
                </c:pt>
                <c:pt idx="211">
                  <c:v>325</c:v>
                </c:pt>
                <c:pt idx="212">
                  <c:v>298</c:v>
                </c:pt>
                <c:pt idx="213">
                  <c:v>301</c:v>
                </c:pt>
                <c:pt idx="214">
                  <c:v>306</c:v>
                </c:pt>
                <c:pt idx="215">
                  <c:v>324</c:v>
                </c:pt>
                <c:pt idx="216">
                  <c:v>324</c:v>
                </c:pt>
                <c:pt idx="217">
                  <c:v>320</c:v>
                </c:pt>
                <c:pt idx="218">
                  <c:v>318</c:v>
                </c:pt>
                <c:pt idx="219">
                  <c:v>325</c:v>
                </c:pt>
                <c:pt idx="220">
                  <c:v>388</c:v>
                </c:pt>
                <c:pt idx="221">
                  <c:v>323</c:v>
                </c:pt>
                <c:pt idx="222">
                  <c:v>333</c:v>
                </c:pt>
                <c:pt idx="223">
                  <c:v>317</c:v>
                </c:pt>
                <c:pt idx="224">
                  <c:v>305</c:v>
                </c:pt>
                <c:pt idx="225">
                  <c:v>310</c:v>
                </c:pt>
                <c:pt idx="226">
                  <c:v>284</c:v>
                </c:pt>
                <c:pt idx="227">
                  <c:v>297</c:v>
                </c:pt>
                <c:pt idx="228">
                  <c:v>291</c:v>
                </c:pt>
                <c:pt idx="229">
                  <c:v>307</c:v>
                </c:pt>
                <c:pt idx="230">
                  <c:v>298</c:v>
                </c:pt>
                <c:pt idx="231">
                  <c:v>288</c:v>
                </c:pt>
                <c:pt idx="232">
                  <c:v>295</c:v>
                </c:pt>
                <c:pt idx="233">
                  <c:v>285</c:v>
                </c:pt>
                <c:pt idx="234">
                  <c:v>282</c:v>
                </c:pt>
                <c:pt idx="235">
                  <c:v>297</c:v>
                </c:pt>
                <c:pt idx="236">
                  <c:v>292</c:v>
                </c:pt>
                <c:pt idx="237">
                  <c:v>299</c:v>
                </c:pt>
                <c:pt idx="238">
                  <c:v>284</c:v>
                </c:pt>
                <c:pt idx="239">
                  <c:v>291</c:v>
                </c:pt>
                <c:pt idx="240">
                  <c:v>282</c:v>
                </c:pt>
                <c:pt idx="241">
                  <c:v>294</c:v>
                </c:pt>
                <c:pt idx="242">
                  <c:v>299</c:v>
                </c:pt>
                <c:pt idx="243">
                  <c:v>279</c:v>
                </c:pt>
                <c:pt idx="244">
                  <c:v>276</c:v>
                </c:pt>
                <c:pt idx="245">
                  <c:v>280</c:v>
                </c:pt>
                <c:pt idx="246">
                  <c:v>269</c:v>
                </c:pt>
                <c:pt idx="247">
                  <c:v>258</c:v>
                </c:pt>
                <c:pt idx="248">
                  <c:v>254</c:v>
                </c:pt>
                <c:pt idx="249">
                  <c:v>275</c:v>
                </c:pt>
                <c:pt idx="250">
                  <c:v>280</c:v>
                </c:pt>
                <c:pt idx="251">
                  <c:v>269</c:v>
                </c:pt>
                <c:pt idx="252">
                  <c:v>283</c:v>
                </c:pt>
                <c:pt idx="253">
                  <c:v>284</c:v>
                </c:pt>
                <c:pt idx="254">
                  <c:v>271</c:v>
                </c:pt>
                <c:pt idx="255">
                  <c:v>283</c:v>
                </c:pt>
                <c:pt idx="256">
                  <c:v>291</c:v>
                </c:pt>
                <c:pt idx="257">
                  <c:v>292</c:v>
                </c:pt>
                <c:pt idx="258">
                  <c:v>291</c:v>
                </c:pt>
                <c:pt idx="259">
                  <c:v>301</c:v>
                </c:pt>
                <c:pt idx="260">
                  <c:v>303</c:v>
                </c:pt>
                <c:pt idx="261">
                  <c:v>299</c:v>
                </c:pt>
                <c:pt idx="262">
                  <c:v>306</c:v>
                </c:pt>
                <c:pt idx="263">
                  <c:v>308</c:v>
                </c:pt>
                <c:pt idx="264">
                  <c:v>308</c:v>
                </c:pt>
                <c:pt idx="265">
                  <c:v>308</c:v>
                </c:pt>
                <c:pt idx="266">
                  <c:v>310</c:v>
                </c:pt>
                <c:pt idx="267">
                  <c:v>312</c:v>
                </c:pt>
                <c:pt idx="268">
                  <c:v>298</c:v>
                </c:pt>
                <c:pt idx="269">
                  <c:v>308</c:v>
                </c:pt>
                <c:pt idx="270">
                  <c:v>318</c:v>
                </c:pt>
                <c:pt idx="271">
                  <c:v>317</c:v>
                </c:pt>
                <c:pt idx="272">
                  <c:v>309</c:v>
                </c:pt>
                <c:pt idx="273">
                  <c:v>292</c:v>
                </c:pt>
                <c:pt idx="274">
                  <c:v>292</c:v>
                </c:pt>
                <c:pt idx="275">
                  <c:v>285</c:v>
                </c:pt>
                <c:pt idx="276">
                  <c:v>269</c:v>
                </c:pt>
                <c:pt idx="277">
                  <c:v>294</c:v>
                </c:pt>
                <c:pt idx="278">
                  <c:v>277</c:v>
                </c:pt>
                <c:pt idx="279">
                  <c:v>281</c:v>
                </c:pt>
                <c:pt idx="280">
                  <c:v>265</c:v>
                </c:pt>
                <c:pt idx="281">
                  <c:v>265</c:v>
                </c:pt>
                <c:pt idx="282">
                  <c:v>266</c:v>
                </c:pt>
                <c:pt idx="283">
                  <c:v>259</c:v>
                </c:pt>
                <c:pt idx="284">
                  <c:v>266</c:v>
                </c:pt>
                <c:pt idx="285">
                  <c:v>263</c:v>
                </c:pt>
                <c:pt idx="286">
                  <c:v>245</c:v>
                </c:pt>
                <c:pt idx="287">
                  <c:v>252</c:v>
                </c:pt>
                <c:pt idx="288">
                  <c:v>270</c:v>
                </c:pt>
                <c:pt idx="289">
                  <c:v>251</c:v>
                </c:pt>
                <c:pt idx="290">
                  <c:v>250</c:v>
                </c:pt>
                <c:pt idx="291">
                  <c:v>274</c:v>
                </c:pt>
                <c:pt idx="292">
                  <c:v>275</c:v>
                </c:pt>
                <c:pt idx="293">
                  <c:v>264</c:v>
                </c:pt>
                <c:pt idx="294">
                  <c:v>263</c:v>
                </c:pt>
                <c:pt idx="295">
                  <c:v>269</c:v>
                </c:pt>
                <c:pt idx="296">
                  <c:v>253</c:v>
                </c:pt>
                <c:pt idx="297">
                  <c:v>263</c:v>
                </c:pt>
                <c:pt idx="298">
                  <c:v>266</c:v>
                </c:pt>
                <c:pt idx="299">
                  <c:v>280</c:v>
                </c:pt>
                <c:pt idx="300">
                  <c:v>265</c:v>
                </c:pt>
                <c:pt idx="301">
                  <c:v>270</c:v>
                </c:pt>
                <c:pt idx="302">
                  <c:v>270</c:v>
                </c:pt>
                <c:pt idx="303">
                  <c:v>270</c:v>
                </c:pt>
                <c:pt idx="304">
                  <c:v>259</c:v>
                </c:pt>
                <c:pt idx="305">
                  <c:v>274</c:v>
                </c:pt>
                <c:pt idx="306">
                  <c:v>268</c:v>
                </c:pt>
                <c:pt idx="307">
                  <c:v>256</c:v>
                </c:pt>
                <c:pt idx="308">
                  <c:v>257</c:v>
                </c:pt>
                <c:pt idx="309">
                  <c:v>261</c:v>
                </c:pt>
                <c:pt idx="310">
                  <c:v>268</c:v>
                </c:pt>
                <c:pt idx="311">
                  <c:v>277</c:v>
                </c:pt>
                <c:pt idx="312">
                  <c:v>286</c:v>
                </c:pt>
                <c:pt idx="313">
                  <c:v>301</c:v>
                </c:pt>
                <c:pt idx="314">
                  <c:v>302</c:v>
                </c:pt>
                <c:pt idx="315">
                  <c:v>304</c:v>
                </c:pt>
                <c:pt idx="316">
                  <c:v>306</c:v>
                </c:pt>
                <c:pt idx="317">
                  <c:v>308</c:v>
                </c:pt>
                <c:pt idx="318">
                  <c:v>317</c:v>
                </c:pt>
                <c:pt idx="319">
                  <c:v>311</c:v>
                </c:pt>
                <c:pt idx="320">
                  <c:v>297</c:v>
                </c:pt>
                <c:pt idx="321">
                  <c:v>304</c:v>
                </c:pt>
                <c:pt idx="322">
                  <c:v>297</c:v>
                </c:pt>
                <c:pt idx="323">
                  <c:v>289</c:v>
                </c:pt>
                <c:pt idx="324">
                  <c:v>280</c:v>
                </c:pt>
                <c:pt idx="325">
                  <c:v>293</c:v>
                </c:pt>
                <c:pt idx="326">
                  <c:v>285</c:v>
                </c:pt>
                <c:pt idx="327">
                  <c:v>286</c:v>
                </c:pt>
                <c:pt idx="328">
                  <c:v>287</c:v>
                </c:pt>
                <c:pt idx="329">
                  <c:v>286</c:v>
                </c:pt>
                <c:pt idx="330">
                  <c:v>290</c:v>
                </c:pt>
                <c:pt idx="331">
                  <c:v>274</c:v>
                </c:pt>
                <c:pt idx="332">
                  <c:v>278</c:v>
                </c:pt>
                <c:pt idx="333">
                  <c:v>282</c:v>
                </c:pt>
                <c:pt idx="334">
                  <c:v>275</c:v>
                </c:pt>
                <c:pt idx="335">
                  <c:v>252</c:v>
                </c:pt>
                <c:pt idx="336">
                  <c:v>266</c:v>
                </c:pt>
                <c:pt idx="337">
                  <c:v>269</c:v>
                </c:pt>
                <c:pt idx="338">
                  <c:v>264</c:v>
                </c:pt>
                <c:pt idx="339">
                  <c:v>274</c:v>
                </c:pt>
                <c:pt idx="340">
                  <c:v>276</c:v>
                </c:pt>
                <c:pt idx="341">
                  <c:v>283</c:v>
                </c:pt>
                <c:pt idx="342">
                  <c:v>278</c:v>
                </c:pt>
                <c:pt idx="343">
                  <c:v>282</c:v>
                </c:pt>
                <c:pt idx="344">
                  <c:v>269</c:v>
                </c:pt>
                <c:pt idx="345">
                  <c:v>268</c:v>
                </c:pt>
                <c:pt idx="346">
                  <c:v>264</c:v>
                </c:pt>
                <c:pt idx="347">
                  <c:v>273</c:v>
                </c:pt>
                <c:pt idx="348">
                  <c:v>275</c:v>
                </c:pt>
                <c:pt idx="349">
                  <c:v>268</c:v>
                </c:pt>
                <c:pt idx="350">
                  <c:v>268</c:v>
                </c:pt>
                <c:pt idx="351">
                  <c:v>265</c:v>
                </c:pt>
                <c:pt idx="352">
                  <c:v>240</c:v>
                </c:pt>
                <c:pt idx="353">
                  <c:v>234</c:v>
                </c:pt>
                <c:pt idx="354">
                  <c:v>236</c:v>
                </c:pt>
                <c:pt idx="355">
                  <c:v>241</c:v>
                </c:pt>
                <c:pt idx="356">
                  <c:v>243</c:v>
                </c:pt>
                <c:pt idx="357">
                  <c:v>247</c:v>
                </c:pt>
                <c:pt idx="358">
                  <c:v>245</c:v>
                </c:pt>
                <c:pt idx="359">
                  <c:v>230</c:v>
                </c:pt>
                <c:pt idx="360">
                  <c:v>240</c:v>
                </c:pt>
                <c:pt idx="361">
                  <c:v>249</c:v>
                </c:pt>
                <c:pt idx="362">
                  <c:v>240</c:v>
                </c:pt>
                <c:pt idx="363">
                  <c:v>247</c:v>
                </c:pt>
                <c:pt idx="364">
                  <c:v>240</c:v>
                </c:pt>
              </c:numCache>
            </c:numRef>
          </c:val>
          <c:smooth val="0"/>
          <c:extLst>
            <c:ext xmlns:c16="http://schemas.microsoft.com/office/drawing/2014/chart" uri="{C3380CC4-5D6E-409C-BE32-E72D297353CC}">
              <c16:uniqueId val="{00000001-DE34-4946-880F-46EAF9855F36}"/>
            </c:ext>
          </c:extLst>
        </c:ser>
        <c:dLbls>
          <c:showLegendKey val="0"/>
          <c:showVal val="0"/>
          <c:showCatName val="0"/>
          <c:showSerName val="0"/>
          <c:showPercent val="0"/>
          <c:showBubbleSize val="0"/>
        </c:dLbls>
        <c:smooth val="0"/>
        <c:axId val="650220664"/>
        <c:axId val="650211808"/>
      </c:lineChart>
      <c:dateAx>
        <c:axId val="650220664"/>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0211808"/>
        <c:crosses val="autoZero"/>
        <c:auto val="1"/>
        <c:lblOffset val="100"/>
        <c:baseTimeUnit val="days"/>
      </c:dateAx>
      <c:valAx>
        <c:axId val="650211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0220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Previous Living Situation, Emergency Shelter vs Homelessness Prevention</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Emergency Shelter</c:v>
                </c:pt>
              </c:strCache>
            </c:strRef>
          </c:tx>
          <c:spPr>
            <a:solidFill>
              <a:schemeClr val="accent1"/>
            </a:solidFill>
            <a:ln w="25400">
              <a:solidFill>
                <a:schemeClr val="tx1"/>
              </a:solidFill>
            </a:ln>
            <a:effectLst/>
          </c:spPr>
          <c:invertIfNegative val="0"/>
          <c:cat>
            <c:strRef>
              <c:f>Sheet1!$A$2:$A$6</c:f>
              <c:strCache>
                <c:ptCount val="4"/>
                <c:pt idx="0">
                  <c:v>Staying with Friends or Family</c:v>
                </c:pt>
                <c:pt idx="1">
                  <c:v>All other prior living situations</c:v>
                </c:pt>
                <c:pt idx="2">
                  <c:v>Institutions</c:v>
                </c:pt>
                <c:pt idx="3">
                  <c:v>Rentals</c:v>
                </c:pt>
              </c:strCache>
            </c:strRef>
          </c:cat>
          <c:val>
            <c:numRef>
              <c:f>Sheet1!$B$2:$B$6</c:f>
              <c:numCache>
                <c:formatCode>0%</c:formatCode>
                <c:ptCount val="5"/>
                <c:pt idx="0">
                  <c:v>0.39</c:v>
                </c:pt>
                <c:pt idx="1">
                  <c:v>0.28000000000000003</c:v>
                </c:pt>
                <c:pt idx="2">
                  <c:v>0.2</c:v>
                </c:pt>
                <c:pt idx="3">
                  <c:v>0.13</c:v>
                </c:pt>
              </c:numCache>
            </c:numRef>
          </c:val>
          <c:extLst>
            <c:ext xmlns:c16="http://schemas.microsoft.com/office/drawing/2014/chart" uri="{C3380CC4-5D6E-409C-BE32-E72D297353CC}">
              <c16:uniqueId val="{00000000-4ED9-4496-9C90-C5C1EEA75DAE}"/>
            </c:ext>
          </c:extLst>
        </c:ser>
        <c:ser>
          <c:idx val="1"/>
          <c:order val="1"/>
          <c:tx>
            <c:strRef>
              <c:f>Sheet1!$C$1</c:f>
              <c:strCache>
                <c:ptCount val="1"/>
                <c:pt idx="0">
                  <c:v>Homelessness Prevention</c:v>
                </c:pt>
              </c:strCache>
            </c:strRef>
          </c:tx>
          <c:spPr>
            <a:solidFill>
              <a:schemeClr val="accent2"/>
            </a:solidFill>
            <a:ln w="22225">
              <a:solidFill>
                <a:schemeClr val="tx1"/>
              </a:solidFill>
            </a:ln>
            <a:effectLst/>
          </c:spPr>
          <c:invertIfNegative val="0"/>
          <c:cat>
            <c:strRef>
              <c:f>Sheet1!$A$2:$A$6</c:f>
              <c:strCache>
                <c:ptCount val="4"/>
                <c:pt idx="0">
                  <c:v>Staying with Friends or Family</c:v>
                </c:pt>
                <c:pt idx="1">
                  <c:v>All other prior living situations</c:v>
                </c:pt>
                <c:pt idx="2">
                  <c:v>Institutions</c:v>
                </c:pt>
                <c:pt idx="3">
                  <c:v>Rentals</c:v>
                </c:pt>
              </c:strCache>
            </c:strRef>
          </c:cat>
          <c:val>
            <c:numRef>
              <c:f>Sheet1!$C$2:$C$6</c:f>
              <c:numCache>
                <c:formatCode>0%</c:formatCode>
                <c:ptCount val="5"/>
                <c:pt idx="0">
                  <c:v>7.0000000000000007E-2</c:v>
                </c:pt>
                <c:pt idx="1">
                  <c:v>0.11</c:v>
                </c:pt>
                <c:pt idx="2" formatCode="0.00%">
                  <c:v>2E-3</c:v>
                </c:pt>
                <c:pt idx="3">
                  <c:v>0.82</c:v>
                </c:pt>
              </c:numCache>
            </c:numRef>
          </c:val>
          <c:extLst>
            <c:ext xmlns:c16="http://schemas.microsoft.com/office/drawing/2014/chart" uri="{C3380CC4-5D6E-409C-BE32-E72D297353CC}">
              <c16:uniqueId val="{00000001-4ED9-4496-9C90-C5C1EEA75DAE}"/>
            </c:ext>
          </c:extLst>
        </c:ser>
        <c:dLbls>
          <c:showLegendKey val="0"/>
          <c:showVal val="0"/>
          <c:showCatName val="0"/>
          <c:showSerName val="0"/>
          <c:showPercent val="0"/>
          <c:showBubbleSize val="0"/>
        </c:dLbls>
        <c:gapWidth val="28"/>
        <c:overlap val="-3"/>
        <c:axId val="254305711"/>
        <c:axId val="253446767"/>
      </c:barChart>
      <c:catAx>
        <c:axId val="25430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53446767"/>
        <c:crosses val="autoZero"/>
        <c:auto val="1"/>
        <c:lblAlgn val="ctr"/>
        <c:lblOffset val="100"/>
        <c:noMultiLvlLbl val="0"/>
      </c:catAx>
      <c:valAx>
        <c:axId val="2534467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54305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528F60-5E68-4D5E-B0C2-65770999CAD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509C15-1D3F-49FC-BD21-65C8838019E9}">
      <dgm:prSet/>
      <dgm:spPr/>
      <dgm:t>
        <a:bodyPr/>
        <a:lstStyle/>
        <a:p>
          <a:r>
            <a:rPr lang="en-US"/>
            <a:t>Coalition of organizations across Onondaga, Oswego, and Cayuga counties</a:t>
          </a:r>
        </a:p>
      </dgm:t>
    </dgm:pt>
    <dgm:pt modelId="{642AF97E-E981-4928-A30D-D39C59AB8E65}" type="parTrans" cxnId="{E596BF6F-FC03-44CF-9440-C8D75CC30A4A}">
      <dgm:prSet/>
      <dgm:spPr/>
      <dgm:t>
        <a:bodyPr/>
        <a:lstStyle/>
        <a:p>
          <a:endParaRPr lang="en-US"/>
        </a:p>
      </dgm:t>
    </dgm:pt>
    <dgm:pt modelId="{EDD25EA5-8582-4CD3-8C92-E9AF33255151}" type="sibTrans" cxnId="{E596BF6F-FC03-44CF-9440-C8D75CC30A4A}">
      <dgm:prSet/>
      <dgm:spPr/>
      <dgm:t>
        <a:bodyPr/>
        <a:lstStyle/>
        <a:p>
          <a:endParaRPr lang="en-US"/>
        </a:p>
      </dgm:t>
    </dgm:pt>
    <dgm:pt modelId="{61F14442-F960-4FCA-BD37-DBF3AEDB2E08}">
      <dgm:prSet/>
      <dgm:spPr/>
      <dgm:t>
        <a:bodyPr/>
        <a:lstStyle/>
        <a:p>
          <a:r>
            <a:rPr lang="en-US" dirty="0"/>
            <a:t>Mission to end homelessness and housing vulnerability in our three-county region </a:t>
          </a:r>
        </a:p>
      </dgm:t>
    </dgm:pt>
    <dgm:pt modelId="{ED097C8D-CD7B-4DEB-BE65-4759A2821157}" type="parTrans" cxnId="{EBDD39DA-9D64-45D4-BB7E-7FCF60A5F6D1}">
      <dgm:prSet/>
      <dgm:spPr/>
      <dgm:t>
        <a:bodyPr/>
        <a:lstStyle/>
        <a:p>
          <a:endParaRPr lang="en-US"/>
        </a:p>
      </dgm:t>
    </dgm:pt>
    <dgm:pt modelId="{F33F2E72-303D-49A2-9E0E-44276391DC72}" type="sibTrans" cxnId="{EBDD39DA-9D64-45D4-BB7E-7FCF60A5F6D1}">
      <dgm:prSet/>
      <dgm:spPr/>
      <dgm:t>
        <a:bodyPr/>
        <a:lstStyle/>
        <a:p>
          <a:endParaRPr lang="en-US"/>
        </a:p>
      </dgm:t>
    </dgm:pt>
    <dgm:pt modelId="{EF57B8EF-8001-443A-AB48-39461C07C0C9}">
      <dgm:prSet/>
      <dgm:spPr/>
      <dgm:t>
        <a:bodyPr/>
        <a:lstStyle/>
        <a:p>
          <a:r>
            <a:rPr lang="en-US" dirty="0"/>
            <a:t>Act as HUD’s Continuum of Care (CoC) which brings over 9 million dollars in housing programs to our community </a:t>
          </a:r>
        </a:p>
      </dgm:t>
    </dgm:pt>
    <dgm:pt modelId="{8FDB8142-CF4F-4574-9740-C639B060925A}" type="parTrans" cxnId="{22D97056-D186-4BCB-9BAB-C4BCED4EF2D9}">
      <dgm:prSet/>
      <dgm:spPr/>
      <dgm:t>
        <a:bodyPr/>
        <a:lstStyle/>
        <a:p>
          <a:endParaRPr lang="en-US"/>
        </a:p>
      </dgm:t>
    </dgm:pt>
    <dgm:pt modelId="{6E399012-9F33-418C-903F-55291D4812AA}" type="sibTrans" cxnId="{22D97056-D186-4BCB-9BAB-C4BCED4EF2D9}">
      <dgm:prSet/>
      <dgm:spPr/>
      <dgm:t>
        <a:bodyPr/>
        <a:lstStyle/>
        <a:p>
          <a:endParaRPr lang="en-US"/>
        </a:p>
      </dgm:t>
    </dgm:pt>
    <dgm:pt modelId="{54033C3B-0D62-4715-85E3-B4DE89124F93}">
      <dgm:prSet/>
      <dgm:spPr/>
      <dgm:t>
        <a:bodyPr/>
        <a:lstStyle/>
        <a:p>
          <a:r>
            <a:rPr lang="en-US" dirty="0"/>
            <a:t>Foster community collaboration </a:t>
          </a:r>
        </a:p>
      </dgm:t>
    </dgm:pt>
    <dgm:pt modelId="{30CCDDD6-B701-4230-BEB7-90F738B23FF2}" type="parTrans" cxnId="{2F8F84DB-87A6-44A6-9951-9582E3E621F4}">
      <dgm:prSet/>
      <dgm:spPr/>
      <dgm:t>
        <a:bodyPr/>
        <a:lstStyle/>
        <a:p>
          <a:endParaRPr lang="en-US"/>
        </a:p>
      </dgm:t>
    </dgm:pt>
    <dgm:pt modelId="{DF8590C1-29CA-4ED9-9567-7723181CBE69}" type="sibTrans" cxnId="{2F8F84DB-87A6-44A6-9951-9582E3E621F4}">
      <dgm:prSet/>
      <dgm:spPr/>
      <dgm:t>
        <a:bodyPr/>
        <a:lstStyle/>
        <a:p>
          <a:endParaRPr lang="en-US"/>
        </a:p>
      </dgm:t>
    </dgm:pt>
    <dgm:pt modelId="{3061E1C1-2D97-43A8-81EF-C0F24FED54B0}">
      <dgm:prSet/>
      <dgm:spPr/>
      <dgm:t>
        <a:bodyPr/>
        <a:lstStyle/>
        <a:p>
          <a:r>
            <a:rPr lang="en-US" dirty="0"/>
            <a:t>Operate and oversee the homeless management information system and operate the community’s Coordinated Entry System</a:t>
          </a:r>
        </a:p>
      </dgm:t>
    </dgm:pt>
    <dgm:pt modelId="{00391747-A653-4F9C-BBA1-829FD8228870}" type="parTrans" cxnId="{67B58272-8ABD-4371-906A-6692689B575E}">
      <dgm:prSet/>
      <dgm:spPr/>
      <dgm:t>
        <a:bodyPr/>
        <a:lstStyle/>
        <a:p>
          <a:endParaRPr lang="en-US"/>
        </a:p>
      </dgm:t>
    </dgm:pt>
    <dgm:pt modelId="{1C036BA9-078D-4CF1-9587-BA4161BA3EEE}" type="sibTrans" cxnId="{67B58272-8ABD-4371-906A-6692689B575E}">
      <dgm:prSet/>
      <dgm:spPr/>
      <dgm:t>
        <a:bodyPr/>
        <a:lstStyle/>
        <a:p>
          <a:endParaRPr lang="en-US"/>
        </a:p>
      </dgm:t>
    </dgm:pt>
    <dgm:pt modelId="{4B8E7339-E833-43FD-9729-7AB5DB8E3A8A}" type="pres">
      <dgm:prSet presAssocID="{86528F60-5E68-4D5E-B0C2-65770999CADD}" presName="root" presStyleCnt="0">
        <dgm:presLayoutVars>
          <dgm:dir/>
          <dgm:resizeHandles val="exact"/>
        </dgm:presLayoutVars>
      </dgm:prSet>
      <dgm:spPr/>
    </dgm:pt>
    <dgm:pt modelId="{B7E01454-47D0-4392-9A78-AE705C240966}" type="pres">
      <dgm:prSet presAssocID="{DD509C15-1D3F-49FC-BD21-65C8838019E9}" presName="compNode" presStyleCnt="0"/>
      <dgm:spPr/>
    </dgm:pt>
    <dgm:pt modelId="{7C4330D8-671D-4A66-BCE6-0D43632F1508}" type="pres">
      <dgm:prSet presAssocID="{DD509C15-1D3F-49FC-BD21-65C8838019E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74C69251-8FCE-4BC2-A81C-733BB4E6C8EC}" type="pres">
      <dgm:prSet presAssocID="{DD509C15-1D3F-49FC-BD21-65C8838019E9}" presName="spaceRect" presStyleCnt="0"/>
      <dgm:spPr/>
    </dgm:pt>
    <dgm:pt modelId="{9155AB25-A754-4AA6-A33A-4DBCBB912F03}" type="pres">
      <dgm:prSet presAssocID="{DD509C15-1D3F-49FC-BD21-65C8838019E9}" presName="textRect" presStyleLbl="revTx" presStyleIdx="0" presStyleCnt="5">
        <dgm:presLayoutVars>
          <dgm:chMax val="1"/>
          <dgm:chPref val="1"/>
        </dgm:presLayoutVars>
      </dgm:prSet>
      <dgm:spPr/>
    </dgm:pt>
    <dgm:pt modelId="{F4B571AE-F864-42E0-98D8-676A6D41F1FF}" type="pres">
      <dgm:prSet presAssocID="{EDD25EA5-8582-4CD3-8C92-E9AF33255151}" presName="sibTrans" presStyleCnt="0"/>
      <dgm:spPr/>
    </dgm:pt>
    <dgm:pt modelId="{BBD9860D-0FA9-42E2-AFB3-C73C3D6331CA}" type="pres">
      <dgm:prSet presAssocID="{61F14442-F960-4FCA-BD37-DBF3AEDB2E08}" presName="compNode" presStyleCnt="0"/>
      <dgm:spPr/>
    </dgm:pt>
    <dgm:pt modelId="{0DDA542D-D7BD-4F01-820A-94A2626DC56C}" type="pres">
      <dgm:prSet presAssocID="{61F14442-F960-4FCA-BD37-DBF3AEDB2E0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BB54EEA0-8F81-49F6-A020-D24E0F15E908}" type="pres">
      <dgm:prSet presAssocID="{61F14442-F960-4FCA-BD37-DBF3AEDB2E08}" presName="spaceRect" presStyleCnt="0"/>
      <dgm:spPr/>
    </dgm:pt>
    <dgm:pt modelId="{CFD228AA-BFA3-47C2-9B93-BBD52A32CD22}" type="pres">
      <dgm:prSet presAssocID="{61F14442-F960-4FCA-BD37-DBF3AEDB2E08}" presName="textRect" presStyleLbl="revTx" presStyleIdx="1" presStyleCnt="5">
        <dgm:presLayoutVars>
          <dgm:chMax val="1"/>
          <dgm:chPref val="1"/>
        </dgm:presLayoutVars>
      </dgm:prSet>
      <dgm:spPr/>
    </dgm:pt>
    <dgm:pt modelId="{2F2F62EE-D2D2-43F1-BB56-6CE138739A3A}" type="pres">
      <dgm:prSet presAssocID="{F33F2E72-303D-49A2-9E0E-44276391DC72}" presName="sibTrans" presStyleCnt="0"/>
      <dgm:spPr/>
    </dgm:pt>
    <dgm:pt modelId="{CA6007E9-ED11-4EF0-B94E-BA575E6BC687}" type="pres">
      <dgm:prSet presAssocID="{EF57B8EF-8001-443A-AB48-39461C07C0C9}" presName="compNode" presStyleCnt="0"/>
      <dgm:spPr/>
    </dgm:pt>
    <dgm:pt modelId="{EAC62BBB-E1B2-4608-B257-1B6F8CDBD26E}" type="pres">
      <dgm:prSet presAssocID="{EF57B8EF-8001-443A-AB48-39461C07C0C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B58EE7D2-FEC4-4165-BCF3-C50F468DC9C9}" type="pres">
      <dgm:prSet presAssocID="{EF57B8EF-8001-443A-AB48-39461C07C0C9}" presName="spaceRect" presStyleCnt="0"/>
      <dgm:spPr/>
    </dgm:pt>
    <dgm:pt modelId="{1FFFFE6A-BDCA-41DD-9342-B13E647F93A1}" type="pres">
      <dgm:prSet presAssocID="{EF57B8EF-8001-443A-AB48-39461C07C0C9}" presName="textRect" presStyleLbl="revTx" presStyleIdx="2" presStyleCnt="5">
        <dgm:presLayoutVars>
          <dgm:chMax val="1"/>
          <dgm:chPref val="1"/>
        </dgm:presLayoutVars>
      </dgm:prSet>
      <dgm:spPr/>
    </dgm:pt>
    <dgm:pt modelId="{5E977641-6E58-49CB-885B-6BAB867A8FAC}" type="pres">
      <dgm:prSet presAssocID="{6E399012-9F33-418C-903F-55291D4812AA}" presName="sibTrans" presStyleCnt="0"/>
      <dgm:spPr/>
    </dgm:pt>
    <dgm:pt modelId="{CCFB8A94-1FCC-40C6-B3F2-05B9CB8CD414}" type="pres">
      <dgm:prSet presAssocID="{54033C3B-0D62-4715-85E3-B4DE89124F93}" presName="compNode" presStyleCnt="0"/>
      <dgm:spPr/>
    </dgm:pt>
    <dgm:pt modelId="{97C6F20B-0144-4F30-849D-2E63CDD75D3E}" type="pres">
      <dgm:prSet presAssocID="{54033C3B-0D62-4715-85E3-B4DE89124F9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4431EE81-001F-42E3-BE0E-09695948ED52}" type="pres">
      <dgm:prSet presAssocID="{54033C3B-0D62-4715-85E3-B4DE89124F93}" presName="spaceRect" presStyleCnt="0"/>
      <dgm:spPr/>
    </dgm:pt>
    <dgm:pt modelId="{379542AE-7327-455F-9CCF-445B5ADB6A49}" type="pres">
      <dgm:prSet presAssocID="{54033C3B-0D62-4715-85E3-B4DE89124F93}" presName="textRect" presStyleLbl="revTx" presStyleIdx="3" presStyleCnt="5">
        <dgm:presLayoutVars>
          <dgm:chMax val="1"/>
          <dgm:chPref val="1"/>
        </dgm:presLayoutVars>
      </dgm:prSet>
      <dgm:spPr/>
    </dgm:pt>
    <dgm:pt modelId="{C10221AF-DFD8-4D0A-B5D2-D0870C86DA9E}" type="pres">
      <dgm:prSet presAssocID="{DF8590C1-29CA-4ED9-9567-7723181CBE69}" presName="sibTrans" presStyleCnt="0"/>
      <dgm:spPr/>
    </dgm:pt>
    <dgm:pt modelId="{E43E98EB-98AA-4960-B6AC-6E4865EF8D11}" type="pres">
      <dgm:prSet presAssocID="{3061E1C1-2D97-43A8-81EF-C0F24FED54B0}" presName="compNode" presStyleCnt="0"/>
      <dgm:spPr/>
    </dgm:pt>
    <dgm:pt modelId="{920FE895-DC11-471C-B2FA-F0768333B68F}" type="pres">
      <dgm:prSet presAssocID="{3061E1C1-2D97-43A8-81EF-C0F24FED54B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D2199062-3FB3-4774-9382-2BB52858C315}" type="pres">
      <dgm:prSet presAssocID="{3061E1C1-2D97-43A8-81EF-C0F24FED54B0}" presName="spaceRect" presStyleCnt="0"/>
      <dgm:spPr/>
    </dgm:pt>
    <dgm:pt modelId="{0ADD6021-C34C-45F3-9A44-F0A223C4157A}" type="pres">
      <dgm:prSet presAssocID="{3061E1C1-2D97-43A8-81EF-C0F24FED54B0}" presName="textRect" presStyleLbl="revTx" presStyleIdx="4" presStyleCnt="5">
        <dgm:presLayoutVars>
          <dgm:chMax val="1"/>
          <dgm:chPref val="1"/>
        </dgm:presLayoutVars>
      </dgm:prSet>
      <dgm:spPr/>
    </dgm:pt>
  </dgm:ptLst>
  <dgm:cxnLst>
    <dgm:cxn modelId="{3AA0DF33-0893-48FB-A970-69F207C6072F}" type="presOf" srcId="{86528F60-5E68-4D5E-B0C2-65770999CADD}" destId="{4B8E7339-E833-43FD-9729-7AB5DB8E3A8A}" srcOrd="0" destOrd="0" presId="urn:microsoft.com/office/officeart/2018/2/layout/IconLabelList"/>
    <dgm:cxn modelId="{8C08214C-B48F-4161-8B65-D506C951CD9F}" type="presOf" srcId="{61F14442-F960-4FCA-BD37-DBF3AEDB2E08}" destId="{CFD228AA-BFA3-47C2-9B93-BBD52A32CD22}" srcOrd="0" destOrd="0" presId="urn:microsoft.com/office/officeart/2018/2/layout/IconLabelList"/>
    <dgm:cxn modelId="{E596BF6F-FC03-44CF-9440-C8D75CC30A4A}" srcId="{86528F60-5E68-4D5E-B0C2-65770999CADD}" destId="{DD509C15-1D3F-49FC-BD21-65C8838019E9}" srcOrd="0" destOrd="0" parTransId="{642AF97E-E981-4928-A30D-D39C59AB8E65}" sibTransId="{EDD25EA5-8582-4CD3-8C92-E9AF33255151}"/>
    <dgm:cxn modelId="{67B58272-8ABD-4371-906A-6692689B575E}" srcId="{86528F60-5E68-4D5E-B0C2-65770999CADD}" destId="{3061E1C1-2D97-43A8-81EF-C0F24FED54B0}" srcOrd="4" destOrd="0" parTransId="{00391747-A653-4F9C-BBA1-829FD8228870}" sibTransId="{1C036BA9-078D-4CF1-9587-BA4161BA3EEE}"/>
    <dgm:cxn modelId="{22D97056-D186-4BCB-9BAB-C4BCED4EF2D9}" srcId="{86528F60-5E68-4D5E-B0C2-65770999CADD}" destId="{EF57B8EF-8001-443A-AB48-39461C07C0C9}" srcOrd="2" destOrd="0" parTransId="{8FDB8142-CF4F-4574-9740-C639B060925A}" sibTransId="{6E399012-9F33-418C-903F-55291D4812AA}"/>
    <dgm:cxn modelId="{3C6ED388-313B-49E8-8EB3-76EE037473BC}" type="presOf" srcId="{3061E1C1-2D97-43A8-81EF-C0F24FED54B0}" destId="{0ADD6021-C34C-45F3-9A44-F0A223C4157A}" srcOrd="0" destOrd="0" presId="urn:microsoft.com/office/officeart/2018/2/layout/IconLabelList"/>
    <dgm:cxn modelId="{6BFD49AA-682C-4C99-AC45-4C863E651FA5}" type="presOf" srcId="{DD509C15-1D3F-49FC-BD21-65C8838019E9}" destId="{9155AB25-A754-4AA6-A33A-4DBCBB912F03}" srcOrd="0" destOrd="0" presId="urn:microsoft.com/office/officeart/2018/2/layout/IconLabelList"/>
    <dgm:cxn modelId="{03A7F2BE-E751-4C01-BB4F-F020F9C8D684}" type="presOf" srcId="{54033C3B-0D62-4715-85E3-B4DE89124F93}" destId="{379542AE-7327-455F-9CCF-445B5ADB6A49}" srcOrd="0" destOrd="0" presId="urn:microsoft.com/office/officeart/2018/2/layout/IconLabelList"/>
    <dgm:cxn modelId="{EBDD39DA-9D64-45D4-BB7E-7FCF60A5F6D1}" srcId="{86528F60-5E68-4D5E-B0C2-65770999CADD}" destId="{61F14442-F960-4FCA-BD37-DBF3AEDB2E08}" srcOrd="1" destOrd="0" parTransId="{ED097C8D-CD7B-4DEB-BE65-4759A2821157}" sibTransId="{F33F2E72-303D-49A2-9E0E-44276391DC72}"/>
    <dgm:cxn modelId="{2F8F84DB-87A6-44A6-9951-9582E3E621F4}" srcId="{86528F60-5E68-4D5E-B0C2-65770999CADD}" destId="{54033C3B-0D62-4715-85E3-B4DE89124F93}" srcOrd="3" destOrd="0" parTransId="{30CCDDD6-B701-4230-BEB7-90F738B23FF2}" sibTransId="{DF8590C1-29CA-4ED9-9567-7723181CBE69}"/>
    <dgm:cxn modelId="{2B6B5AEE-5964-4740-8788-7366016124F0}" type="presOf" srcId="{EF57B8EF-8001-443A-AB48-39461C07C0C9}" destId="{1FFFFE6A-BDCA-41DD-9342-B13E647F93A1}" srcOrd="0" destOrd="0" presId="urn:microsoft.com/office/officeart/2018/2/layout/IconLabelList"/>
    <dgm:cxn modelId="{ACFAA8F8-E25D-445B-B8A2-00FECD020794}" type="presParOf" srcId="{4B8E7339-E833-43FD-9729-7AB5DB8E3A8A}" destId="{B7E01454-47D0-4392-9A78-AE705C240966}" srcOrd="0" destOrd="0" presId="urn:microsoft.com/office/officeart/2018/2/layout/IconLabelList"/>
    <dgm:cxn modelId="{D7022227-A6EC-43B3-B5CE-E9C24CB44BEC}" type="presParOf" srcId="{B7E01454-47D0-4392-9A78-AE705C240966}" destId="{7C4330D8-671D-4A66-BCE6-0D43632F1508}" srcOrd="0" destOrd="0" presId="urn:microsoft.com/office/officeart/2018/2/layout/IconLabelList"/>
    <dgm:cxn modelId="{1501446D-6975-477D-9161-4CEAEAE66CEA}" type="presParOf" srcId="{B7E01454-47D0-4392-9A78-AE705C240966}" destId="{74C69251-8FCE-4BC2-A81C-733BB4E6C8EC}" srcOrd="1" destOrd="0" presId="urn:microsoft.com/office/officeart/2018/2/layout/IconLabelList"/>
    <dgm:cxn modelId="{2D69C491-AA75-434A-A976-B79468873C88}" type="presParOf" srcId="{B7E01454-47D0-4392-9A78-AE705C240966}" destId="{9155AB25-A754-4AA6-A33A-4DBCBB912F03}" srcOrd="2" destOrd="0" presId="urn:microsoft.com/office/officeart/2018/2/layout/IconLabelList"/>
    <dgm:cxn modelId="{47392F32-3428-47B1-AEDB-973F88C768F1}" type="presParOf" srcId="{4B8E7339-E833-43FD-9729-7AB5DB8E3A8A}" destId="{F4B571AE-F864-42E0-98D8-676A6D41F1FF}" srcOrd="1" destOrd="0" presId="urn:microsoft.com/office/officeart/2018/2/layout/IconLabelList"/>
    <dgm:cxn modelId="{7BE757B0-EE12-41F4-923D-A35D1BF4AE18}" type="presParOf" srcId="{4B8E7339-E833-43FD-9729-7AB5DB8E3A8A}" destId="{BBD9860D-0FA9-42E2-AFB3-C73C3D6331CA}" srcOrd="2" destOrd="0" presId="urn:microsoft.com/office/officeart/2018/2/layout/IconLabelList"/>
    <dgm:cxn modelId="{394C5835-F21F-4520-816E-5A5925FFED6C}" type="presParOf" srcId="{BBD9860D-0FA9-42E2-AFB3-C73C3D6331CA}" destId="{0DDA542D-D7BD-4F01-820A-94A2626DC56C}" srcOrd="0" destOrd="0" presId="urn:microsoft.com/office/officeart/2018/2/layout/IconLabelList"/>
    <dgm:cxn modelId="{0D0B23EF-F59D-4749-A422-63D4BE1D83AD}" type="presParOf" srcId="{BBD9860D-0FA9-42E2-AFB3-C73C3D6331CA}" destId="{BB54EEA0-8F81-49F6-A020-D24E0F15E908}" srcOrd="1" destOrd="0" presId="urn:microsoft.com/office/officeart/2018/2/layout/IconLabelList"/>
    <dgm:cxn modelId="{AFBCAB10-84CA-4AB5-8ACA-FD9458B43D85}" type="presParOf" srcId="{BBD9860D-0FA9-42E2-AFB3-C73C3D6331CA}" destId="{CFD228AA-BFA3-47C2-9B93-BBD52A32CD22}" srcOrd="2" destOrd="0" presId="urn:microsoft.com/office/officeart/2018/2/layout/IconLabelList"/>
    <dgm:cxn modelId="{5168DBD4-522E-4954-B91B-E9F79F3E93B7}" type="presParOf" srcId="{4B8E7339-E833-43FD-9729-7AB5DB8E3A8A}" destId="{2F2F62EE-D2D2-43F1-BB56-6CE138739A3A}" srcOrd="3" destOrd="0" presId="urn:microsoft.com/office/officeart/2018/2/layout/IconLabelList"/>
    <dgm:cxn modelId="{CFDF192F-1DB1-4800-A4C1-A69E013F5B61}" type="presParOf" srcId="{4B8E7339-E833-43FD-9729-7AB5DB8E3A8A}" destId="{CA6007E9-ED11-4EF0-B94E-BA575E6BC687}" srcOrd="4" destOrd="0" presId="urn:microsoft.com/office/officeart/2018/2/layout/IconLabelList"/>
    <dgm:cxn modelId="{DE844509-746C-4E44-B985-581FDBF00EA4}" type="presParOf" srcId="{CA6007E9-ED11-4EF0-B94E-BA575E6BC687}" destId="{EAC62BBB-E1B2-4608-B257-1B6F8CDBD26E}" srcOrd="0" destOrd="0" presId="urn:microsoft.com/office/officeart/2018/2/layout/IconLabelList"/>
    <dgm:cxn modelId="{923CDFF5-6258-452F-A766-77C94B60BD88}" type="presParOf" srcId="{CA6007E9-ED11-4EF0-B94E-BA575E6BC687}" destId="{B58EE7D2-FEC4-4165-BCF3-C50F468DC9C9}" srcOrd="1" destOrd="0" presId="urn:microsoft.com/office/officeart/2018/2/layout/IconLabelList"/>
    <dgm:cxn modelId="{A4C57D78-8132-4849-BF5E-F10557E8B88C}" type="presParOf" srcId="{CA6007E9-ED11-4EF0-B94E-BA575E6BC687}" destId="{1FFFFE6A-BDCA-41DD-9342-B13E647F93A1}" srcOrd="2" destOrd="0" presId="urn:microsoft.com/office/officeart/2018/2/layout/IconLabelList"/>
    <dgm:cxn modelId="{F7765294-147B-4D2A-B6E1-E4811C8FEB6F}" type="presParOf" srcId="{4B8E7339-E833-43FD-9729-7AB5DB8E3A8A}" destId="{5E977641-6E58-49CB-885B-6BAB867A8FAC}" srcOrd="5" destOrd="0" presId="urn:microsoft.com/office/officeart/2018/2/layout/IconLabelList"/>
    <dgm:cxn modelId="{6FA4759C-6029-4F65-8AD7-3EFEC258CF90}" type="presParOf" srcId="{4B8E7339-E833-43FD-9729-7AB5DB8E3A8A}" destId="{CCFB8A94-1FCC-40C6-B3F2-05B9CB8CD414}" srcOrd="6" destOrd="0" presId="urn:microsoft.com/office/officeart/2018/2/layout/IconLabelList"/>
    <dgm:cxn modelId="{103FFD41-2975-4B82-ACA8-340B088C4243}" type="presParOf" srcId="{CCFB8A94-1FCC-40C6-B3F2-05B9CB8CD414}" destId="{97C6F20B-0144-4F30-849D-2E63CDD75D3E}" srcOrd="0" destOrd="0" presId="urn:microsoft.com/office/officeart/2018/2/layout/IconLabelList"/>
    <dgm:cxn modelId="{7D780CA9-7737-46AA-A0D8-8A162920CF28}" type="presParOf" srcId="{CCFB8A94-1FCC-40C6-B3F2-05B9CB8CD414}" destId="{4431EE81-001F-42E3-BE0E-09695948ED52}" srcOrd="1" destOrd="0" presId="urn:microsoft.com/office/officeart/2018/2/layout/IconLabelList"/>
    <dgm:cxn modelId="{CE2D2C09-2734-4F6C-A339-9DE52860444E}" type="presParOf" srcId="{CCFB8A94-1FCC-40C6-B3F2-05B9CB8CD414}" destId="{379542AE-7327-455F-9CCF-445B5ADB6A49}" srcOrd="2" destOrd="0" presId="urn:microsoft.com/office/officeart/2018/2/layout/IconLabelList"/>
    <dgm:cxn modelId="{12F458A7-8DA5-45B5-BD94-A6FA8AE45D00}" type="presParOf" srcId="{4B8E7339-E833-43FD-9729-7AB5DB8E3A8A}" destId="{C10221AF-DFD8-4D0A-B5D2-D0870C86DA9E}" srcOrd="7" destOrd="0" presId="urn:microsoft.com/office/officeart/2018/2/layout/IconLabelList"/>
    <dgm:cxn modelId="{15E972A1-1382-4323-B8E9-49947962E565}" type="presParOf" srcId="{4B8E7339-E833-43FD-9729-7AB5DB8E3A8A}" destId="{E43E98EB-98AA-4960-B6AC-6E4865EF8D11}" srcOrd="8" destOrd="0" presId="urn:microsoft.com/office/officeart/2018/2/layout/IconLabelList"/>
    <dgm:cxn modelId="{695C940C-86E3-4664-B975-357D3E1EEF1E}" type="presParOf" srcId="{E43E98EB-98AA-4960-B6AC-6E4865EF8D11}" destId="{920FE895-DC11-471C-B2FA-F0768333B68F}" srcOrd="0" destOrd="0" presId="urn:microsoft.com/office/officeart/2018/2/layout/IconLabelList"/>
    <dgm:cxn modelId="{81635F05-07AA-4340-AAC7-7D8FC23D3BB2}" type="presParOf" srcId="{E43E98EB-98AA-4960-B6AC-6E4865EF8D11}" destId="{D2199062-3FB3-4774-9382-2BB52858C315}" srcOrd="1" destOrd="0" presId="urn:microsoft.com/office/officeart/2018/2/layout/IconLabelList"/>
    <dgm:cxn modelId="{CBE9601F-6DAD-4615-AB42-080538D678D0}" type="presParOf" srcId="{E43E98EB-98AA-4960-B6AC-6E4865EF8D11}" destId="{0ADD6021-C34C-45F3-9A44-F0A223C4157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2C6FBD-3C46-4904-8B9D-D77528173A87}"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11A1C86-5352-405E-A0DA-DD1933F2D7CE}">
      <dgm:prSet/>
      <dgm:spPr/>
      <dgm:t>
        <a:bodyPr/>
        <a:lstStyle/>
        <a:p>
          <a:pPr>
            <a:defRPr cap="all"/>
          </a:pPr>
          <a:r>
            <a:rPr lang="en-US"/>
            <a:t>Housing is a human right </a:t>
          </a:r>
        </a:p>
      </dgm:t>
    </dgm:pt>
    <dgm:pt modelId="{A0F3E95B-E8A7-48D9-998C-67C4915E5E73}" type="parTrans" cxnId="{4E3CD549-7DC5-4CEE-8D9F-78FDCB16EE0D}">
      <dgm:prSet/>
      <dgm:spPr/>
      <dgm:t>
        <a:bodyPr/>
        <a:lstStyle/>
        <a:p>
          <a:endParaRPr lang="en-US"/>
        </a:p>
      </dgm:t>
    </dgm:pt>
    <dgm:pt modelId="{DC3B2EC4-D44B-43E8-A3B1-2C73E4F72D3D}" type="sibTrans" cxnId="{4E3CD549-7DC5-4CEE-8D9F-78FDCB16EE0D}">
      <dgm:prSet/>
      <dgm:spPr/>
      <dgm:t>
        <a:bodyPr/>
        <a:lstStyle/>
        <a:p>
          <a:endParaRPr lang="en-US"/>
        </a:p>
      </dgm:t>
    </dgm:pt>
    <dgm:pt modelId="{71BD84F1-F375-4BED-8245-4AB8B9C4D89F}">
      <dgm:prSet/>
      <dgm:spPr/>
      <dgm:t>
        <a:bodyPr/>
        <a:lstStyle/>
        <a:p>
          <a:pPr>
            <a:defRPr cap="all"/>
          </a:pPr>
          <a:r>
            <a:rPr lang="en-US"/>
            <a:t>Housing First </a:t>
          </a:r>
        </a:p>
      </dgm:t>
    </dgm:pt>
    <dgm:pt modelId="{230E9B3A-5F91-48FA-BB5C-BD3BD5A59D3E}" type="parTrans" cxnId="{915763CE-F5E3-4D7C-B32F-82E0D7D217A9}">
      <dgm:prSet/>
      <dgm:spPr/>
      <dgm:t>
        <a:bodyPr/>
        <a:lstStyle/>
        <a:p>
          <a:endParaRPr lang="en-US"/>
        </a:p>
      </dgm:t>
    </dgm:pt>
    <dgm:pt modelId="{DE0C4CC0-0466-4248-A71A-81BE915D6EA1}" type="sibTrans" cxnId="{915763CE-F5E3-4D7C-B32F-82E0D7D217A9}">
      <dgm:prSet/>
      <dgm:spPr/>
      <dgm:t>
        <a:bodyPr/>
        <a:lstStyle/>
        <a:p>
          <a:endParaRPr lang="en-US"/>
        </a:p>
      </dgm:t>
    </dgm:pt>
    <dgm:pt modelId="{0A07ACD3-20FC-417B-8867-87CF23BB53A9}">
      <dgm:prSet/>
      <dgm:spPr/>
      <dgm:t>
        <a:bodyPr/>
        <a:lstStyle/>
        <a:p>
          <a:pPr>
            <a:defRPr cap="all"/>
          </a:pPr>
          <a:r>
            <a:rPr lang="en-US"/>
            <a:t>Homelessness can be ended</a:t>
          </a:r>
        </a:p>
      </dgm:t>
    </dgm:pt>
    <dgm:pt modelId="{AF21B017-8168-413C-8489-E4E4579867D2}" type="parTrans" cxnId="{94763F2C-106D-43C3-8A67-AB9AEB26C746}">
      <dgm:prSet/>
      <dgm:spPr/>
      <dgm:t>
        <a:bodyPr/>
        <a:lstStyle/>
        <a:p>
          <a:endParaRPr lang="en-US"/>
        </a:p>
      </dgm:t>
    </dgm:pt>
    <dgm:pt modelId="{AA0964CC-805F-4F4F-9021-E4F6BF8A4305}" type="sibTrans" cxnId="{94763F2C-106D-43C3-8A67-AB9AEB26C746}">
      <dgm:prSet/>
      <dgm:spPr/>
      <dgm:t>
        <a:bodyPr/>
        <a:lstStyle/>
        <a:p>
          <a:endParaRPr lang="en-US"/>
        </a:p>
      </dgm:t>
    </dgm:pt>
    <dgm:pt modelId="{E42C5829-A0C2-4CDC-8805-FB8A110C0C19}" type="pres">
      <dgm:prSet presAssocID="{5A2C6FBD-3C46-4904-8B9D-D77528173A87}" presName="root" presStyleCnt="0">
        <dgm:presLayoutVars>
          <dgm:dir/>
          <dgm:resizeHandles val="exact"/>
        </dgm:presLayoutVars>
      </dgm:prSet>
      <dgm:spPr/>
    </dgm:pt>
    <dgm:pt modelId="{41CE3B8A-2ED8-4D21-B69D-E9EFB4C937D5}" type="pres">
      <dgm:prSet presAssocID="{011A1C86-5352-405E-A0DA-DD1933F2D7CE}" presName="compNode" presStyleCnt="0"/>
      <dgm:spPr/>
    </dgm:pt>
    <dgm:pt modelId="{AFF6A515-4535-421B-B98B-1DE5ADACFD2F}" type="pres">
      <dgm:prSet presAssocID="{011A1C86-5352-405E-A0DA-DD1933F2D7CE}" presName="iconBgRect" presStyleLbl="bgShp" presStyleIdx="0" presStyleCnt="3"/>
      <dgm:spPr>
        <a:prstGeom prst="round2DiagRect">
          <a:avLst>
            <a:gd name="adj1" fmla="val 29727"/>
            <a:gd name="adj2" fmla="val 0"/>
          </a:avLst>
        </a:prstGeom>
      </dgm:spPr>
    </dgm:pt>
    <dgm:pt modelId="{4D1C17A6-7E16-4C80-9712-71F73CF90BF8}" type="pres">
      <dgm:prSet presAssocID="{011A1C86-5352-405E-A0DA-DD1933F2D7C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77B2CB7C-35F0-4F57-9498-767128B8C38D}" type="pres">
      <dgm:prSet presAssocID="{011A1C86-5352-405E-A0DA-DD1933F2D7CE}" presName="spaceRect" presStyleCnt="0"/>
      <dgm:spPr/>
    </dgm:pt>
    <dgm:pt modelId="{1DF109D1-DCB6-4A84-A21F-0F15B0E5027A}" type="pres">
      <dgm:prSet presAssocID="{011A1C86-5352-405E-A0DA-DD1933F2D7CE}" presName="textRect" presStyleLbl="revTx" presStyleIdx="0" presStyleCnt="3">
        <dgm:presLayoutVars>
          <dgm:chMax val="1"/>
          <dgm:chPref val="1"/>
        </dgm:presLayoutVars>
      </dgm:prSet>
      <dgm:spPr/>
    </dgm:pt>
    <dgm:pt modelId="{44054B17-6EBE-44E2-A16F-238B00D2B7CD}" type="pres">
      <dgm:prSet presAssocID="{DC3B2EC4-D44B-43E8-A3B1-2C73E4F72D3D}" presName="sibTrans" presStyleCnt="0"/>
      <dgm:spPr/>
    </dgm:pt>
    <dgm:pt modelId="{F1C49356-0C11-49E4-BC13-FD9F7BE84E33}" type="pres">
      <dgm:prSet presAssocID="{71BD84F1-F375-4BED-8245-4AB8B9C4D89F}" presName="compNode" presStyleCnt="0"/>
      <dgm:spPr/>
    </dgm:pt>
    <dgm:pt modelId="{DCD37A45-4C95-48AE-81D0-D4DFB6629ECA}" type="pres">
      <dgm:prSet presAssocID="{71BD84F1-F375-4BED-8245-4AB8B9C4D89F}" presName="iconBgRect" presStyleLbl="bgShp" presStyleIdx="1" presStyleCnt="3"/>
      <dgm:spPr>
        <a:prstGeom prst="round2DiagRect">
          <a:avLst>
            <a:gd name="adj1" fmla="val 29727"/>
            <a:gd name="adj2" fmla="val 0"/>
          </a:avLst>
        </a:prstGeom>
      </dgm:spPr>
    </dgm:pt>
    <dgm:pt modelId="{84CCED1C-153D-4A42-812F-1BB84039B439}" type="pres">
      <dgm:prSet presAssocID="{71BD84F1-F375-4BED-8245-4AB8B9C4D89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73977F53-D422-4F28-9E48-A630FC1B85A9}" type="pres">
      <dgm:prSet presAssocID="{71BD84F1-F375-4BED-8245-4AB8B9C4D89F}" presName="spaceRect" presStyleCnt="0"/>
      <dgm:spPr/>
    </dgm:pt>
    <dgm:pt modelId="{4293E44B-ED59-49A0-9632-B5B3628D2A65}" type="pres">
      <dgm:prSet presAssocID="{71BD84F1-F375-4BED-8245-4AB8B9C4D89F}" presName="textRect" presStyleLbl="revTx" presStyleIdx="1" presStyleCnt="3">
        <dgm:presLayoutVars>
          <dgm:chMax val="1"/>
          <dgm:chPref val="1"/>
        </dgm:presLayoutVars>
      </dgm:prSet>
      <dgm:spPr/>
    </dgm:pt>
    <dgm:pt modelId="{941B494D-E1F9-4C26-940B-55725D741D42}" type="pres">
      <dgm:prSet presAssocID="{DE0C4CC0-0466-4248-A71A-81BE915D6EA1}" presName="sibTrans" presStyleCnt="0"/>
      <dgm:spPr/>
    </dgm:pt>
    <dgm:pt modelId="{4F5211AD-2E36-4166-9C41-6BC357F74213}" type="pres">
      <dgm:prSet presAssocID="{0A07ACD3-20FC-417B-8867-87CF23BB53A9}" presName="compNode" presStyleCnt="0"/>
      <dgm:spPr/>
    </dgm:pt>
    <dgm:pt modelId="{9D3601C0-4202-4560-A862-6F4DA692E3C7}" type="pres">
      <dgm:prSet presAssocID="{0A07ACD3-20FC-417B-8867-87CF23BB53A9}" presName="iconBgRect" presStyleLbl="bgShp" presStyleIdx="2" presStyleCnt="3"/>
      <dgm:spPr>
        <a:prstGeom prst="round2DiagRect">
          <a:avLst>
            <a:gd name="adj1" fmla="val 29727"/>
            <a:gd name="adj2" fmla="val 0"/>
          </a:avLst>
        </a:prstGeom>
      </dgm:spPr>
    </dgm:pt>
    <dgm:pt modelId="{2B2FCB55-8C97-489A-A4BE-223A3548FE84}" type="pres">
      <dgm:prSet presAssocID="{0A07ACD3-20FC-417B-8867-87CF23BB53A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3A443E12-1319-44F9-937E-AC6B08B2CEBE}" type="pres">
      <dgm:prSet presAssocID="{0A07ACD3-20FC-417B-8867-87CF23BB53A9}" presName="spaceRect" presStyleCnt="0"/>
      <dgm:spPr/>
    </dgm:pt>
    <dgm:pt modelId="{2982698A-F0AB-4C7E-91F6-0D06DA65B17E}" type="pres">
      <dgm:prSet presAssocID="{0A07ACD3-20FC-417B-8867-87CF23BB53A9}" presName="textRect" presStyleLbl="revTx" presStyleIdx="2" presStyleCnt="3">
        <dgm:presLayoutVars>
          <dgm:chMax val="1"/>
          <dgm:chPref val="1"/>
        </dgm:presLayoutVars>
      </dgm:prSet>
      <dgm:spPr/>
    </dgm:pt>
  </dgm:ptLst>
  <dgm:cxnLst>
    <dgm:cxn modelId="{94763F2C-106D-43C3-8A67-AB9AEB26C746}" srcId="{5A2C6FBD-3C46-4904-8B9D-D77528173A87}" destId="{0A07ACD3-20FC-417B-8867-87CF23BB53A9}" srcOrd="2" destOrd="0" parTransId="{AF21B017-8168-413C-8489-E4E4579867D2}" sibTransId="{AA0964CC-805F-4F4F-9021-E4F6BF8A4305}"/>
    <dgm:cxn modelId="{ACF6E12C-DF33-4DE4-977F-C5C116535458}" type="presOf" srcId="{011A1C86-5352-405E-A0DA-DD1933F2D7CE}" destId="{1DF109D1-DCB6-4A84-A21F-0F15B0E5027A}" srcOrd="0" destOrd="0" presId="urn:microsoft.com/office/officeart/2018/5/layout/IconLeafLabelList"/>
    <dgm:cxn modelId="{4E3CD549-7DC5-4CEE-8D9F-78FDCB16EE0D}" srcId="{5A2C6FBD-3C46-4904-8B9D-D77528173A87}" destId="{011A1C86-5352-405E-A0DA-DD1933F2D7CE}" srcOrd="0" destOrd="0" parTransId="{A0F3E95B-E8A7-48D9-998C-67C4915E5E73}" sibTransId="{DC3B2EC4-D44B-43E8-A3B1-2C73E4F72D3D}"/>
    <dgm:cxn modelId="{C540276F-6ECB-4AA4-9F32-4CCCD4CB8235}" type="presOf" srcId="{0A07ACD3-20FC-417B-8867-87CF23BB53A9}" destId="{2982698A-F0AB-4C7E-91F6-0D06DA65B17E}" srcOrd="0" destOrd="0" presId="urn:microsoft.com/office/officeart/2018/5/layout/IconLeafLabelList"/>
    <dgm:cxn modelId="{AC54A7CA-665E-4B49-BA62-FBA45B84720A}" type="presOf" srcId="{71BD84F1-F375-4BED-8245-4AB8B9C4D89F}" destId="{4293E44B-ED59-49A0-9632-B5B3628D2A65}" srcOrd="0" destOrd="0" presId="urn:microsoft.com/office/officeart/2018/5/layout/IconLeafLabelList"/>
    <dgm:cxn modelId="{915763CE-F5E3-4D7C-B32F-82E0D7D217A9}" srcId="{5A2C6FBD-3C46-4904-8B9D-D77528173A87}" destId="{71BD84F1-F375-4BED-8245-4AB8B9C4D89F}" srcOrd="1" destOrd="0" parTransId="{230E9B3A-5F91-48FA-BB5C-BD3BD5A59D3E}" sibTransId="{DE0C4CC0-0466-4248-A71A-81BE915D6EA1}"/>
    <dgm:cxn modelId="{FFF995F0-7E69-476C-A9B2-661A3ADCC326}" type="presOf" srcId="{5A2C6FBD-3C46-4904-8B9D-D77528173A87}" destId="{E42C5829-A0C2-4CDC-8805-FB8A110C0C19}" srcOrd="0" destOrd="0" presId="urn:microsoft.com/office/officeart/2018/5/layout/IconLeafLabelList"/>
    <dgm:cxn modelId="{26859717-F78C-4CBD-AF7D-9F20E778C3C9}" type="presParOf" srcId="{E42C5829-A0C2-4CDC-8805-FB8A110C0C19}" destId="{41CE3B8A-2ED8-4D21-B69D-E9EFB4C937D5}" srcOrd="0" destOrd="0" presId="urn:microsoft.com/office/officeart/2018/5/layout/IconLeafLabelList"/>
    <dgm:cxn modelId="{4A2E884C-AFB3-41A8-B14B-BD4AFCDBDDE7}" type="presParOf" srcId="{41CE3B8A-2ED8-4D21-B69D-E9EFB4C937D5}" destId="{AFF6A515-4535-421B-B98B-1DE5ADACFD2F}" srcOrd="0" destOrd="0" presId="urn:microsoft.com/office/officeart/2018/5/layout/IconLeafLabelList"/>
    <dgm:cxn modelId="{E507F7C3-D7CC-4231-B38F-6EF74CFB9C4E}" type="presParOf" srcId="{41CE3B8A-2ED8-4D21-B69D-E9EFB4C937D5}" destId="{4D1C17A6-7E16-4C80-9712-71F73CF90BF8}" srcOrd="1" destOrd="0" presId="urn:microsoft.com/office/officeart/2018/5/layout/IconLeafLabelList"/>
    <dgm:cxn modelId="{64676C22-7334-4E3D-8AE2-1F00C10D0721}" type="presParOf" srcId="{41CE3B8A-2ED8-4D21-B69D-E9EFB4C937D5}" destId="{77B2CB7C-35F0-4F57-9498-767128B8C38D}" srcOrd="2" destOrd="0" presId="urn:microsoft.com/office/officeart/2018/5/layout/IconLeafLabelList"/>
    <dgm:cxn modelId="{DA38DD6D-7F10-4F53-8179-B7A02B942D8E}" type="presParOf" srcId="{41CE3B8A-2ED8-4D21-B69D-E9EFB4C937D5}" destId="{1DF109D1-DCB6-4A84-A21F-0F15B0E5027A}" srcOrd="3" destOrd="0" presId="urn:microsoft.com/office/officeart/2018/5/layout/IconLeafLabelList"/>
    <dgm:cxn modelId="{3E5C943A-6189-442E-ACCB-ADDF23C90CE5}" type="presParOf" srcId="{E42C5829-A0C2-4CDC-8805-FB8A110C0C19}" destId="{44054B17-6EBE-44E2-A16F-238B00D2B7CD}" srcOrd="1" destOrd="0" presId="urn:microsoft.com/office/officeart/2018/5/layout/IconLeafLabelList"/>
    <dgm:cxn modelId="{40B6AB3C-F8A8-4863-838E-1BAAFB7C9C92}" type="presParOf" srcId="{E42C5829-A0C2-4CDC-8805-FB8A110C0C19}" destId="{F1C49356-0C11-49E4-BC13-FD9F7BE84E33}" srcOrd="2" destOrd="0" presId="urn:microsoft.com/office/officeart/2018/5/layout/IconLeafLabelList"/>
    <dgm:cxn modelId="{4638BBAE-20FC-46BC-B0AD-3DE0924D1126}" type="presParOf" srcId="{F1C49356-0C11-49E4-BC13-FD9F7BE84E33}" destId="{DCD37A45-4C95-48AE-81D0-D4DFB6629ECA}" srcOrd="0" destOrd="0" presId="urn:microsoft.com/office/officeart/2018/5/layout/IconLeafLabelList"/>
    <dgm:cxn modelId="{B7B6ED57-351C-4833-9F02-7BCCB5BCA4E1}" type="presParOf" srcId="{F1C49356-0C11-49E4-BC13-FD9F7BE84E33}" destId="{84CCED1C-153D-4A42-812F-1BB84039B439}" srcOrd="1" destOrd="0" presId="urn:microsoft.com/office/officeart/2018/5/layout/IconLeafLabelList"/>
    <dgm:cxn modelId="{5652443C-30C0-48A5-B0E8-6CFACFECAD9C}" type="presParOf" srcId="{F1C49356-0C11-49E4-BC13-FD9F7BE84E33}" destId="{73977F53-D422-4F28-9E48-A630FC1B85A9}" srcOrd="2" destOrd="0" presId="urn:microsoft.com/office/officeart/2018/5/layout/IconLeafLabelList"/>
    <dgm:cxn modelId="{A5DF8DCB-6D56-4017-A5F9-B8AB0F1D26A3}" type="presParOf" srcId="{F1C49356-0C11-49E4-BC13-FD9F7BE84E33}" destId="{4293E44B-ED59-49A0-9632-B5B3628D2A65}" srcOrd="3" destOrd="0" presId="urn:microsoft.com/office/officeart/2018/5/layout/IconLeafLabelList"/>
    <dgm:cxn modelId="{6F591B52-FDB2-4B3F-B0E5-BF6C3632DC31}" type="presParOf" srcId="{E42C5829-A0C2-4CDC-8805-FB8A110C0C19}" destId="{941B494D-E1F9-4C26-940B-55725D741D42}" srcOrd="3" destOrd="0" presId="urn:microsoft.com/office/officeart/2018/5/layout/IconLeafLabelList"/>
    <dgm:cxn modelId="{5F38A639-8F7E-4FE3-9307-7462BB6376BF}" type="presParOf" srcId="{E42C5829-A0C2-4CDC-8805-FB8A110C0C19}" destId="{4F5211AD-2E36-4166-9C41-6BC357F74213}" srcOrd="4" destOrd="0" presId="urn:microsoft.com/office/officeart/2018/5/layout/IconLeafLabelList"/>
    <dgm:cxn modelId="{EF2E008F-1C56-4E9D-957C-0F495FB753A6}" type="presParOf" srcId="{4F5211AD-2E36-4166-9C41-6BC357F74213}" destId="{9D3601C0-4202-4560-A862-6F4DA692E3C7}" srcOrd="0" destOrd="0" presId="urn:microsoft.com/office/officeart/2018/5/layout/IconLeafLabelList"/>
    <dgm:cxn modelId="{9E74E1CE-40BD-4148-B0BD-664277FF4A3D}" type="presParOf" srcId="{4F5211AD-2E36-4166-9C41-6BC357F74213}" destId="{2B2FCB55-8C97-489A-A4BE-223A3548FE84}" srcOrd="1" destOrd="0" presId="urn:microsoft.com/office/officeart/2018/5/layout/IconLeafLabelList"/>
    <dgm:cxn modelId="{CE198ECC-5873-47D6-8089-565717D33811}" type="presParOf" srcId="{4F5211AD-2E36-4166-9C41-6BC357F74213}" destId="{3A443E12-1319-44F9-937E-AC6B08B2CEBE}" srcOrd="2" destOrd="0" presId="urn:microsoft.com/office/officeart/2018/5/layout/IconLeafLabelList"/>
    <dgm:cxn modelId="{945E9083-CC66-4C04-88E7-FEAB70ED2ED9}" type="presParOf" srcId="{4F5211AD-2E36-4166-9C41-6BC357F74213}" destId="{2982698A-F0AB-4C7E-91F6-0D06DA65B17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410EF2-D5DD-475E-87D6-A05D10F1EF46}"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D36E255-F5D0-4EA7-A052-C5F6AAA994A0}">
      <dgm:prSet/>
      <dgm:spPr/>
      <dgm:t>
        <a:bodyPr/>
        <a:lstStyle/>
        <a:p>
          <a:r>
            <a:rPr lang="en-US"/>
            <a:t>Incorporating the Voices of People with Lived Experience </a:t>
          </a:r>
        </a:p>
      </dgm:t>
    </dgm:pt>
    <dgm:pt modelId="{699F94B3-F8A0-422B-8CAF-4D0C763CE900}" type="parTrans" cxnId="{3244A9F6-AB50-4F2A-8D32-411E872F4630}">
      <dgm:prSet/>
      <dgm:spPr/>
      <dgm:t>
        <a:bodyPr/>
        <a:lstStyle/>
        <a:p>
          <a:endParaRPr lang="en-US"/>
        </a:p>
      </dgm:t>
    </dgm:pt>
    <dgm:pt modelId="{1E5F4D8E-3BB3-4484-9BA2-C78D21591E67}" type="sibTrans" cxnId="{3244A9F6-AB50-4F2A-8D32-411E872F4630}">
      <dgm:prSet/>
      <dgm:spPr/>
      <dgm:t>
        <a:bodyPr/>
        <a:lstStyle/>
        <a:p>
          <a:endParaRPr lang="en-US"/>
        </a:p>
      </dgm:t>
    </dgm:pt>
    <dgm:pt modelId="{CE1E85F9-C7D6-4C5F-B809-15F628CEC850}">
      <dgm:prSet/>
      <dgm:spPr/>
      <dgm:t>
        <a:bodyPr/>
        <a:lstStyle/>
        <a:p>
          <a:r>
            <a:rPr lang="en-US"/>
            <a:t>Being Data Driven </a:t>
          </a:r>
        </a:p>
      </dgm:t>
    </dgm:pt>
    <dgm:pt modelId="{E1C2A54F-4F19-4207-8BB3-016092A5A9D0}" type="parTrans" cxnId="{1301F128-D7E0-4085-95B7-EE48B3BF25B4}">
      <dgm:prSet/>
      <dgm:spPr/>
      <dgm:t>
        <a:bodyPr/>
        <a:lstStyle/>
        <a:p>
          <a:endParaRPr lang="en-US"/>
        </a:p>
      </dgm:t>
    </dgm:pt>
    <dgm:pt modelId="{D93F19EC-9164-47DD-9C7D-EBF8184D5E0B}" type="sibTrans" cxnId="{1301F128-D7E0-4085-95B7-EE48B3BF25B4}">
      <dgm:prSet/>
      <dgm:spPr/>
      <dgm:t>
        <a:bodyPr/>
        <a:lstStyle/>
        <a:p>
          <a:endParaRPr lang="en-US"/>
        </a:p>
      </dgm:t>
    </dgm:pt>
    <dgm:pt modelId="{0B6CABA8-3F9F-4400-9444-6CC8754A235D}">
      <dgm:prSet/>
      <dgm:spPr/>
      <dgm:t>
        <a:bodyPr/>
        <a:lstStyle/>
        <a:p>
          <a:r>
            <a:rPr lang="en-US"/>
            <a:t>Working Together to Create Solutions </a:t>
          </a:r>
        </a:p>
      </dgm:t>
    </dgm:pt>
    <dgm:pt modelId="{48A7D6F7-7885-4C01-A3DD-3FA70668B1DF}" type="parTrans" cxnId="{C886E437-7238-4656-84D4-3D39D98FF818}">
      <dgm:prSet/>
      <dgm:spPr/>
      <dgm:t>
        <a:bodyPr/>
        <a:lstStyle/>
        <a:p>
          <a:endParaRPr lang="en-US"/>
        </a:p>
      </dgm:t>
    </dgm:pt>
    <dgm:pt modelId="{EE8A5DFA-79C3-44AC-ADDA-1E6741690650}" type="sibTrans" cxnId="{C886E437-7238-4656-84D4-3D39D98FF818}">
      <dgm:prSet/>
      <dgm:spPr/>
      <dgm:t>
        <a:bodyPr/>
        <a:lstStyle/>
        <a:p>
          <a:endParaRPr lang="en-US"/>
        </a:p>
      </dgm:t>
    </dgm:pt>
    <dgm:pt modelId="{A79FCFE8-1D77-4E18-8E64-9EEE0DC4D8CA}" type="pres">
      <dgm:prSet presAssocID="{04410EF2-D5DD-475E-87D6-A05D10F1EF46}" presName="root" presStyleCnt="0">
        <dgm:presLayoutVars>
          <dgm:dir/>
          <dgm:resizeHandles val="exact"/>
        </dgm:presLayoutVars>
      </dgm:prSet>
      <dgm:spPr/>
    </dgm:pt>
    <dgm:pt modelId="{A6FD4971-6DDD-4BBA-A2F8-54D5010304FC}" type="pres">
      <dgm:prSet presAssocID="{9D36E255-F5D0-4EA7-A052-C5F6AAA994A0}" presName="compNode" presStyleCnt="0"/>
      <dgm:spPr/>
    </dgm:pt>
    <dgm:pt modelId="{C3B7BAA7-45F5-449F-8E37-68F6712C46B1}" type="pres">
      <dgm:prSet presAssocID="{9D36E255-F5D0-4EA7-A052-C5F6AAA994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041F29A-77CF-4C93-B35D-AB1C6C508955}" type="pres">
      <dgm:prSet presAssocID="{9D36E255-F5D0-4EA7-A052-C5F6AAA994A0}" presName="spaceRect" presStyleCnt="0"/>
      <dgm:spPr/>
    </dgm:pt>
    <dgm:pt modelId="{F7BC8726-CF2C-4DE5-9293-E4EA03D17871}" type="pres">
      <dgm:prSet presAssocID="{9D36E255-F5D0-4EA7-A052-C5F6AAA994A0}" presName="textRect" presStyleLbl="revTx" presStyleIdx="0" presStyleCnt="3">
        <dgm:presLayoutVars>
          <dgm:chMax val="1"/>
          <dgm:chPref val="1"/>
        </dgm:presLayoutVars>
      </dgm:prSet>
      <dgm:spPr/>
    </dgm:pt>
    <dgm:pt modelId="{7F7C1718-4CE8-4628-BDFA-7A28F706CCD3}" type="pres">
      <dgm:prSet presAssocID="{1E5F4D8E-3BB3-4484-9BA2-C78D21591E67}" presName="sibTrans" presStyleCnt="0"/>
      <dgm:spPr/>
    </dgm:pt>
    <dgm:pt modelId="{9652FB46-A94B-49E8-BDA1-DC3320FC6566}" type="pres">
      <dgm:prSet presAssocID="{CE1E85F9-C7D6-4C5F-B809-15F628CEC850}" presName="compNode" presStyleCnt="0"/>
      <dgm:spPr/>
    </dgm:pt>
    <dgm:pt modelId="{D58EBF40-B48D-469E-AFB5-DC167A3A13BC}" type="pres">
      <dgm:prSet presAssocID="{CE1E85F9-C7D6-4C5F-B809-15F628CEC85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86A8D48C-7D50-4954-A444-3116CB2F352F}" type="pres">
      <dgm:prSet presAssocID="{CE1E85F9-C7D6-4C5F-B809-15F628CEC850}" presName="spaceRect" presStyleCnt="0"/>
      <dgm:spPr/>
    </dgm:pt>
    <dgm:pt modelId="{7C564DFD-4197-4FDD-A88B-E262B82C155C}" type="pres">
      <dgm:prSet presAssocID="{CE1E85F9-C7D6-4C5F-B809-15F628CEC850}" presName="textRect" presStyleLbl="revTx" presStyleIdx="1" presStyleCnt="3">
        <dgm:presLayoutVars>
          <dgm:chMax val="1"/>
          <dgm:chPref val="1"/>
        </dgm:presLayoutVars>
      </dgm:prSet>
      <dgm:spPr/>
    </dgm:pt>
    <dgm:pt modelId="{425AD0ED-102E-44C6-8B8D-B914CB674169}" type="pres">
      <dgm:prSet presAssocID="{D93F19EC-9164-47DD-9C7D-EBF8184D5E0B}" presName="sibTrans" presStyleCnt="0"/>
      <dgm:spPr/>
    </dgm:pt>
    <dgm:pt modelId="{A27846ED-53C8-4A15-B4C7-51FA31936EFA}" type="pres">
      <dgm:prSet presAssocID="{0B6CABA8-3F9F-4400-9444-6CC8754A235D}" presName="compNode" presStyleCnt="0"/>
      <dgm:spPr/>
    </dgm:pt>
    <dgm:pt modelId="{3DC797D9-CC09-4314-9BCE-EA72E325E59A}" type="pres">
      <dgm:prSet presAssocID="{0B6CABA8-3F9F-4400-9444-6CC8754A235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6858C11-35B3-46E0-ABD6-A170C72AEBBE}" type="pres">
      <dgm:prSet presAssocID="{0B6CABA8-3F9F-4400-9444-6CC8754A235D}" presName="spaceRect" presStyleCnt="0"/>
      <dgm:spPr/>
    </dgm:pt>
    <dgm:pt modelId="{78747B2C-5809-42E4-B46E-8734EEAD3D95}" type="pres">
      <dgm:prSet presAssocID="{0B6CABA8-3F9F-4400-9444-6CC8754A235D}" presName="textRect" presStyleLbl="revTx" presStyleIdx="2" presStyleCnt="3">
        <dgm:presLayoutVars>
          <dgm:chMax val="1"/>
          <dgm:chPref val="1"/>
        </dgm:presLayoutVars>
      </dgm:prSet>
      <dgm:spPr/>
    </dgm:pt>
  </dgm:ptLst>
  <dgm:cxnLst>
    <dgm:cxn modelId="{E0309612-DB0F-41AC-9BAF-6129FA69892E}" type="presOf" srcId="{CE1E85F9-C7D6-4C5F-B809-15F628CEC850}" destId="{7C564DFD-4197-4FDD-A88B-E262B82C155C}" srcOrd="0" destOrd="0" presId="urn:microsoft.com/office/officeart/2018/2/layout/IconLabelList"/>
    <dgm:cxn modelId="{1301F128-D7E0-4085-95B7-EE48B3BF25B4}" srcId="{04410EF2-D5DD-475E-87D6-A05D10F1EF46}" destId="{CE1E85F9-C7D6-4C5F-B809-15F628CEC850}" srcOrd="1" destOrd="0" parTransId="{E1C2A54F-4F19-4207-8BB3-016092A5A9D0}" sibTransId="{D93F19EC-9164-47DD-9C7D-EBF8184D5E0B}"/>
    <dgm:cxn modelId="{C886E437-7238-4656-84D4-3D39D98FF818}" srcId="{04410EF2-D5DD-475E-87D6-A05D10F1EF46}" destId="{0B6CABA8-3F9F-4400-9444-6CC8754A235D}" srcOrd="2" destOrd="0" parTransId="{48A7D6F7-7885-4C01-A3DD-3FA70668B1DF}" sibTransId="{EE8A5DFA-79C3-44AC-ADDA-1E6741690650}"/>
    <dgm:cxn modelId="{22507259-550D-46F1-AEC9-3B5B40DD041F}" type="presOf" srcId="{9D36E255-F5D0-4EA7-A052-C5F6AAA994A0}" destId="{F7BC8726-CF2C-4DE5-9293-E4EA03D17871}" srcOrd="0" destOrd="0" presId="urn:microsoft.com/office/officeart/2018/2/layout/IconLabelList"/>
    <dgm:cxn modelId="{A325FF9B-FAF4-4BD0-80F2-A89500414B0B}" type="presOf" srcId="{04410EF2-D5DD-475E-87D6-A05D10F1EF46}" destId="{A79FCFE8-1D77-4E18-8E64-9EEE0DC4D8CA}" srcOrd="0" destOrd="0" presId="urn:microsoft.com/office/officeart/2018/2/layout/IconLabelList"/>
    <dgm:cxn modelId="{2868AEC5-B636-4505-90E5-8F96E99FF0A5}" type="presOf" srcId="{0B6CABA8-3F9F-4400-9444-6CC8754A235D}" destId="{78747B2C-5809-42E4-B46E-8734EEAD3D95}" srcOrd="0" destOrd="0" presId="urn:microsoft.com/office/officeart/2018/2/layout/IconLabelList"/>
    <dgm:cxn modelId="{3244A9F6-AB50-4F2A-8D32-411E872F4630}" srcId="{04410EF2-D5DD-475E-87D6-A05D10F1EF46}" destId="{9D36E255-F5D0-4EA7-A052-C5F6AAA994A0}" srcOrd="0" destOrd="0" parTransId="{699F94B3-F8A0-422B-8CAF-4D0C763CE900}" sibTransId="{1E5F4D8E-3BB3-4484-9BA2-C78D21591E67}"/>
    <dgm:cxn modelId="{37CEE4C9-25D9-407A-A21C-A21D9528F254}" type="presParOf" srcId="{A79FCFE8-1D77-4E18-8E64-9EEE0DC4D8CA}" destId="{A6FD4971-6DDD-4BBA-A2F8-54D5010304FC}" srcOrd="0" destOrd="0" presId="urn:microsoft.com/office/officeart/2018/2/layout/IconLabelList"/>
    <dgm:cxn modelId="{7AF5D173-03EE-4A2A-BF3D-445CB5515659}" type="presParOf" srcId="{A6FD4971-6DDD-4BBA-A2F8-54D5010304FC}" destId="{C3B7BAA7-45F5-449F-8E37-68F6712C46B1}" srcOrd="0" destOrd="0" presId="urn:microsoft.com/office/officeart/2018/2/layout/IconLabelList"/>
    <dgm:cxn modelId="{DCC1D308-BD08-487E-A9F2-43C5493FB4D2}" type="presParOf" srcId="{A6FD4971-6DDD-4BBA-A2F8-54D5010304FC}" destId="{2041F29A-77CF-4C93-B35D-AB1C6C508955}" srcOrd="1" destOrd="0" presId="urn:microsoft.com/office/officeart/2018/2/layout/IconLabelList"/>
    <dgm:cxn modelId="{18A3D890-1908-42BB-86B4-D6970664E1F3}" type="presParOf" srcId="{A6FD4971-6DDD-4BBA-A2F8-54D5010304FC}" destId="{F7BC8726-CF2C-4DE5-9293-E4EA03D17871}" srcOrd="2" destOrd="0" presId="urn:microsoft.com/office/officeart/2018/2/layout/IconLabelList"/>
    <dgm:cxn modelId="{4DE6ADC6-0CDB-4162-A562-E8B79EBCB9E7}" type="presParOf" srcId="{A79FCFE8-1D77-4E18-8E64-9EEE0DC4D8CA}" destId="{7F7C1718-4CE8-4628-BDFA-7A28F706CCD3}" srcOrd="1" destOrd="0" presId="urn:microsoft.com/office/officeart/2018/2/layout/IconLabelList"/>
    <dgm:cxn modelId="{3976FE68-6AD8-41A0-9489-E977318A29F5}" type="presParOf" srcId="{A79FCFE8-1D77-4E18-8E64-9EEE0DC4D8CA}" destId="{9652FB46-A94B-49E8-BDA1-DC3320FC6566}" srcOrd="2" destOrd="0" presId="urn:microsoft.com/office/officeart/2018/2/layout/IconLabelList"/>
    <dgm:cxn modelId="{440B530A-A891-466F-A2BF-2FFB3C2404C3}" type="presParOf" srcId="{9652FB46-A94B-49E8-BDA1-DC3320FC6566}" destId="{D58EBF40-B48D-469E-AFB5-DC167A3A13BC}" srcOrd="0" destOrd="0" presId="urn:microsoft.com/office/officeart/2018/2/layout/IconLabelList"/>
    <dgm:cxn modelId="{C1DBD5C7-B835-4400-9142-8F705CF08D24}" type="presParOf" srcId="{9652FB46-A94B-49E8-BDA1-DC3320FC6566}" destId="{86A8D48C-7D50-4954-A444-3116CB2F352F}" srcOrd="1" destOrd="0" presId="urn:microsoft.com/office/officeart/2018/2/layout/IconLabelList"/>
    <dgm:cxn modelId="{B9498CB3-8EF3-4303-9A91-6D6308270D98}" type="presParOf" srcId="{9652FB46-A94B-49E8-BDA1-DC3320FC6566}" destId="{7C564DFD-4197-4FDD-A88B-E262B82C155C}" srcOrd="2" destOrd="0" presId="urn:microsoft.com/office/officeart/2018/2/layout/IconLabelList"/>
    <dgm:cxn modelId="{E0F42648-90A6-470B-BD8B-8C70CDA23474}" type="presParOf" srcId="{A79FCFE8-1D77-4E18-8E64-9EEE0DC4D8CA}" destId="{425AD0ED-102E-44C6-8B8D-B914CB674169}" srcOrd="3" destOrd="0" presId="urn:microsoft.com/office/officeart/2018/2/layout/IconLabelList"/>
    <dgm:cxn modelId="{94027632-6C6C-4C4C-8256-AD53CEB2A26F}" type="presParOf" srcId="{A79FCFE8-1D77-4E18-8E64-9EEE0DC4D8CA}" destId="{A27846ED-53C8-4A15-B4C7-51FA31936EFA}" srcOrd="4" destOrd="0" presId="urn:microsoft.com/office/officeart/2018/2/layout/IconLabelList"/>
    <dgm:cxn modelId="{C763BC85-28DE-41B7-805D-40D3C4295720}" type="presParOf" srcId="{A27846ED-53C8-4A15-B4C7-51FA31936EFA}" destId="{3DC797D9-CC09-4314-9BCE-EA72E325E59A}" srcOrd="0" destOrd="0" presId="urn:microsoft.com/office/officeart/2018/2/layout/IconLabelList"/>
    <dgm:cxn modelId="{E6798F2C-59E8-407C-B4E9-C357BDAEC105}" type="presParOf" srcId="{A27846ED-53C8-4A15-B4C7-51FA31936EFA}" destId="{E6858C11-35B3-46E0-ABD6-A170C72AEBBE}" srcOrd="1" destOrd="0" presId="urn:microsoft.com/office/officeart/2018/2/layout/IconLabelList"/>
    <dgm:cxn modelId="{4DBB326E-6DF3-48AE-8A3A-DB31771A4BD8}" type="presParOf" srcId="{A27846ED-53C8-4A15-B4C7-51FA31936EFA}" destId="{78747B2C-5809-42E4-B46E-8734EEAD3D9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B05B48-DE69-4EC3-8A9F-18DF7B5E5D6A}"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D52610CA-E217-414B-8EA2-B7A10A247AAB}">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Need strategic investment in housing, especially supportive housing for the most vulnerable members of our community </a:t>
          </a:r>
        </a:p>
        <a:p>
          <a:pPr marL="0" lvl="0" defTabSz="977900">
            <a:lnSpc>
              <a:spcPct val="90000"/>
            </a:lnSpc>
            <a:spcBef>
              <a:spcPct val="0"/>
            </a:spcBef>
            <a:spcAft>
              <a:spcPct val="35000"/>
            </a:spcAft>
            <a:buNone/>
          </a:pPr>
          <a:endParaRPr lang="en-US" dirty="0"/>
        </a:p>
      </dgm:t>
    </dgm:pt>
    <dgm:pt modelId="{C103EBB4-9B5B-4B27-8806-444E5942B3AA}" type="parTrans" cxnId="{18B71B1B-DD8F-48DB-9B19-BD19CD2113C9}">
      <dgm:prSet/>
      <dgm:spPr/>
      <dgm:t>
        <a:bodyPr/>
        <a:lstStyle/>
        <a:p>
          <a:endParaRPr lang="en-US"/>
        </a:p>
      </dgm:t>
    </dgm:pt>
    <dgm:pt modelId="{8AA44A16-F7E5-4EC3-A411-986B897D58DC}" type="sibTrans" cxnId="{18B71B1B-DD8F-48DB-9B19-BD19CD2113C9}">
      <dgm:prSet phldrT="01" phldr="0"/>
      <dgm:spPr/>
      <dgm:t>
        <a:bodyPr/>
        <a:lstStyle/>
        <a:p>
          <a:r>
            <a:rPr lang="en-US"/>
            <a:t>01</a:t>
          </a:r>
        </a:p>
      </dgm:t>
    </dgm:pt>
    <dgm:pt modelId="{008B4641-8EC1-4780-8763-4D29E79ABA6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Need to ensure that racial equity is centered in decision making and policy creation </a:t>
          </a:r>
        </a:p>
        <a:p>
          <a:pPr marL="0" lvl="0" defTabSz="1155700">
            <a:lnSpc>
              <a:spcPct val="90000"/>
            </a:lnSpc>
            <a:spcBef>
              <a:spcPct val="0"/>
            </a:spcBef>
            <a:spcAft>
              <a:spcPct val="35000"/>
            </a:spcAft>
            <a:buNone/>
          </a:pPr>
          <a:endParaRPr lang="en-US" dirty="0"/>
        </a:p>
      </dgm:t>
    </dgm:pt>
    <dgm:pt modelId="{E403F023-7105-4180-B650-D668CA0C7391}" type="parTrans" cxnId="{1E70523F-4E0C-4BB1-8A74-D7E74865B6EC}">
      <dgm:prSet/>
      <dgm:spPr/>
      <dgm:t>
        <a:bodyPr/>
        <a:lstStyle/>
        <a:p>
          <a:endParaRPr lang="en-US"/>
        </a:p>
      </dgm:t>
    </dgm:pt>
    <dgm:pt modelId="{6CD29316-E753-43CF-BE57-A91EE7D8EF9B}" type="sibTrans" cxnId="{1E70523F-4E0C-4BB1-8A74-D7E74865B6EC}">
      <dgm:prSet phldrT="03" phldr="0"/>
      <dgm:spPr/>
      <dgm:t>
        <a:bodyPr/>
        <a:lstStyle/>
        <a:p>
          <a:r>
            <a:rPr lang="en-US"/>
            <a:t>03</a:t>
          </a:r>
        </a:p>
      </dgm:t>
    </dgm:pt>
    <dgm:pt modelId="{C2E33121-4E00-40FF-A6A6-30815CECE954}">
      <dgm:prSet/>
      <dgm:spPr/>
      <dgm:t>
        <a:bodyPr/>
        <a:lstStyle/>
        <a:p>
          <a:r>
            <a:rPr lang="en-US" dirty="0"/>
            <a:t>Need to prepare for  unprecedented number of people facing housing insecurity </a:t>
          </a:r>
        </a:p>
      </dgm:t>
    </dgm:pt>
    <dgm:pt modelId="{4818303E-9250-46D6-8EC1-EFEFF7545D5A}" type="parTrans" cxnId="{0E93E73D-6F0C-466F-BB54-22482174BC42}">
      <dgm:prSet/>
      <dgm:spPr/>
      <dgm:t>
        <a:bodyPr/>
        <a:lstStyle/>
        <a:p>
          <a:endParaRPr lang="en-US"/>
        </a:p>
      </dgm:t>
    </dgm:pt>
    <dgm:pt modelId="{CB2AA54B-25E5-43EB-9863-2B41493061CC}" type="sibTrans" cxnId="{0E93E73D-6F0C-466F-BB54-22482174BC42}">
      <dgm:prSet phldrT="02" phldr="0"/>
      <dgm:spPr/>
      <dgm:t>
        <a:bodyPr/>
        <a:lstStyle/>
        <a:p>
          <a:r>
            <a:rPr lang="en-US"/>
            <a:t>02</a:t>
          </a:r>
        </a:p>
      </dgm:t>
    </dgm:pt>
    <dgm:pt modelId="{238D42C0-FD8E-486B-AF02-E86C4AE40A89}" type="pres">
      <dgm:prSet presAssocID="{35B05B48-DE69-4EC3-8A9F-18DF7B5E5D6A}" presName="Name0" presStyleCnt="0">
        <dgm:presLayoutVars>
          <dgm:animLvl val="lvl"/>
          <dgm:resizeHandles val="exact"/>
        </dgm:presLayoutVars>
      </dgm:prSet>
      <dgm:spPr/>
    </dgm:pt>
    <dgm:pt modelId="{B6979373-72B2-49D0-AD88-A722BB71AE43}" type="pres">
      <dgm:prSet presAssocID="{D52610CA-E217-414B-8EA2-B7A10A247AAB}" presName="compositeNode" presStyleCnt="0">
        <dgm:presLayoutVars>
          <dgm:bulletEnabled val="1"/>
        </dgm:presLayoutVars>
      </dgm:prSet>
      <dgm:spPr/>
    </dgm:pt>
    <dgm:pt modelId="{4188B55F-C9E7-4872-B322-E2B513854786}" type="pres">
      <dgm:prSet presAssocID="{D52610CA-E217-414B-8EA2-B7A10A247AAB}" presName="bgRect" presStyleLbl="alignNode1" presStyleIdx="0" presStyleCnt="3"/>
      <dgm:spPr/>
    </dgm:pt>
    <dgm:pt modelId="{B0A1CDAD-2B11-48D9-A0FD-537F1CF5B6A8}" type="pres">
      <dgm:prSet presAssocID="{8AA44A16-F7E5-4EC3-A411-986B897D58DC}" presName="sibTransNodeRect" presStyleLbl="alignNode1" presStyleIdx="0" presStyleCnt="3">
        <dgm:presLayoutVars>
          <dgm:chMax val="0"/>
          <dgm:bulletEnabled val="1"/>
        </dgm:presLayoutVars>
      </dgm:prSet>
      <dgm:spPr/>
    </dgm:pt>
    <dgm:pt modelId="{A0F55016-4C3B-4071-B6C9-C36775362CC7}" type="pres">
      <dgm:prSet presAssocID="{D52610CA-E217-414B-8EA2-B7A10A247AAB}" presName="nodeRect" presStyleLbl="alignNode1" presStyleIdx="0" presStyleCnt="3">
        <dgm:presLayoutVars>
          <dgm:bulletEnabled val="1"/>
        </dgm:presLayoutVars>
      </dgm:prSet>
      <dgm:spPr/>
    </dgm:pt>
    <dgm:pt modelId="{BB7D296F-EDDE-44F2-BB5F-F51308BF4C39}" type="pres">
      <dgm:prSet presAssocID="{8AA44A16-F7E5-4EC3-A411-986B897D58DC}" presName="sibTrans" presStyleCnt="0"/>
      <dgm:spPr/>
    </dgm:pt>
    <dgm:pt modelId="{616A3A6D-12B3-45CC-A116-81A41604B571}" type="pres">
      <dgm:prSet presAssocID="{C2E33121-4E00-40FF-A6A6-30815CECE954}" presName="compositeNode" presStyleCnt="0">
        <dgm:presLayoutVars>
          <dgm:bulletEnabled val="1"/>
        </dgm:presLayoutVars>
      </dgm:prSet>
      <dgm:spPr/>
    </dgm:pt>
    <dgm:pt modelId="{1DF0B1BC-1976-4EA0-961C-01F9BADD974C}" type="pres">
      <dgm:prSet presAssocID="{C2E33121-4E00-40FF-A6A6-30815CECE954}" presName="bgRect" presStyleLbl="alignNode1" presStyleIdx="1" presStyleCnt="3"/>
      <dgm:spPr/>
    </dgm:pt>
    <dgm:pt modelId="{0F9D3354-8043-44F0-9C85-B2B38F4A206D}" type="pres">
      <dgm:prSet presAssocID="{CB2AA54B-25E5-43EB-9863-2B41493061CC}" presName="sibTransNodeRect" presStyleLbl="alignNode1" presStyleIdx="1" presStyleCnt="3">
        <dgm:presLayoutVars>
          <dgm:chMax val="0"/>
          <dgm:bulletEnabled val="1"/>
        </dgm:presLayoutVars>
      </dgm:prSet>
      <dgm:spPr/>
    </dgm:pt>
    <dgm:pt modelId="{D2E8C853-BA97-4564-AF31-9F4AFC219B39}" type="pres">
      <dgm:prSet presAssocID="{C2E33121-4E00-40FF-A6A6-30815CECE954}" presName="nodeRect" presStyleLbl="alignNode1" presStyleIdx="1" presStyleCnt="3">
        <dgm:presLayoutVars>
          <dgm:bulletEnabled val="1"/>
        </dgm:presLayoutVars>
      </dgm:prSet>
      <dgm:spPr/>
    </dgm:pt>
    <dgm:pt modelId="{0AB4C03E-1C74-4424-BCDD-374E82A0C3EA}" type="pres">
      <dgm:prSet presAssocID="{CB2AA54B-25E5-43EB-9863-2B41493061CC}" presName="sibTrans" presStyleCnt="0"/>
      <dgm:spPr/>
    </dgm:pt>
    <dgm:pt modelId="{02C51298-D3BE-4637-A9B1-13134BD1330E}" type="pres">
      <dgm:prSet presAssocID="{008B4641-8EC1-4780-8763-4D29E79ABA62}" presName="compositeNode" presStyleCnt="0">
        <dgm:presLayoutVars>
          <dgm:bulletEnabled val="1"/>
        </dgm:presLayoutVars>
      </dgm:prSet>
      <dgm:spPr/>
    </dgm:pt>
    <dgm:pt modelId="{1D974389-5259-4A0B-956A-68079B947352}" type="pres">
      <dgm:prSet presAssocID="{008B4641-8EC1-4780-8763-4D29E79ABA62}" presName="bgRect" presStyleLbl="alignNode1" presStyleIdx="2" presStyleCnt="3"/>
      <dgm:spPr/>
    </dgm:pt>
    <dgm:pt modelId="{14058D49-44D2-4752-890A-F539B9F0FDA7}" type="pres">
      <dgm:prSet presAssocID="{6CD29316-E753-43CF-BE57-A91EE7D8EF9B}" presName="sibTransNodeRect" presStyleLbl="alignNode1" presStyleIdx="2" presStyleCnt="3">
        <dgm:presLayoutVars>
          <dgm:chMax val="0"/>
          <dgm:bulletEnabled val="1"/>
        </dgm:presLayoutVars>
      </dgm:prSet>
      <dgm:spPr/>
    </dgm:pt>
    <dgm:pt modelId="{806D0F6F-EA95-44B6-9F53-2465BD51FDA8}" type="pres">
      <dgm:prSet presAssocID="{008B4641-8EC1-4780-8763-4D29E79ABA62}" presName="nodeRect" presStyleLbl="alignNode1" presStyleIdx="2" presStyleCnt="3">
        <dgm:presLayoutVars>
          <dgm:bulletEnabled val="1"/>
        </dgm:presLayoutVars>
      </dgm:prSet>
      <dgm:spPr/>
    </dgm:pt>
  </dgm:ptLst>
  <dgm:cxnLst>
    <dgm:cxn modelId="{B8D2D102-DA23-4237-8AA0-D4C360591893}" type="presOf" srcId="{008B4641-8EC1-4780-8763-4D29E79ABA62}" destId="{1D974389-5259-4A0B-956A-68079B947352}" srcOrd="0" destOrd="0" presId="urn:microsoft.com/office/officeart/2016/7/layout/LinearBlockProcessNumbered"/>
    <dgm:cxn modelId="{56733906-4414-4E7F-8E53-7BF948CE4DE0}" type="presOf" srcId="{C2E33121-4E00-40FF-A6A6-30815CECE954}" destId="{1DF0B1BC-1976-4EA0-961C-01F9BADD974C}" srcOrd="0" destOrd="0" presId="urn:microsoft.com/office/officeart/2016/7/layout/LinearBlockProcessNumbered"/>
    <dgm:cxn modelId="{18B71B1B-DD8F-48DB-9B19-BD19CD2113C9}" srcId="{35B05B48-DE69-4EC3-8A9F-18DF7B5E5D6A}" destId="{D52610CA-E217-414B-8EA2-B7A10A247AAB}" srcOrd="0" destOrd="0" parTransId="{C103EBB4-9B5B-4B27-8806-444E5942B3AA}" sibTransId="{8AA44A16-F7E5-4EC3-A411-986B897D58DC}"/>
    <dgm:cxn modelId="{9ED0053B-E90C-4505-9C9D-B9A59DB72BB0}" type="presOf" srcId="{35B05B48-DE69-4EC3-8A9F-18DF7B5E5D6A}" destId="{238D42C0-FD8E-486B-AF02-E86C4AE40A89}" srcOrd="0" destOrd="0" presId="urn:microsoft.com/office/officeart/2016/7/layout/LinearBlockProcessNumbered"/>
    <dgm:cxn modelId="{0E93E73D-6F0C-466F-BB54-22482174BC42}" srcId="{35B05B48-DE69-4EC3-8A9F-18DF7B5E5D6A}" destId="{C2E33121-4E00-40FF-A6A6-30815CECE954}" srcOrd="1" destOrd="0" parTransId="{4818303E-9250-46D6-8EC1-EFEFF7545D5A}" sibTransId="{CB2AA54B-25E5-43EB-9863-2B41493061CC}"/>
    <dgm:cxn modelId="{1E70523F-4E0C-4BB1-8A74-D7E74865B6EC}" srcId="{35B05B48-DE69-4EC3-8A9F-18DF7B5E5D6A}" destId="{008B4641-8EC1-4780-8763-4D29E79ABA62}" srcOrd="2" destOrd="0" parTransId="{E403F023-7105-4180-B650-D668CA0C7391}" sibTransId="{6CD29316-E753-43CF-BE57-A91EE7D8EF9B}"/>
    <dgm:cxn modelId="{D464FC41-D6D7-455B-8007-8485017A9028}" type="presOf" srcId="{8AA44A16-F7E5-4EC3-A411-986B897D58DC}" destId="{B0A1CDAD-2B11-48D9-A0FD-537F1CF5B6A8}" srcOrd="0" destOrd="0" presId="urn:microsoft.com/office/officeart/2016/7/layout/LinearBlockProcessNumbered"/>
    <dgm:cxn modelId="{AEAB49A2-EB95-4A2D-9A0B-9B16FE74075F}" type="presOf" srcId="{CB2AA54B-25E5-43EB-9863-2B41493061CC}" destId="{0F9D3354-8043-44F0-9C85-B2B38F4A206D}" srcOrd="0" destOrd="0" presId="urn:microsoft.com/office/officeart/2016/7/layout/LinearBlockProcessNumbered"/>
    <dgm:cxn modelId="{5A5E48A5-90B6-4025-A5C6-21D6FB24E220}" type="presOf" srcId="{D52610CA-E217-414B-8EA2-B7A10A247AAB}" destId="{A0F55016-4C3B-4071-B6C9-C36775362CC7}" srcOrd="1" destOrd="0" presId="urn:microsoft.com/office/officeart/2016/7/layout/LinearBlockProcessNumbered"/>
    <dgm:cxn modelId="{B25A58B3-4756-4A04-BC01-FAA4959798C0}" type="presOf" srcId="{6CD29316-E753-43CF-BE57-A91EE7D8EF9B}" destId="{14058D49-44D2-4752-890A-F539B9F0FDA7}" srcOrd="0" destOrd="0" presId="urn:microsoft.com/office/officeart/2016/7/layout/LinearBlockProcessNumbered"/>
    <dgm:cxn modelId="{C6ED07B8-ADFB-461D-B111-8E2E28E7D42F}" type="presOf" srcId="{008B4641-8EC1-4780-8763-4D29E79ABA62}" destId="{806D0F6F-EA95-44B6-9F53-2465BD51FDA8}" srcOrd="1" destOrd="0" presId="urn:microsoft.com/office/officeart/2016/7/layout/LinearBlockProcessNumbered"/>
    <dgm:cxn modelId="{78B5FECB-DAB7-464B-B9B1-D78EDB4AE4B4}" type="presOf" srcId="{C2E33121-4E00-40FF-A6A6-30815CECE954}" destId="{D2E8C853-BA97-4564-AF31-9F4AFC219B39}" srcOrd="1" destOrd="0" presId="urn:microsoft.com/office/officeart/2016/7/layout/LinearBlockProcessNumbered"/>
    <dgm:cxn modelId="{64A6CEEA-2253-4414-B876-3CDC4A442CAF}" type="presOf" srcId="{D52610CA-E217-414B-8EA2-B7A10A247AAB}" destId="{4188B55F-C9E7-4872-B322-E2B513854786}" srcOrd="0" destOrd="0" presId="urn:microsoft.com/office/officeart/2016/7/layout/LinearBlockProcessNumbered"/>
    <dgm:cxn modelId="{407B430D-2E10-4576-891A-1D7F279112D1}" type="presParOf" srcId="{238D42C0-FD8E-486B-AF02-E86C4AE40A89}" destId="{B6979373-72B2-49D0-AD88-A722BB71AE43}" srcOrd="0" destOrd="0" presId="urn:microsoft.com/office/officeart/2016/7/layout/LinearBlockProcessNumbered"/>
    <dgm:cxn modelId="{F0FCEA28-522B-4CA9-A445-267A1329CD82}" type="presParOf" srcId="{B6979373-72B2-49D0-AD88-A722BB71AE43}" destId="{4188B55F-C9E7-4872-B322-E2B513854786}" srcOrd="0" destOrd="0" presId="urn:microsoft.com/office/officeart/2016/7/layout/LinearBlockProcessNumbered"/>
    <dgm:cxn modelId="{1E9AA3CC-F69A-4EFA-8C32-12B31CCEDB28}" type="presParOf" srcId="{B6979373-72B2-49D0-AD88-A722BB71AE43}" destId="{B0A1CDAD-2B11-48D9-A0FD-537F1CF5B6A8}" srcOrd="1" destOrd="0" presId="urn:microsoft.com/office/officeart/2016/7/layout/LinearBlockProcessNumbered"/>
    <dgm:cxn modelId="{42D4493A-D49F-4E02-92F1-18E2625C62F1}" type="presParOf" srcId="{B6979373-72B2-49D0-AD88-A722BB71AE43}" destId="{A0F55016-4C3B-4071-B6C9-C36775362CC7}" srcOrd="2" destOrd="0" presId="urn:microsoft.com/office/officeart/2016/7/layout/LinearBlockProcessNumbered"/>
    <dgm:cxn modelId="{DDF5CEA9-1C48-4DD0-BC30-3B5AD5B7CC56}" type="presParOf" srcId="{238D42C0-FD8E-486B-AF02-E86C4AE40A89}" destId="{BB7D296F-EDDE-44F2-BB5F-F51308BF4C39}" srcOrd="1" destOrd="0" presId="urn:microsoft.com/office/officeart/2016/7/layout/LinearBlockProcessNumbered"/>
    <dgm:cxn modelId="{0DCA231A-9BAC-4AFC-8DFC-ECFA412F6444}" type="presParOf" srcId="{238D42C0-FD8E-486B-AF02-E86C4AE40A89}" destId="{616A3A6D-12B3-45CC-A116-81A41604B571}" srcOrd="2" destOrd="0" presId="urn:microsoft.com/office/officeart/2016/7/layout/LinearBlockProcessNumbered"/>
    <dgm:cxn modelId="{FEE50FB1-D4F2-40BC-AD4C-1CC1CEFCE30D}" type="presParOf" srcId="{616A3A6D-12B3-45CC-A116-81A41604B571}" destId="{1DF0B1BC-1976-4EA0-961C-01F9BADD974C}" srcOrd="0" destOrd="0" presId="urn:microsoft.com/office/officeart/2016/7/layout/LinearBlockProcessNumbered"/>
    <dgm:cxn modelId="{CDEA9BBE-C4D1-4B6C-9BFC-B03904B0FD1B}" type="presParOf" srcId="{616A3A6D-12B3-45CC-A116-81A41604B571}" destId="{0F9D3354-8043-44F0-9C85-B2B38F4A206D}" srcOrd="1" destOrd="0" presId="urn:microsoft.com/office/officeart/2016/7/layout/LinearBlockProcessNumbered"/>
    <dgm:cxn modelId="{2C691A45-A55E-4477-BB4F-E67DE3709307}" type="presParOf" srcId="{616A3A6D-12B3-45CC-A116-81A41604B571}" destId="{D2E8C853-BA97-4564-AF31-9F4AFC219B39}" srcOrd="2" destOrd="0" presId="urn:microsoft.com/office/officeart/2016/7/layout/LinearBlockProcessNumbered"/>
    <dgm:cxn modelId="{6AEED761-4656-4650-94CD-F4E014FB6003}" type="presParOf" srcId="{238D42C0-FD8E-486B-AF02-E86C4AE40A89}" destId="{0AB4C03E-1C74-4424-BCDD-374E82A0C3EA}" srcOrd="3" destOrd="0" presId="urn:microsoft.com/office/officeart/2016/7/layout/LinearBlockProcessNumbered"/>
    <dgm:cxn modelId="{48F2CC9A-F3E4-4261-AB06-94D257243FB6}" type="presParOf" srcId="{238D42C0-FD8E-486B-AF02-E86C4AE40A89}" destId="{02C51298-D3BE-4637-A9B1-13134BD1330E}" srcOrd="4" destOrd="0" presId="urn:microsoft.com/office/officeart/2016/7/layout/LinearBlockProcessNumbered"/>
    <dgm:cxn modelId="{B669B585-9A9B-42E5-A2EB-EFBF0607A477}" type="presParOf" srcId="{02C51298-D3BE-4637-A9B1-13134BD1330E}" destId="{1D974389-5259-4A0B-956A-68079B947352}" srcOrd="0" destOrd="0" presId="urn:microsoft.com/office/officeart/2016/7/layout/LinearBlockProcessNumbered"/>
    <dgm:cxn modelId="{0D31E88C-178F-48F9-853C-4809E952E5C3}" type="presParOf" srcId="{02C51298-D3BE-4637-A9B1-13134BD1330E}" destId="{14058D49-44D2-4752-890A-F539B9F0FDA7}" srcOrd="1" destOrd="0" presId="urn:microsoft.com/office/officeart/2016/7/layout/LinearBlockProcessNumbered"/>
    <dgm:cxn modelId="{6E57042C-6986-4493-93FE-AE651006D328}" type="presParOf" srcId="{02C51298-D3BE-4637-A9B1-13134BD1330E}" destId="{806D0F6F-EA95-44B6-9F53-2465BD51FDA8}"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8A0C13-5900-4726-A7A9-2D9C57A6633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151AAFE-AD4C-498F-B6B2-B0A5EFCD7B61}">
      <dgm:prSet/>
      <dgm:spPr/>
      <dgm:t>
        <a:bodyPr/>
        <a:lstStyle/>
        <a:p>
          <a:pPr>
            <a:lnSpc>
              <a:spcPct val="100000"/>
            </a:lnSpc>
          </a:pPr>
          <a:r>
            <a:rPr lang="en-US"/>
            <a:t>Use the data and evidence from current homeless prevention projects to better target people most likely to end up in emergency shelter </a:t>
          </a:r>
        </a:p>
      </dgm:t>
    </dgm:pt>
    <dgm:pt modelId="{87DF0AAA-C650-4C18-B835-ED92F5811FCC}" type="parTrans" cxnId="{4833457F-B6D7-401D-B7DB-AC33D120ABFD}">
      <dgm:prSet/>
      <dgm:spPr/>
      <dgm:t>
        <a:bodyPr/>
        <a:lstStyle/>
        <a:p>
          <a:endParaRPr lang="en-US"/>
        </a:p>
      </dgm:t>
    </dgm:pt>
    <dgm:pt modelId="{11CFE2A8-5FE1-4092-B578-71BD13A2F050}" type="sibTrans" cxnId="{4833457F-B6D7-401D-B7DB-AC33D120ABFD}">
      <dgm:prSet/>
      <dgm:spPr/>
      <dgm:t>
        <a:bodyPr/>
        <a:lstStyle/>
        <a:p>
          <a:endParaRPr lang="en-US"/>
        </a:p>
      </dgm:t>
    </dgm:pt>
    <dgm:pt modelId="{76578DB0-1A38-4BC1-826B-64F4A049AC3F}">
      <dgm:prSet/>
      <dgm:spPr/>
      <dgm:t>
        <a:bodyPr/>
        <a:lstStyle/>
        <a:p>
          <a:pPr>
            <a:lnSpc>
              <a:spcPct val="100000"/>
            </a:lnSpc>
          </a:pPr>
          <a:r>
            <a:rPr lang="en-US"/>
            <a:t>Continue to advocate for expansion of homeless prevention funding and emergency rental assistance and eviction prevention </a:t>
          </a:r>
        </a:p>
      </dgm:t>
    </dgm:pt>
    <dgm:pt modelId="{A6631EF0-D825-4ED7-9F04-71B4AB03917C}" type="parTrans" cxnId="{1E4853F8-59F1-4BB3-AA5B-D37971D04E39}">
      <dgm:prSet/>
      <dgm:spPr/>
      <dgm:t>
        <a:bodyPr/>
        <a:lstStyle/>
        <a:p>
          <a:endParaRPr lang="en-US"/>
        </a:p>
      </dgm:t>
    </dgm:pt>
    <dgm:pt modelId="{E5FE0501-8B93-4A68-8BCE-BB90D71232D7}" type="sibTrans" cxnId="{1E4853F8-59F1-4BB3-AA5B-D37971D04E39}">
      <dgm:prSet/>
      <dgm:spPr/>
      <dgm:t>
        <a:bodyPr/>
        <a:lstStyle/>
        <a:p>
          <a:endParaRPr lang="en-US"/>
        </a:p>
      </dgm:t>
    </dgm:pt>
    <dgm:pt modelId="{98535A11-2EF1-4EFA-8156-642342CCFCB0}" type="pres">
      <dgm:prSet presAssocID="{2E8A0C13-5900-4726-A7A9-2D9C57A66335}" presName="root" presStyleCnt="0">
        <dgm:presLayoutVars>
          <dgm:dir/>
          <dgm:resizeHandles val="exact"/>
        </dgm:presLayoutVars>
      </dgm:prSet>
      <dgm:spPr/>
    </dgm:pt>
    <dgm:pt modelId="{A4298726-F7CE-4E59-AA36-08F1307E5840}" type="pres">
      <dgm:prSet presAssocID="{9151AAFE-AD4C-498F-B6B2-B0A5EFCD7B61}" presName="compNode" presStyleCnt="0"/>
      <dgm:spPr/>
    </dgm:pt>
    <dgm:pt modelId="{C204F025-A2C1-46A7-9BAF-BB5F9524CE02}" type="pres">
      <dgm:prSet presAssocID="{9151AAFE-AD4C-498F-B6B2-B0A5EFCD7B6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3B96BD00-AF2E-46ED-92A2-937140AE7448}" type="pres">
      <dgm:prSet presAssocID="{9151AAFE-AD4C-498F-B6B2-B0A5EFCD7B61}" presName="spaceRect" presStyleCnt="0"/>
      <dgm:spPr/>
    </dgm:pt>
    <dgm:pt modelId="{870272A5-44BE-4C0C-A8B7-9F4E86AF526D}" type="pres">
      <dgm:prSet presAssocID="{9151AAFE-AD4C-498F-B6B2-B0A5EFCD7B61}" presName="textRect" presStyleLbl="revTx" presStyleIdx="0" presStyleCnt="2">
        <dgm:presLayoutVars>
          <dgm:chMax val="1"/>
          <dgm:chPref val="1"/>
        </dgm:presLayoutVars>
      </dgm:prSet>
      <dgm:spPr/>
    </dgm:pt>
    <dgm:pt modelId="{3CDC79BC-FD53-492A-B792-AD8509C3DAD3}" type="pres">
      <dgm:prSet presAssocID="{11CFE2A8-5FE1-4092-B578-71BD13A2F050}" presName="sibTrans" presStyleCnt="0"/>
      <dgm:spPr/>
    </dgm:pt>
    <dgm:pt modelId="{4FFF4C77-1D32-467F-8411-2940D3432852}" type="pres">
      <dgm:prSet presAssocID="{76578DB0-1A38-4BC1-826B-64F4A049AC3F}" presName="compNode" presStyleCnt="0"/>
      <dgm:spPr/>
    </dgm:pt>
    <dgm:pt modelId="{0FB238B4-2712-4905-A3FB-7CEC45376814}" type="pres">
      <dgm:prSet presAssocID="{76578DB0-1A38-4BC1-826B-64F4A049AC3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use"/>
        </a:ext>
      </dgm:extLst>
    </dgm:pt>
    <dgm:pt modelId="{C2E65D8A-1BAE-498E-97B5-A017B22D2A8F}" type="pres">
      <dgm:prSet presAssocID="{76578DB0-1A38-4BC1-826B-64F4A049AC3F}" presName="spaceRect" presStyleCnt="0"/>
      <dgm:spPr/>
    </dgm:pt>
    <dgm:pt modelId="{D9002785-EBC9-454D-BF9C-6AAC1650FAFC}" type="pres">
      <dgm:prSet presAssocID="{76578DB0-1A38-4BC1-826B-64F4A049AC3F}" presName="textRect" presStyleLbl="revTx" presStyleIdx="1" presStyleCnt="2">
        <dgm:presLayoutVars>
          <dgm:chMax val="1"/>
          <dgm:chPref val="1"/>
        </dgm:presLayoutVars>
      </dgm:prSet>
      <dgm:spPr/>
    </dgm:pt>
  </dgm:ptLst>
  <dgm:cxnLst>
    <dgm:cxn modelId="{9394726C-2E98-42A3-873F-8B89B7D5F83A}" type="presOf" srcId="{76578DB0-1A38-4BC1-826B-64F4A049AC3F}" destId="{D9002785-EBC9-454D-BF9C-6AAC1650FAFC}" srcOrd="0" destOrd="0" presId="urn:microsoft.com/office/officeart/2018/2/layout/IconLabelList"/>
    <dgm:cxn modelId="{4121A359-139C-4F4B-8938-3C23822C9D20}" type="presOf" srcId="{9151AAFE-AD4C-498F-B6B2-B0A5EFCD7B61}" destId="{870272A5-44BE-4C0C-A8B7-9F4E86AF526D}" srcOrd="0" destOrd="0" presId="urn:microsoft.com/office/officeart/2018/2/layout/IconLabelList"/>
    <dgm:cxn modelId="{4833457F-B6D7-401D-B7DB-AC33D120ABFD}" srcId="{2E8A0C13-5900-4726-A7A9-2D9C57A66335}" destId="{9151AAFE-AD4C-498F-B6B2-B0A5EFCD7B61}" srcOrd="0" destOrd="0" parTransId="{87DF0AAA-C650-4C18-B835-ED92F5811FCC}" sibTransId="{11CFE2A8-5FE1-4092-B578-71BD13A2F050}"/>
    <dgm:cxn modelId="{33AF5BBA-AD28-49ED-AF3B-BAD3EF28C5D8}" type="presOf" srcId="{2E8A0C13-5900-4726-A7A9-2D9C57A66335}" destId="{98535A11-2EF1-4EFA-8156-642342CCFCB0}" srcOrd="0" destOrd="0" presId="urn:microsoft.com/office/officeart/2018/2/layout/IconLabelList"/>
    <dgm:cxn modelId="{1E4853F8-59F1-4BB3-AA5B-D37971D04E39}" srcId="{2E8A0C13-5900-4726-A7A9-2D9C57A66335}" destId="{76578DB0-1A38-4BC1-826B-64F4A049AC3F}" srcOrd="1" destOrd="0" parTransId="{A6631EF0-D825-4ED7-9F04-71B4AB03917C}" sibTransId="{E5FE0501-8B93-4A68-8BCE-BB90D71232D7}"/>
    <dgm:cxn modelId="{CE71AFEB-DDFD-438C-9D41-44D4BECF487F}" type="presParOf" srcId="{98535A11-2EF1-4EFA-8156-642342CCFCB0}" destId="{A4298726-F7CE-4E59-AA36-08F1307E5840}" srcOrd="0" destOrd="0" presId="urn:microsoft.com/office/officeart/2018/2/layout/IconLabelList"/>
    <dgm:cxn modelId="{39B2588D-7D52-4C5D-8D5A-47C1A0DFAF11}" type="presParOf" srcId="{A4298726-F7CE-4E59-AA36-08F1307E5840}" destId="{C204F025-A2C1-46A7-9BAF-BB5F9524CE02}" srcOrd="0" destOrd="0" presId="urn:microsoft.com/office/officeart/2018/2/layout/IconLabelList"/>
    <dgm:cxn modelId="{EF9051A7-B178-4EFF-80BC-CB4E2509E0C9}" type="presParOf" srcId="{A4298726-F7CE-4E59-AA36-08F1307E5840}" destId="{3B96BD00-AF2E-46ED-92A2-937140AE7448}" srcOrd="1" destOrd="0" presId="urn:microsoft.com/office/officeart/2018/2/layout/IconLabelList"/>
    <dgm:cxn modelId="{7FFF6BCD-B7B9-48E8-AEED-980F8214EA80}" type="presParOf" srcId="{A4298726-F7CE-4E59-AA36-08F1307E5840}" destId="{870272A5-44BE-4C0C-A8B7-9F4E86AF526D}" srcOrd="2" destOrd="0" presId="urn:microsoft.com/office/officeart/2018/2/layout/IconLabelList"/>
    <dgm:cxn modelId="{90310D20-2C7A-423B-B465-2C7750C84EF5}" type="presParOf" srcId="{98535A11-2EF1-4EFA-8156-642342CCFCB0}" destId="{3CDC79BC-FD53-492A-B792-AD8509C3DAD3}" srcOrd="1" destOrd="0" presId="urn:microsoft.com/office/officeart/2018/2/layout/IconLabelList"/>
    <dgm:cxn modelId="{E3185A4F-CC50-434D-9A2F-F09BCC974281}" type="presParOf" srcId="{98535A11-2EF1-4EFA-8156-642342CCFCB0}" destId="{4FFF4C77-1D32-467F-8411-2940D3432852}" srcOrd="2" destOrd="0" presId="urn:microsoft.com/office/officeart/2018/2/layout/IconLabelList"/>
    <dgm:cxn modelId="{1D23886C-F5FA-4360-80D4-64629B834626}" type="presParOf" srcId="{4FFF4C77-1D32-467F-8411-2940D3432852}" destId="{0FB238B4-2712-4905-A3FB-7CEC45376814}" srcOrd="0" destOrd="0" presId="urn:microsoft.com/office/officeart/2018/2/layout/IconLabelList"/>
    <dgm:cxn modelId="{52202EF6-3D07-4995-8A55-0395B3BC383F}" type="presParOf" srcId="{4FFF4C77-1D32-467F-8411-2940D3432852}" destId="{C2E65D8A-1BAE-498E-97B5-A017B22D2A8F}" srcOrd="1" destOrd="0" presId="urn:microsoft.com/office/officeart/2018/2/layout/IconLabelList"/>
    <dgm:cxn modelId="{2A3D270A-9651-41A2-A1D0-92BCF7D36D0E}" type="presParOf" srcId="{4FFF4C77-1D32-467F-8411-2940D3432852}" destId="{D9002785-EBC9-454D-BF9C-6AAC1650FAF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330D8-671D-4A66-BCE6-0D43632F1508}">
      <dsp:nvSpPr>
        <dsp:cNvPr id="0" name=""/>
        <dsp:cNvSpPr/>
      </dsp:nvSpPr>
      <dsp:spPr>
        <a:xfrm>
          <a:off x="622800" y="123583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55AB25-A754-4AA6-A33A-4DBCBB912F03}">
      <dsp:nvSpPr>
        <dsp:cNvPr id="0" name=""/>
        <dsp:cNvSpPr/>
      </dsp:nvSpPr>
      <dsp:spPr>
        <a:xfrm>
          <a:off x="127800" y="2328004"/>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Coalition of organizations across Onondaga, Oswego, and Cayuga counties</a:t>
          </a:r>
        </a:p>
      </dsp:txBody>
      <dsp:txXfrm>
        <a:off x="127800" y="2328004"/>
        <a:ext cx="1800000" cy="787500"/>
      </dsp:txXfrm>
    </dsp:sp>
    <dsp:sp modelId="{0DDA542D-D7BD-4F01-820A-94A2626DC56C}">
      <dsp:nvSpPr>
        <dsp:cNvPr id="0" name=""/>
        <dsp:cNvSpPr/>
      </dsp:nvSpPr>
      <dsp:spPr>
        <a:xfrm>
          <a:off x="2737800" y="1235833"/>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D228AA-BFA3-47C2-9B93-BBD52A32CD22}">
      <dsp:nvSpPr>
        <dsp:cNvPr id="0" name=""/>
        <dsp:cNvSpPr/>
      </dsp:nvSpPr>
      <dsp:spPr>
        <a:xfrm>
          <a:off x="2242800" y="2328004"/>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Mission to end homelessness and housing vulnerability in our three-county region </a:t>
          </a:r>
        </a:p>
      </dsp:txBody>
      <dsp:txXfrm>
        <a:off x="2242800" y="2328004"/>
        <a:ext cx="1800000" cy="787500"/>
      </dsp:txXfrm>
    </dsp:sp>
    <dsp:sp modelId="{EAC62BBB-E1B2-4608-B257-1B6F8CDBD26E}">
      <dsp:nvSpPr>
        <dsp:cNvPr id="0" name=""/>
        <dsp:cNvSpPr/>
      </dsp:nvSpPr>
      <dsp:spPr>
        <a:xfrm>
          <a:off x="4852800" y="1235833"/>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FFFE6A-BDCA-41DD-9342-B13E647F93A1}">
      <dsp:nvSpPr>
        <dsp:cNvPr id="0" name=""/>
        <dsp:cNvSpPr/>
      </dsp:nvSpPr>
      <dsp:spPr>
        <a:xfrm>
          <a:off x="4357800" y="2328004"/>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Act as HUD’s Continuum of Care (CoC) which brings over 9 million dollars in housing programs to our community </a:t>
          </a:r>
        </a:p>
      </dsp:txBody>
      <dsp:txXfrm>
        <a:off x="4357800" y="2328004"/>
        <a:ext cx="1800000" cy="787500"/>
      </dsp:txXfrm>
    </dsp:sp>
    <dsp:sp modelId="{97C6F20B-0144-4F30-849D-2E63CDD75D3E}">
      <dsp:nvSpPr>
        <dsp:cNvPr id="0" name=""/>
        <dsp:cNvSpPr/>
      </dsp:nvSpPr>
      <dsp:spPr>
        <a:xfrm>
          <a:off x="6967800" y="1235833"/>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9542AE-7327-455F-9CCF-445B5ADB6A49}">
      <dsp:nvSpPr>
        <dsp:cNvPr id="0" name=""/>
        <dsp:cNvSpPr/>
      </dsp:nvSpPr>
      <dsp:spPr>
        <a:xfrm>
          <a:off x="6472800" y="2328004"/>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Foster community collaboration </a:t>
          </a:r>
        </a:p>
      </dsp:txBody>
      <dsp:txXfrm>
        <a:off x="6472800" y="2328004"/>
        <a:ext cx="1800000" cy="787500"/>
      </dsp:txXfrm>
    </dsp:sp>
    <dsp:sp modelId="{920FE895-DC11-471C-B2FA-F0768333B68F}">
      <dsp:nvSpPr>
        <dsp:cNvPr id="0" name=""/>
        <dsp:cNvSpPr/>
      </dsp:nvSpPr>
      <dsp:spPr>
        <a:xfrm>
          <a:off x="9082800" y="1235833"/>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DD6021-C34C-45F3-9A44-F0A223C4157A}">
      <dsp:nvSpPr>
        <dsp:cNvPr id="0" name=""/>
        <dsp:cNvSpPr/>
      </dsp:nvSpPr>
      <dsp:spPr>
        <a:xfrm>
          <a:off x="8587800" y="2328004"/>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Operate and oversee the homeless management information system and operate the community’s Coordinated Entry System</a:t>
          </a:r>
        </a:p>
      </dsp:txBody>
      <dsp:txXfrm>
        <a:off x="8587800" y="2328004"/>
        <a:ext cx="1800000" cy="78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6A515-4535-421B-B98B-1DE5ADACFD2F}">
      <dsp:nvSpPr>
        <dsp:cNvPr id="0" name=""/>
        <dsp:cNvSpPr/>
      </dsp:nvSpPr>
      <dsp:spPr>
        <a:xfrm>
          <a:off x="679050" y="581261"/>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C17A6-7E16-4C80-9712-71F73CF90BF8}">
      <dsp:nvSpPr>
        <dsp:cNvPr id="0" name=""/>
        <dsp:cNvSpPr/>
      </dsp:nvSpPr>
      <dsp:spPr>
        <a:xfrm>
          <a:off x="1081237" y="983449"/>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F109D1-DCB6-4A84-A21F-0F15B0E5027A}">
      <dsp:nvSpPr>
        <dsp:cNvPr id="0" name=""/>
        <dsp:cNvSpPr/>
      </dsp:nvSpPr>
      <dsp:spPr>
        <a:xfrm>
          <a:off x="75768" y="305626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Housing is a human right </a:t>
          </a:r>
        </a:p>
      </dsp:txBody>
      <dsp:txXfrm>
        <a:off x="75768" y="3056262"/>
        <a:ext cx="3093750" cy="720000"/>
      </dsp:txXfrm>
    </dsp:sp>
    <dsp:sp modelId="{DCD37A45-4C95-48AE-81D0-D4DFB6629ECA}">
      <dsp:nvSpPr>
        <dsp:cNvPr id="0" name=""/>
        <dsp:cNvSpPr/>
      </dsp:nvSpPr>
      <dsp:spPr>
        <a:xfrm>
          <a:off x="4314206" y="581261"/>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CCED1C-153D-4A42-812F-1BB84039B439}">
      <dsp:nvSpPr>
        <dsp:cNvPr id="0" name=""/>
        <dsp:cNvSpPr/>
      </dsp:nvSpPr>
      <dsp:spPr>
        <a:xfrm>
          <a:off x="4716393" y="983449"/>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93E44B-ED59-49A0-9632-B5B3628D2A65}">
      <dsp:nvSpPr>
        <dsp:cNvPr id="0" name=""/>
        <dsp:cNvSpPr/>
      </dsp:nvSpPr>
      <dsp:spPr>
        <a:xfrm>
          <a:off x="3710925" y="305626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Housing First </a:t>
          </a:r>
        </a:p>
      </dsp:txBody>
      <dsp:txXfrm>
        <a:off x="3710925" y="3056262"/>
        <a:ext cx="3093750" cy="720000"/>
      </dsp:txXfrm>
    </dsp:sp>
    <dsp:sp modelId="{9D3601C0-4202-4560-A862-6F4DA692E3C7}">
      <dsp:nvSpPr>
        <dsp:cNvPr id="0" name=""/>
        <dsp:cNvSpPr/>
      </dsp:nvSpPr>
      <dsp:spPr>
        <a:xfrm>
          <a:off x="7949362" y="581261"/>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FCB55-8C97-489A-A4BE-223A3548FE84}">
      <dsp:nvSpPr>
        <dsp:cNvPr id="0" name=""/>
        <dsp:cNvSpPr/>
      </dsp:nvSpPr>
      <dsp:spPr>
        <a:xfrm>
          <a:off x="8351550" y="983449"/>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82698A-F0AB-4C7E-91F6-0D06DA65B17E}">
      <dsp:nvSpPr>
        <dsp:cNvPr id="0" name=""/>
        <dsp:cNvSpPr/>
      </dsp:nvSpPr>
      <dsp:spPr>
        <a:xfrm>
          <a:off x="7346081" y="305626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Homelessness can be ended</a:t>
          </a:r>
        </a:p>
      </dsp:txBody>
      <dsp:txXfrm>
        <a:off x="7346081" y="3056262"/>
        <a:ext cx="3093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7BAA7-45F5-449F-8E37-68F6712C46B1}">
      <dsp:nvSpPr>
        <dsp:cNvPr id="0" name=""/>
        <dsp:cNvSpPr/>
      </dsp:nvSpPr>
      <dsp:spPr>
        <a:xfrm>
          <a:off x="1212569" y="990292"/>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BC8726-CF2C-4DE5-9293-E4EA03D17871}">
      <dsp:nvSpPr>
        <dsp:cNvPr id="0" name=""/>
        <dsp:cNvSpPr/>
      </dsp:nvSpPr>
      <dsp:spPr>
        <a:xfrm>
          <a:off x="417971" y="2647231"/>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Incorporating the Voices of People with Lived Experience </a:t>
          </a:r>
        </a:p>
      </dsp:txBody>
      <dsp:txXfrm>
        <a:off x="417971" y="2647231"/>
        <a:ext cx="2889450" cy="720000"/>
      </dsp:txXfrm>
    </dsp:sp>
    <dsp:sp modelId="{D58EBF40-B48D-469E-AFB5-DC167A3A13BC}">
      <dsp:nvSpPr>
        <dsp:cNvPr id="0" name=""/>
        <dsp:cNvSpPr/>
      </dsp:nvSpPr>
      <dsp:spPr>
        <a:xfrm>
          <a:off x="4607673" y="990292"/>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564DFD-4197-4FDD-A88B-E262B82C155C}">
      <dsp:nvSpPr>
        <dsp:cNvPr id="0" name=""/>
        <dsp:cNvSpPr/>
      </dsp:nvSpPr>
      <dsp:spPr>
        <a:xfrm>
          <a:off x="3813075" y="2647231"/>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Being Data Driven </a:t>
          </a:r>
        </a:p>
      </dsp:txBody>
      <dsp:txXfrm>
        <a:off x="3813075" y="2647231"/>
        <a:ext cx="2889450" cy="720000"/>
      </dsp:txXfrm>
    </dsp:sp>
    <dsp:sp modelId="{3DC797D9-CC09-4314-9BCE-EA72E325E59A}">
      <dsp:nvSpPr>
        <dsp:cNvPr id="0" name=""/>
        <dsp:cNvSpPr/>
      </dsp:nvSpPr>
      <dsp:spPr>
        <a:xfrm>
          <a:off x="8002777" y="990292"/>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747B2C-5809-42E4-B46E-8734EEAD3D95}">
      <dsp:nvSpPr>
        <dsp:cNvPr id="0" name=""/>
        <dsp:cNvSpPr/>
      </dsp:nvSpPr>
      <dsp:spPr>
        <a:xfrm>
          <a:off x="7208178" y="2647231"/>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Working Together to Create Solutions </a:t>
          </a:r>
        </a:p>
      </dsp:txBody>
      <dsp:txXfrm>
        <a:off x="7208178" y="2647231"/>
        <a:ext cx="28894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8B55F-C9E7-4872-B322-E2B513854786}">
      <dsp:nvSpPr>
        <dsp:cNvPr id="0" name=""/>
        <dsp:cNvSpPr/>
      </dsp:nvSpPr>
      <dsp:spPr>
        <a:xfrm>
          <a:off x="821" y="182441"/>
          <a:ext cx="3327201" cy="399264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900" kern="1200" dirty="0"/>
            <a:t>Need strategic investment in housing, especially supportive housing for the most vulnerable members of our community </a:t>
          </a:r>
        </a:p>
        <a:p>
          <a:pPr marL="0" lvl="0" algn="l" defTabSz="977900">
            <a:lnSpc>
              <a:spcPct val="90000"/>
            </a:lnSpc>
            <a:spcBef>
              <a:spcPct val="0"/>
            </a:spcBef>
            <a:spcAft>
              <a:spcPct val="35000"/>
            </a:spcAft>
            <a:buNone/>
          </a:pPr>
          <a:endParaRPr lang="en-US" sz="1900" kern="1200" dirty="0"/>
        </a:p>
      </dsp:txBody>
      <dsp:txXfrm>
        <a:off x="821" y="1779497"/>
        <a:ext cx="3327201" cy="2395585"/>
      </dsp:txXfrm>
    </dsp:sp>
    <dsp:sp modelId="{B0A1CDAD-2B11-48D9-A0FD-537F1CF5B6A8}">
      <dsp:nvSpPr>
        <dsp:cNvPr id="0" name=""/>
        <dsp:cNvSpPr/>
      </dsp:nvSpPr>
      <dsp:spPr>
        <a:xfrm>
          <a:off x="821" y="182441"/>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182441"/>
        <a:ext cx="3327201" cy="1597056"/>
      </dsp:txXfrm>
    </dsp:sp>
    <dsp:sp modelId="{1DF0B1BC-1976-4EA0-961C-01F9BADD974C}">
      <dsp:nvSpPr>
        <dsp:cNvPr id="0" name=""/>
        <dsp:cNvSpPr/>
      </dsp:nvSpPr>
      <dsp:spPr>
        <a:xfrm>
          <a:off x="3594199" y="182441"/>
          <a:ext cx="3327201" cy="3992641"/>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844550">
            <a:lnSpc>
              <a:spcPct val="90000"/>
            </a:lnSpc>
            <a:spcBef>
              <a:spcPct val="0"/>
            </a:spcBef>
            <a:spcAft>
              <a:spcPct val="35000"/>
            </a:spcAft>
            <a:buNone/>
          </a:pPr>
          <a:r>
            <a:rPr lang="en-US" sz="1900" kern="1200" dirty="0"/>
            <a:t>Need to prepare for  unprecedented number of people facing housing insecurity </a:t>
          </a:r>
        </a:p>
      </dsp:txBody>
      <dsp:txXfrm>
        <a:off x="3594199" y="1779497"/>
        <a:ext cx="3327201" cy="2395585"/>
      </dsp:txXfrm>
    </dsp:sp>
    <dsp:sp modelId="{0F9D3354-8043-44F0-9C85-B2B38F4A206D}">
      <dsp:nvSpPr>
        <dsp:cNvPr id="0" name=""/>
        <dsp:cNvSpPr/>
      </dsp:nvSpPr>
      <dsp:spPr>
        <a:xfrm>
          <a:off x="3594199" y="182441"/>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182441"/>
        <a:ext cx="3327201" cy="1597056"/>
      </dsp:txXfrm>
    </dsp:sp>
    <dsp:sp modelId="{1D974389-5259-4A0B-956A-68079B947352}">
      <dsp:nvSpPr>
        <dsp:cNvPr id="0" name=""/>
        <dsp:cNvSpPr/>
      </dsp:nvSpPr>
      <dsp:spPr>
        <a:xfrm>
          <a:off x="7187576" y="182441"/>
          <a:ext cx="3327201" cy="399264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900" kern="1200" dirty="0"/>
            <a:t>Need to ensure that racial equity is centered in decision making and policy creation </a:t>
          </a:r>
        </a:p>
        <a:p>
          <a:pPr marL="0" lvl="0" algn="l" defTabSz="1155700">
            <a:lnSpc>
              <a:spcPct val="90000"/>
            </a:lnSpc>
            <a:spcBef>
              <a:spcPct val="0"/>
            </a:spcBef>
            <a:spcAft>
              <a:spcPct val="35000"/>
            </a:spcAft>
            <a:buNone/>
          </a:pPr>
          <a:endParaRPr lang="en-US" sz="1900" kern="1200" dirty="0"/>
        </a:p>
      </dsp:txBody>
      <dsp:txXfrm>
        <a:off x="7187576" y="1779497"/>
        <a:ext cx="3327201" cy="2395585"/>
      </dsp:txXfrm>
    </dsp:sp>
    <dsp:sp modelId="{14058D49-44D2-4752-890A-F539B9F0FDA7}">
      <dsp:nvSpPr>
        <dsp:cNvPr id="0" name=""/>
        <dsp:cNvSpPr/>
      </dsp:nvSpPr>
      <dsp:spPr>
        <a:xfrm>
          <a:off x="7187576" y="182441"/>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182441"/>
        <a:ext cx="3327201" cy="15970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4F025-A2C1-46A7-9BAF-BB5F9524CE02}">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272A5-44BE-4C0C-A8B7-9F4E86AF526D}">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Use the data and evidence from current homeless prevention projects to better target people most likely to end up in emergency shelter </a:t>
          </a:r>
        </a:p>
      </dsp:txBody>
      <dsp:txXfrm>
        <a:off x="559800" y="3022743"/>
        <a:ext cx="4320000" cy="720000"/>
      </dsp:txXfrm>
    </dsp:sp>
    <dsp:sp modelId="{0FB238B4-2712-4905-A3FB-7CEC45376814}">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02785-EBC9-454D-BF9C-6AAC1650FAFC}">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Continue to advocate for expansion of homeless prevention funding and emergency rental assistance and eviction prevention </a:t>
          </a:r>
        </a:p>
      </dsp:txBody>
      <dsp:txXfrm>
        <a:off x="5635800" y="3022743"/>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1F9D-B09B-482E-B303-DB29A0666AED}" type="datetimeFigureOut">
              <a:rPr lang="en-US" smtClean="0"/>
              <a:t>11/18/2020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8A8A8-7039-4D26-BFC6-6455F911423A}" type="slidenum">
              <a:rPr lang="en-US" smtClean="0"/>
              <a:t>‹#›</a:t>
            </a:fld>
            <a:endParaRPr lang="en-US" dirty="0"/>
          </a:p>
        </p:txBody>
      </p:sp>
    </p:spTree>
    <p:extLst>
      <p:ext uri="{BB962C8B-B14F-4D97-AF65-F5344CB8AC3E}">
        <p14:creationId xmlns:p14="http://schemas.microsoft.com/office/powerpoint/2010/main" val="206883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a:t>
            </a:r>
          </a:p>
          <a:p>
            <a:endParaRPr lang="en-US" dirty="0"/>
          </a:p>
          <a:p>
            <a:r>
              <a:rPr lang="en-US" dirty="0" err="1"/>
              <a:t>Electeds</a:t>
            </a:r>
            <a:r>
              <a:rPr lang="en-US" dirty="0"/>
              <a:t>:</a:t>
            </a:r>
          </a:p>
          <a:p>
            <a:r>
              <a:rPr lang="en-US" dirty="0"/>
              <a:t>Helen Hudson</a:t>
            </a:r>
          </a:p>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1</a:t>
            </a:fld>
            <a:endParaRPr lang="en-US" dirty="0"/>
          </a:p>
        </p:txBody>
      </p:sp>
    </p:spTree>
    <p:extLst>
      <p:ext uri="{BB962C8B-B14F-4D97-AF65-F5344CB8AC3E}">
        <p14:creationId xmlns:p14="http://schemas.microsoft.com/office/powerpoint/2010/main" val="390745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really important that our staff are trained on racial trauma informed care and cultural competence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need to be able to acknowledge and accept differences</a:t>
            </a:r>
          </a:p>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12</a:t>
            </a:fld>
            <a:endParaRPr lang="en-US" dirty="0"/>
          </a:p>
        </p:txBody>
      </p:sp>
    </p:spTree>
    <p:extLst>
      <p:ext uri="{BB962C8B-B14F-4D97-AF65-F5344CB8AC3E}">
        <p14:creationId xmlns:p14="http://schemas.microsoft.com/office/powerpoint/2010/main" val="431813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should be aware of othering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neutrality-Absence of decided views, expression, or strong feeling.</a:t>
            </a:r>
          </a:p>
          <a:p>
            <a:r>
              <a:rPr lang="en-US" sz="1200" dirty="0">
                <a:highlight>
                  <a:srgbClr val="FFFF00"/>
                </a:highlight>
              </a:rPr>
              <a:t>We cannot just remain neutral we have to examine our own system and identify disparities within our community </a:t>
            </a:r>
          </a:p>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13</a:t>
            </a:fld>
            <a:endParaRPr lang="en-US" dirty="0"/>
          </a:p>
        </p:txBody>
      </p:sp>
    </p:spTree>
    <p:extLst>
      <p:ext uri="{BB962C8B-B14F-4D97-AF65-F5344CB8AC3E}">
        <p14:creationId xmlns:p14="http://schemas.microsoft.com/office/powerpoint/2010/main" val="420148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SPARC community, what does this mean? We have partnered with The Center for  Social Innovation to examine the racial dimensions in our area. SPARC stands for Supporting Partnerships For Anti-Racists Communities. As a community we have collectively come up with the following goals</a:t>
            </a:r>
          </a:p>
        </p:txBody>
      </p:sp>
      <p:sp>
        <p:nvSpPr>
          <p:cNvPr id="4" name="Slide Number Placeholder 3"/>
          <p:cNvSpPr>
            <a:spLocks noGrp="1"/>
          </p:cNvSpPr>
          <p:nvPr>
            <p:ph type="sldNum" sz="quarter" idx="5"/>
          </p:nvPr>
        </p:nvSpPr>
        <p:spPr/>
        <p:txBody>
          <a:bodyPr/>
          <a:lstStyle/>
          <a:p>
            <a:fld id="{9248A8A8-7039-4D26-BFC6-6455F911423A}" type="slidenum">
              <a:rPr lang="en-US" smtClean="0"/>
              <a:t>14</a:t>
            </a:fld>
            <a:endParaRPr lang="en-US" dirty="0"/>
          </a:p>
        </p:txBody>
      </p:sp>
    </p:spTree>
    <p:extLst>
      <p:ext uri="{BB962C8B-B14F-4D97-AF65-F5344CB8AC3E}">
        <p14:creationId xmlns:p14="http://schemas.microsoft.com/office/powerpoint/2010/main" val="1251899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HHC has added an equity question in our monitoring process</a:t>
            </a:r>
          </a:p>
          <a:p>
            <a:r>
              <a:rPr lang="en-US" dirty="0">
                <a:solidFill>
                  <a:srgbClr val="FF0000"/>
                </a:solidFill>
              </a:rPr>
              <a:t>Check quality of service by getting client’s perspective  </a:t>
            </a:r>
          </a:p>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15</a:t>
            </a:fld>
            <a:endParaRPr lang="en-US" dirty="0"/>
          </a:p>
        </p:txBody>
      </p:sp>
    </p:spTree>
    <p:extLst>
      <p:ext uri="{BB962C8B-B14F-4D97-AF65-F5344CB8AC3E}">
        <p14:creationId xmlns:p14="http://schemas.microsoft.com/office/powerpoint/2010/main" val="2910479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We have a client and youth advisory board</a:t>
            </a:r>
          </a:p>
          <a:p>
            <a:r>
              <a:rPr lang="en-US" dirty="0">
                <a:solidFill>
                  <a:srgbClr val="FF0000"/>
                </a:solidFill>
              </a:rPr>
              <a:t>What does this mean?</a:t>
            </a:r>
          </a:p>
          <a:p>
            <a:r>
              <a:rPr lang="en-US" dirty="0">
                <a:solidFill>
                  <a:srgbClr val="FF0000"/>
                </a:solidFill>
              </a:rPr>
              <a:t>Members from the board participate in the </a:t>
            </a:r>
            <a:r>
              <a:rPr lang="en-US" dirty="0" err="1">
                <a:solidFill>
                  <a:srgbClr val="FF0000"/>
                </a:solidFill>
              </a:rPr>
              <a:t>CoC</a:t>
            </a:r>
            <a:r>
              <a:rPr lang="en-US" dirty="0">
                <a:solidFill>
                  <a:srgbClr val="FF0000"/>
                </a:solidFill>
              </a:rPr>
              <a:t> decision making process</a:t>
            </a:r>
          </a:p>
          <a:p>
            <a:r>
              <a:rPr lang="en-US" dirty="0">
                <a:solidFill>
                  <a:srgbClr val="FF0000"/>
                </a:solidFill>
              </a:rPr>
              <a:t>Their voices are used to shape policies and funding decisions </a:t>
            </a:r>
          </a:p>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16</a:t>
            </a:fld>
            <a:endParaRPr lang="en-US" dirty="0"/>
          </a:p>
        </p:txBody>
      </p:sp>
    </p:spTree>
    <p:extLst>
      <p:ext uri="{BB962C8B-B14F-4D97-AF65-F5344CB8AC3E}">
        <p14:creationId xmlns:p14="http://schemas.microsoft.com/office/powerpoint/2010/main" val="1872628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We currently use the VISPDAT to help with prioritizing those who are the most vulnerable in our homeless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0000"/>
                </a:solidFill>
              </a:rPr>
              <a:t>vispdat</a:t>
            </a:r>
            <a:r>
              <a:rPr lang="en-US" dirty="0">
                <a:solidFill>
                  <a:srgbClr val="FF0000"/>
                </a:solidFill>
              </a:rPr>
              <a:t> stands for- vulnerability index service prioritization decision assistance tool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Length of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analyzed the VI-SPDAT for racial equity disparities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The </a:t>
            </a:r>
            <a:r>
              <a:rPr lang="en-US" dirty="0" err="1">
                <a:solidFill>
                  <a:srgbClr val="FF0000"/>
                </a:solidFill>
              </a:rPr>
              <a:t>vispdat</a:t>
            </a:r>
            <a:r>
              <a:rPr lang="en-US" dirty="0">
                <a:solidFill>
                  <a:srgbClr val="FF0000"/>
                </a:solidFill>
              </a:rPr>
              <a:t> is not perfect which is why we plan to eventually eliminate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Review and change Coordinated Entry policies annually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17</a:t>
            </a:fld>
            <a:endParaRPr lang="en-US" dirty="0"/>
          </a:p>
        </p:txBody>
      </p:sp>
    </p:spTree>
    <p:extLst>
      <p:ext uri="{BB962C8B-B14F-4D97-AF65-F5344CB8AC3E}">
        <p14:creationId xmlns:p14="http://schemas.microsoft.com/office/powerpoint/2010/main" val="178315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Apply for Youth Homeless Demonstration Project funds</a:t>
            </a:r>
          </a:p>
          <a:p>
            <a:r>
              <a:rPr lang="en-US" dirty="0">
                <a:solidFill>
                  <a:srgbClr val="FF0000"/>
                </a:solidFill>
              </a:rPr>
              <a:t>We have a Runaway homeless youth committee</a:t>
            </a:r>
          </a:p>
          <a:p>
            <a:r>
              <a:rPr lang="en-US" dirty="0">
                <a:solidFill>
                  <a:srgbClr val="FF0000"/>
                </a:solidFill>
              </a:rPr>
              <a:t>We are planning to focus on our most marginalized populations using the targeted universalism approach </a:t>
            </a:r>
          </a:p>
          <a:p>
            <a:r>
              <a:rPr lang="en-US" dirty="0">
                <a:solidFill>
                  <a:srgbClr val="FF0000"/>
                </a:solidFill>
              </a:rPr>
              <a:t>Edgar will now speak on challenges he faced as a youth </a:t>
            </a:r>
          </a:p>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18</a:t>
            </a:fld>
            <a:endParaRPr lang="en-US" dirty="0"/>
          </a:p>
        </p:txBody>
      </p:sp>
    </p:spTree>
    <p:extLst>
      <p:ext uri="{BB962C8B-B14F-4D97-AF65-F5344CB8AC3E}">
        <p14:creationId xmlns:p14="http://schemas.microsoft.com/office/powerpoint/2010/main" val="3233938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near future we plan to conduct census </a:t>
            </a:r>
          </a:p>
        </p:txBody>
      </p:sp>
      <p:sp>
        <p:nvSpPr>
          <p:cNvPr id="4" name="Slide Number Placeholder 3"/>
          <p:cNvSpPr>
            <a:spLocks noGrp="1"/>
          </p:cNvSpPr>
          <p:nvPr>
            <p:ph type="sldNum" sz="quarter" idx="5"/>
          </p:nvPr>
        </p:nvSpPr>
        <p:spPr/>
        <p:txBody>
          <a:bodyPr/>
          <a:lstStyle/>
          <a:p>
            <a:fld id="{9248A8A8-7039-4D26-BFC6-6455F911423A}" type="slidenum">
              <a:rPr lang="en-US" smtClean="0"/>
              <a:t>19</a:t>
            </a:fld>
            <a:endParaRPr lang="en-US" dirty="0"/>
          </a:p>
        </p:txBody>
      </p:sp>
    </p:spTree>
    <p:extLst>
      <p:ext uri="{BB962C8B-B14F-4D97-AF65-F5344CB8AC3E}">
        <p14:creationId xmlns:p14="http://schemas.microsoft.com/office/powerpoint/2010/main" val="1868974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hear from Martha on her experiences with healthcare and homelessness</a:t>
            </a:r>
          </a:p>
          <a:p>
            <a:r>
              <a:rPr lang="en-US" dirty="0"/>
              <a:t>We are hoping that these collaborations will build a bridge so that people are not being discharged without having stable housing to return to </a:t>
            </a:r>
          </a:p>
        </p:txBody>
      </p:sp>
      <p:sp>
        <p:nvSpPr>
          <p:cNvPr id="4" name="Slide Number Placeholder 3"/>
          <p:cNvSpPr>
            <a:spLocks noGrp="1"/>
          </p:cNvSpPr>
          <p:nvPr>
            <p:ph type="sldNum" sz="quarter" idx="5"/>
          </p:nvPr>
        </p:nvSpPr>
        <p:spPr/>
        <p:txBody>
          <a:bodyPr/>
          <a:lstStyle/>
          <a:p>
            <a:fld id="{9248A8A8-7039-4D26-BFC6-6455F911423A}" type="slidenum">
              <a:rPr lang="en-US" smtClean="0"/>
              <a:t>20</a:t>
            </a:fld>
            <a:endParaRPr lang="en-US" dirty="0"/>
          </a:p>
        </p:txBody>
      </p:sp>
    </p:spTree>
    <p:extLst>
      <p:ext uri="{BB962C8B-B14F-4D97-AF65-F5344CB8AC3E}">
        <p14:creationId xmlns:p14="http://schemas.microsoft.com/office/powerpoint/2010/main" val="1261491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accomplish our goals? </a:t>
            </a:r>
          </a:p>
          <a:p>
            <a:r>
              <a:rPr lang="en-US" dirty="0"/>
              <a:t>We as a community must understand implicit bias and remove stereotypes</a:t>
            </a:r>
          </a:p>
          <a:p>
            <a:r>
              <a:rPr lang="en-US" dirty="0"/>
              <a:t>We must be culturally competent </a:t>
            </a:r>
          </a:p>
          <a:p>
            <a:r>
              <a:rPr lang="en-US" dirty="0"/>
              <a:t>We must create a space were those who have experienced racial trauma is at the table and are able to tell their story, are able to be heard and know their voice counts</a:t>
            </a:r>
          </a:p>
          <a:p>
            <a:r>
              <a:rPr lang="en-US" dirty="0"/>
              <a:t>We must create a space of belonging for all people</a:t>
            </a:r>
          </a:p>
          <a:p>
            <a:r>
              <a:rPr lang="en-US" dirty="0"/>
              <a:t>The goals we have created as a community should help us overcome systemic racism and eliminate racial disparities </a:t>
            </a:r>
          </a:p>
          <a:p>
            <a:r>
              <a:rPr lang="en-US" dirty="0"/>
              <a:t>I will now hand it over to Sarah and Fred to share with you trends </a:t>
            </a:r>
            <a:r>
              <a:rPr lang="en-US"/>
              <a:t>in homelessness </a:t>
            </a:r>
            <a:endParaRPr lang="en-US" dirty="0"/>
          </a:p>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21</a:t>
            </a:fld>
            <a:endParaRPr lang="en-US" dirty="0"/>
          </a:p>
        </p:txBody>
      </p:sp>
    </p:spTree>
    <p:extLst>
      <p:ext uri="{BB962C8B-B14F-4D97-AF65-F5344CB8AC3E}">
        <p14:creationId xmlns:p14="http://schemas.microsoft.com/office/powerpoint/2010/main" val="387573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2</a:t>
            </a:fld>
            <a:endParaRPr lang="en-US" dirty="0"/>
          </a:p>
        </p:txBody>
      </p:sp>
    </p:spTree>
    <p:extLst>
      <p:ext uri="{BB962C8B-B14F-4D97-AF65-F5344CB8AC3E}">
        <p14:creationId xmlns:p14="http://schemas.microsoft.com/office/powerpoint/2010/main" val="3513352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48A8A8-7039-4D26-BFC6-6455F911423A}" type="slidenum">
              <a:rPr lang="en-US" smtClean="0"/>
              <a:t>22</a:t>
            </a:fld>
            <a:endParaRPr lang="en-US" dirty="0"/>
          </a:p>
        </p:txBody>
      </p:sp>
    </p:spTree>
    <p:extLst>
      <p:ext uri="{BB962C8B-B14F-4D97-AF65-F5344CB8AC3E}">
        <p14:creationId xmlns:p14="http://schemas.microsoft.com/office/powerpoint/2010/main" val="3563797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Outcomes - Inflow is decreasing, </a:t>
            </a:r>
          </a:p>
          <a:p>
            <a:r>
              <a:rPr lang="en-US" dirty="0"/>
              <a:t>Areas we still need improve on – Returns/ Average LOT -  still having difficulties placing high need people </a:t>
            </a:r>
          </a:p>
        </p:txBody>
      </p:sp>
      <p:sp>
        <p:nvSpPr>
          <p:cNvPr id="4" name="Slide Number Placeholder 3"/>
          <p:cNvSpPr>
            <a:spLocks noGrp="1"/>
          </p:cNvSpPr>
          <p:nvPr>
            <p:ph type="sldNum" sz="quarter" idx="5"/>
          </p:nvPr>
        </p:nvSpPr>
        <p:spPr/>
        <p:txBody>
          <a:bodyPr/>
          <a:lstStyle/>
          <a:p>
            <a:fld id="{C1E67A5D-98BE-47D7-8E3E-D403FEAC0CD5}" type="slidenum">
              <a:rPr lang="en-US" smtClean="0"/>
              <a:t>23</a:t>
            </a:fld>
            <a:endParaRPr lang="en-US"/>
          </a:p>
        </p:txBody>
      </p:sp>
    </p:spTree>
    <p:extLst>
      <p:ext uri="{BB962C8B-B14F-4D97-AF65-F5344CB8AC3E}">
        <p14:creationId xmlns:p14="http://schemas.microsoft.com/office/powerpoint/2010/main" val="3441300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67A5D-98BE-47D7-8E3E-D403FEAC0CD5}" type="slidenum">
              <a:rPr lang="en-US" smtClean="0"/>
              <a:t>24</a:t>
            </a:fld>
            <a:endParaRPr lang="en-US"/>
          </a:p>
        </p:txBody>
      </p:sp>
    </p:spTree>
    <p:extLst>
      <p:ext uri="{BB962C8B-B14F-4D97-AF65-F5344CB8AC3E}">
        <p14:creationId xmlns:p14="http://schemas.microsoft.com/office/powerpoint/2010/main" val="176593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despite decreases in overall population, increases in proportion with mental illness and substance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Chronic PSH number comes from : 207 exits from PSH in FY2020, 246 chronically homeless persons)</a:t>
            </a:r>
          </a:p>
          <a:p>
            <a:endParaRPr lang="en-US" dirty="0"/>
          </a:p>
        </p:txBody>
      </p:sp>
      <p:sp>
        <p:nvSpPr>
          <p:cNvPr id="4" name="Slide Number Placeholder 3"/>
          <p:cNvSpPr>
            <a:spLocks noGrp="1"/>
          </p:cNvSpPr>
          <p:nvPr>
            <p:ph type="sldNum" sz="quarter" idx="5"/>
          </p:nvPr>
        </p:nvSpPr>
        <p:spPr/>
        <p:txBody>
          <a:bodyPr/>
          <a:lstStyle/>
          <a:p>
            <a:fld id="{C1E67A5D-98BE-47D7-8E3E-D403FEAC0CD5}" type="slidenum">
              <a:rPr lang="en-US" smtClean="0"/>
              <a:t>25</a:t>
            </a:fld>
            <a:endParaRPr lang="en-US"/>
          </a:p>
        </p:txBody>
      </p:sp>
    </p:spTree>
    <p:extLst>
      <p:ext uri="{BB962C8B-B14F-4D97-AF65-F5344CB8AC3E}">
        <p14:creationId xmlns:p14="http://schemas.microsoft.com/office/powerpoint/2010/main" val="1769364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26</a:t>
            </a:fld>
            <a:endParaRPr lang="en-US" dirty="0"/>
          </a:p>
        </p:txBody>
      </p:sp>
    </p:spTree>
    <p:extLst>
      <p:ext uri="{BB962C8B-B14F-4D97-AF65-F5344CB8AC3E}">
        <p14:creationId xmlns:p14="http://schemas.microsoft.com/office/powerpoint/2010/main" val="3182605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Include Edgar’s Clip </a:t>
            </a:r>
          </a:p>
          <a:p>
            <a:endParaRPr lang="en-US" dirty="0"/>
          </a:p>
        </p:txBody>
      </p:sp>
      <p:sp>
        <p:nvSpPr>
          <p:cNvPr id="4" name="Slide Number Placeholder 3"/>
          <p:cNvSpPr>
            <a:spLocks noGrp="1"/>
          </p:cNvSpPr>
          <p:nvPr>
            <p:ph type="sldNum" sz="quarter" idx="5"/>
          </p:nvPr>
        </p:nvSpPr>
        <p:spPr/>
        <p:txBody>
          <a:bodyPr/>
          <a:lstStyle/>
          <a:p>
            <a:fld id="{C1E67A5D-98BE-47D7-8E3E-D403FEAC0CD5}" type="slidenum">
              <a:rPr lang="en-US" smtClean="0"/>
              <a:t>27</a:t>
            </a:fld>
            <a:endParaRPr lang="en-US"/>
          </a:p>
        </p:txBody>
      </p:sp>
    </p:spTree>
    <p:extLst>
      <p:ext uri="{BB962C8B-B14F-4D97-AF65-F5344CB8AC3E}">
        <p14:creationId xmlns:p14="http://schemas.microsoft.com/office/powerpoint/2010/main" val="3364021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48A8A8-7039-4D26-BFC6-6455F911423A}" type="slidenum">
              <a:rPr lang="en-US" smtClean="0"/>
              <a:t>28</a:t>
            </a:fld>
            <a:endParaRPr lang="en-US" dirty="0"/>
          </a:p>
        </p:txBody>
      </p:sp>
    </p:spTree>
    <p:extLst>
      <p:ext uri="{BB962C8B-B14F-4D97-AF65-F5344CB8AC3E}">
        <p14:creationId xmlns:p14="http://schemas.microsoft.com/office/powerpoint/2010/main" val="1043168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Big reductions</a:t>
            </a:r>
          </a:p>
          <a:p>
            <a:pPr lvl="1"/>
            <a:r>
              <a:rPr lang="en-US" sz="2000" dirty="0"/>
              <a:t>There is usually a summertime-fall dip, but this year was especially pronounced</a:t>
            </a:r>
          </a:p>
          <a:p>
            <a:pPr lvl="1"/>
            <a:r>
              <a:rPr lang="en-US" sz="2000" dirty="0"/>
              <a:t>However,  also reduced outflows into housing programs because of fewer housing units available</a:t>
            </a:r>
          </a:p>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29</a:t>
            </a:fld>
            <a:endParaRPr lang="en-US" dirty="0"/>
          </a:p>
        </p:txBody>
      </p:sp>
    </p:spTree>
    <p:extLst>
      <p:ext uri="{BB962C8B-B14F-4D97-AF65-F5344CB8AC3E}">
        <p14:creationId xmlns:p14="http://schemas.microsoft.com/office/powerpoint/2010/main" val="3522534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67A5D-98BE-47D7-8E3E-D403FEAC0CD5}" type="slidenum">
              <a:rPr lang="en-US" smtClean="0"/>
              <a:t>30</a:t>
            </a:fld>
            <a:endParaRPr lang="en-US"/>
          </a:p>
        </p:txBody>
      </p:sp>
    </p:spTree>
    <p:extLst>
      <p:ext uri="{BB962C8B-B14F-4D97-AF65-F5344CB8AC3E}">
        <p14:creationId xmlns:p14="http://schemas.microsoft.com/office/powerpoint/2010/main" val="3577567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48A8A8-7039-4D26-BFC6-6455F911423A}" type="slidenum">
              <a:rPr lang="en-US" smtClean="0"/>
              <a:t>31</a:t>
            </a:fld>
            <a:endParaRPr lang="en-US" dirty="0"/>
          </a:p>
        </p:txBody>
      </p:sp>
    </p:spTree>
    <p:extLst>
      <p:ext uri="{BB962C8B-B14F-4D97-AF65-F5344CB8AC3E}">
        <p14:creationId xmlns:p14="http://schemas.microsoft.com/office/powerpoint/2010/main" val="1248464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our presentations, I’ll begin by telling you a little bit about the coalition. The Housing and Homeless Coalition of Central New York is a coalition of organizations across three counties- Cayuga, Onondaga, and Oswego. Our mission is to end homelessness and housing instability in Central New York. The Coalition acts as HUD’s Continuum of Care for homelessness in the region, bringing 9.75 million dollars in housing programs into our community. We also operate and oversee the Homeless Management Information system and the Coordinated Entry systems. </a:t>
            </a:r>
          </a:p>
        </p:txBody>
      </p:sp>
      <p:sp>
        <p:nvSpPr>
          <p:cNvPr id="4" name="Slide Number Placeholder 3"/>
          <p:cNvSpPr>
            <a:spLocks noGrp="1"/>
          </p:cNvSpPr>
          <p:nvPr>
            <p:ph type="sldNum" sz="quarter" idx="5"/>
          </p:nvPr>
        </p:nvSpPr>
        <p:spPr/>
        <p:txBody>
          <a:bodyPr/>
          <a:lstStyle/>
          <a:p>
            <a:fld id="{9248A8A8-7039-4D26-BFC6-6455F911423A}" type="slidenum">
              <a:rPr lang="en-US" smtClean="0"/>
              <a:t>4</a:t>
            </a:fld>
            <a:endParaRPr lang="en-US" dirty="0"/>
          </a:p>
        </p:txBody>
      </p:sp>
    </p:spTree>
    <p:extLst>
      <p:ext uri="{BB962C8B-B14F-4D97-AF65-F5344CB8AC3E}">
        <p14:creationId xmlns:p14="http://schemas.microsoft.com/office/powerpoint/2010/main" val="4016982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Vulnerability Index –Urban Institute</a:t>
            </a:r>
          </a:p>
          <a:p>
            <a:r>
              <a:rPr lang="en-US" dirty="0"/>
              <a:t>9 census tracts in Syracuse are in the top 5% in NY state of tracts most likely to need emergency rental assistance.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urban institute released rankings of the census tracts in new York state using data on poverty, severely cost-burdened low-income renters, renter-occupied housing units, and unemployment</a:t>
            </a:r>
          </a:p>
          <a:p>
            <a:endParaRPr lang="en-US" dirty="0"/>
          </a:p>
          <a:p>
            <a:endParaRPr lang="en-US" dirty="0"/>
          </a:p>
        </p:txBody>
      </p:sp>
      <p:sp>
        <p:nvSpPr>
          <p:cNvPr id="4" name="Slide Number Placeholder 3"/>
          <p:cNvSpPr>
            <a:spLocks noGrp="1"/>
          </p:cNvSpPr>
          <p:nvPr>
            <p:ph type="sldNum" sz="quarter" idx="5"/>
          </p:nvPr>
        </p:nvSpPr>
        <p:spPr/>
        <p:txBody>
          <a:bodyPr/>
          <a:lstStyle/>
          <a:p>
            <a:fld id="{C1E67A5D-98BE-47D7-8E3E-D403FEAC0CD5}" type="slidenum">
              <a:rPr lang="en-US" smtClean="0"/>
              <a:t>32</a:t>
            </a:fld>
            <a:endParaRPr lang="en-US"/>
          </a:p>
        </p:txBody>
      </p:sp>
    </p:spTree>
    <p:extLst>
      <p:ext uri="{BB962C8B-B14F-4D97-AF65-F5344CB8AC3E}">
        <p14:creationId xmlns:p14="http://schemas.microsoft.com/office/powerpoint/2010/main" val="2597033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Locally collected data bears this out – Shelter clients’ last permanent address is mainly the north, near-west, and south sides of the city </a:t>
            </a:r>
          </a:p>
        </p:txBody>
      </p:sp>
      <p:sp>
        <p:nvSpPr>
          <p:cNvPr id="4" name="Slide Number Placeholder 3"/>
          <p:cNvSpPr>
            <a:spLocks noGrp="1"/>
          </p:cNvSpPr>
          <p:nvPr>
            <p:ph type="sldNum" sz="quarter" idx="5"/>
          </p:nvPr>
        </p:nvSpPr>
        <p:spPr/>
        <p:txBody>
          <a:bodyPr/>
          <a:lstStyle/>
          <a:p>
            <a:fld id="{C1E67A5D-98BE-47D7-8E3E-D403FEAC0CD5}" type="slidenum">
              <a:rPr lang="en-US" smtClean="0"/>
              <a:t>33</a:t>
            </a:fld>
            <a:endParaRPr lang="en-US"/>
          </a:p>
        </p:txBody>
      </p:sp>
    </p:spTree>
    <p:extLst>
      <p:ext uri="{BB962C8B-B14F-4D97-AF65-F5344CB8AC3E}">
        <p14:creationId xmlns:p14="http://schemas.microsoft.com/office/powerpoint/2010/main" val="3427966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was already tough for them</a:t>
            </a:r>
          </a:p>
          <a:p>
            <a:pPr lvl="1"/>
            <a:r>
              <a:rPr lang="en-US" dirty="0"/>
              <a:t>Severely cost-burdened low-income renters  (add example of extremely low incomes)</a:t>
            </a:r>
          </a:p>
          <a:p>
            <a:pPr lvl="2"/>
            <a:r>
              <a:rPr lang="en-US" dirty="0"/>
              <a:t>In each of these census tracts the majority of low-income renters pay more than 50% of their income in rent</a:t>
            </a:r>
          </a:p>
          <a:p>
            <a:pPr lvl="1"/>
            <a:r>
              <a:rPr lang="en-US" dirty="0"/>
              <a:t>High unemployment</a:t>
            </a:r>
          </a:p>
          <a:p>
            <a:pPr lvl="1"/>
            <a:r>
              <a:rPr lang="en-US" dirty="0"/>
              <a:t>High poverty rates</a:t>
            </a:r>
          </a:p>
          <a:p>
            <a:pPr lvl="1"/>
            <a:r>
              <a:rPr lang="en-US" dirty="0"/>
              <a:t>Lack of health insurance</a:t>
            </a:r>
          </a:p>
          <a:p>
            <a:pPr lvl="1"/>
            <a:r>
              <a:rPr lang="en-US" dirty="0"/>
              <a:t>Higher percentages of these census tracts are also Black, Hispanic, and new </a:t>
            </a:r>
            <a:r>
              <a:rPr lang="en-US" dirty="0" err="1"/>
              <a:t>americans</a:t>
            </a:r>
            <a:r>
              <a:rPr lang="en-US" dirty="0"/>
              <a:t> </a:t>
            </a:r>
          </a:p>
          <a:p>
            <a:endParaRPr lang="en-US" dirty="0"/>
          </a:p>
          <a:p>
            <a:endParaRPr lang="en-US" dirty="0"/>
          </a:p>
          <a:p>
            <a:r>
              <a:rPr lang="en-US" dirty="0"/>
              <a:t>Add Martha Clip here</a:t>
            </a:r>
          </a:p>
        </p:txBody>
      </p:sp>
      <p:sp>
        <p:nvSpPr>
          <p:cNvPr id="4" name="Slide Number Placeholder 3"/>
          <p:cNvSpPr>
            <a:spLocks noGrp="1"/>
          </p:cNvSpPr>
          <p:nvPr>
            <p:ph type="sldNum" sz="quarter" idx="5"/>
          </p:nvPr>
        </p:nvSpPr>
        <p:spPr/>
        <p:txBody>
          <a:bodyPr/>
          <a:lstStyle/>
          <a:p>
            <a:fld id="{C1E67A5D-98BE-47D7-8E3E-D403FEAC0CD5}" type="slidenum">
              <a:rPr lang="en-US" smtClean="0"/>
              <a:t>34</a:t>
            </a:fld>
            <a:endParaRPr lang="en-US"/>
          </a:p>
        </p:txBody>
      </p:sp>
    </p:spTree>
    <p:extLst>
      <p:ext uri="{BB962C8B-B14F-4D97-AF65-F5344CB8AC3E}">
        <p14:creationId xmlns:p14="http://schemas.microsoft.com/office/powerpoint/2010/main" val="3480660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48A8A8-7039-4D26-BFC6-6455F911423A}" type="slidenum">
              <a:rPr lang="en-US" smtClean="0"/>
              <a:t>35</a:t>
            </a:fld>
            <a:endParaRPr lang="en-US" dirty="0"/>
          </a:p>
        </p:txBody>
      </p:sp>
    </p:spTree>
    <p:extLst>
      <p:ext uri="{BB962C8B-B14F-4D97-AF65-F5344CB8AC3E}">
        <p14:creationId xmlns:p14="http://schemas.microsoft.com/office/powerpoint/2010/main" val="1158360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Rex </a:t>
            </a:r>
          </a:p>
        </p:txBody>
      </p:sp>
      <p:sp>
        <p:nvSpPr>
          <p:cNvPr id="4" name="Slide Number Placeholder 3"/>
          <p:cNvSpPr>
            <a:spLocks noGrp="1"/>
          </p:cNvSpPr>
          <p:nvPr>
            <p:ph type="sldNum" sz="quarter" idx="5"/>
          </p:nvPr>
        </p:nvSpPr>
        <p:spPr/>
        <p:txBody>
          <a:bodyPr/>
          <a:lstStyle/>
          <a:p>
            <a:fld id="{C1E67A5D-98BE-47D7-8E3E-D403FEAC0CD5}" type="slidenum">
              <a:rPr lang="en-US" smtClean="0"/>
              <a:t>36</a:t>
            </a:fld>
            <a:endParaRPr lang="en-US"/>
          </a:p>
        </p:txBody>
      </p:sp>
    </p:spTree>
    <p:extLst>
      <p:ext uri="{BB962C8B-B14F-4D97-AF65-F5344CB8AC3E}">
        <p14:creationId xmlns:p14="http://schemas.microsoft.com/office/powerpoint/2010/main" val="2036706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Rex + Angela clips here</a:t>
            </a:r>
          </a:p>
          <a:p>
            <a:endParaRPr lang="en-US" dirty="0"/>
          </a:p>
        </p:txBody>
      </p:sp>
      <p:sp>
        <p:nvSpPr>
          <p:cNvPr id="4" name="Slide Number Placeholder 3"/>
          <p:cNvSpPr>
            <a:spLocks noGrp="1"/>
          </p:cNvSpPr>
          <p:nvPr>
            <p:ph type="sldNum" sz="quarter" idx="5"/>
          </p:nvPr>
        </p:nvSpPr>
        <p:spPr/>
        <p:txBody>
          <a:bodyPr/>
          <a:lstStyle/>
          <a:p>
            <a:fld id="{C1E67A5D-98BE-47D7-8E3E-D403FEAC0CD5}" type="slidenum">
              <a:rPr lang="en-US" smtClean="0"/>
              <a:t>37</a:t>
            </a:fld>
            <a:endParaRPr lang="en-US"/>
          </a:p>
        </p:txBody>
      </p:sp>
    </p:spTree>
    <p:extLst>
      <p:ext uri="{BB962C8B-B14F-4D97-AF65-F5344CB8AC3E}">
        <p14:creationId xmlns:p14="http://schemas.microsoft.com/office/powerpoint/2010/main" val="2012673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67A5D-98BE-47D7-8E3E-D403FEAC0CD5}" type="slidenum">
              <a:rPr lang="en-US" smtClean="0"/>
              <a:t>38</a:t>
            </a:fld>
            <a:endParaRPr lang="en-US"/>
          </a:p>
        </p:txBody>
      </p:sp>
    </p:spTree>
    <p:extLst>
      <p:ext uri="{BB962C8B-B14F-4D97-AF65-F5344CB8AC3E}">
        <p14:creationId xmlns:p14="http://schemas.microsoft.com/office/powerpoint/2010/main" val="1285173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main takeaways that we are taking into 2021. </a:t>
            </a:r>
          </a:p>
        </p:txBody>
      </p:sp>
      <p:sp>
        <p:nvSpPr>
          <p:cNvPr id="4" name="Slide Number Placeholder 3"/>
          <p:cNvSpPr>
            <a:spLocks noGrp="1"/>
          </p:cNvSpPr>
          <p:nvPr>
            <p:ph type="sldNum" sz="quarter" idx="5"/>
          </p:nvPr>
        </p:nvSpPr>
        <p:spPr/>
        <p:txBody>
          <a:bodyPr/>
          <a:lstStyle/>
          <a:p>
            <a:fld id="{9248A8A8-7039-4D26-BFC6-6455F911423A}" type="slidenum">
              <a:rPr lang="en-US" smtClean="0"/>
              <a:t>39</a:t>
            </a:fld>
            <a:endParaRPr lang="en-US" dirty="0"/>
          </a:p>
        </p:txBody>
      </p:sp>
    </p:spTree>
    <p:extLst>
      <p:ext uri="{BB962C8B-B14F-4D97-AF65-F5344CB8AC3E}">
        <p14:creationId xmlns:p14="http://schemas.microsoft.com/office/powerpoint/2010/main" val="3918581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Governor Cuomo committed to creating 20,000 units of supportive housing over the next 15 years statewide. This was the first multi-year commitment to creating supportive housing outside of New York City. The first five year commitment is expiring this years and we are advocating for the Governor to re-commit to ESSHI. The development of supportive housing is necessary in both the response to COVID-19 and in ending homelessness. This funding gives us the ability to create more supportive housing for our most vulnerable people experiencing homelessness, including those with disabilities, the frail/elderly, and people with substance use disorders. </a:t>
            </a:r>
          </a:p>
        </p:txBody>
      </p:sp>
      <p:sp>
        <p:nvSpPr>
          <p:cNvPr id="4" name="Slide Number Placeholder 3"/>
          <p:cNvSpPr>
            <a:spLocks noGrp="1"/>
          </p:cNvSpPr>
          <p:nvPr>
            <p:ph type="sldNum" sz="quarter" idx="5"/>
          </p:nvPr>
        </p:nvSpPr>
        <p:spPr/>
        <p:txBody>
          <a:bodyPr/>
          <a:lstStyle/>
          <a:p>
            <a:fld id="{C1E67A5D-98BE-47D7-8E3E-D403FEAC0CD5}" type="slidenum">
              <a:rPr lang="en-US" smtClean="0"/>
              <a:t>40</a:t>
            </a:fld>
            <a:endParaRPr lang="en-US"/>
          </a:p>
        </p:txBody>
      </p:sp>
    </p:spTree>
    <p:extLst>
      <p:ext uri="{BB962C8B-B14F-4D97-AF65-F5344CB8AC3E}">
        <p14:creationId xmlns:p14="http://schemas.microsoft.com/office/powerpoint/2010/main" val="1762348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use the information we are gathering from the existing projects to continue reaching our most vulnerable populations. </a:t>
            </a:r>
          </a:p>
          <a:p>
            <a:endParaRPr lang="en-US" dirty="0"/>
          </a:p>
          <a:p>
            <a:r>
              <a:rPr lang="en-US" dirty="0"/>
              <a:t>We are also advocating for additional Emergency Solutions Grant funding to expand homeless prevention, rapid rehousing, shelter and street outreach programs in our community. </a:t>
            </a:r>
          </a:p>
          <a:p>
            <a:endParaRPr lang="en-US" dirty="0"/>
          </a:p>
          <a:p>
            <a:r>
              <a:rPr lang="en-US" dirty="0"/>
              <a:t>Also necessary in the response for COVID-19 is emergency rental assistance and eviction prevention. When the eviction moratoria are lifted, renters will be faced with substantial amounts of back rent owed creating housing instability. </a:t>
            </a:r>
          </a:p>
        </p:txBody>
      </p:sp>
      <p:sp>
        <p:nvSpPr>
          <p:cNvPr id="4" name="Slide Number Placeholder 3"/>
          <p:cNvSpPr>
            <a:spLocks noGrp="1"/>
          </p:cNvSpPr>
          <p:nvPr>
            <p:ph type="sldNum" sz="quarter" idx="5"/>
          </p:nvPr>
        </p:nvSpPr>
        <p:spPr/>
        <p:txBody>
          <a:bodyPr/>
          <a:lstStyle/>
          <a:p>
            <a:fld id="{9248A8A8-7039-4D26-BFC6-6455F911423A}" type="slidenum">
              <a:rPr lang="en-US" smtClean="0"/>
              <a:t>41</a:t>
            </a:fld>
            <a:endParaRPr lang="en-US" dirty="0"/>
          </a:p>
        </p:txBody>
      </p:sp>
    </p:spTree>
    <p:extLst>
      <p:ext uri="{BB962C8B-B14F-4D97-AF65-F5344CB8AC3E}">
        <p14:creationId xmlns:p14="http://schemas.microsoft.com/office/powerpoint/2010/main" val="83184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guiding principles inform all of the work we do at the HHC. We believe that housing is a fundamental human right- that everyone deserves a safe and stable place to call home.</a:t>
            </a:r>
          </a:p>
          <a:p>
            <a:endParaRPr lang="en-US" dirty="0"/>
          </a:p>
          <a:p>
            <a:r>
              <a:rPr lang="en-US" dirty="0"/>
              <a:t> Now more than ever, we remain committed to housing first which is an evidence based method of providing housing so people are able make goals and address barriers once housing has been secured.</a:t>
            </a:r>
          </a:p>
          <a:p>
            <a:endParaRPr lang="en-US" dirty="0"/>
          </a:p>
          <a:p>
            <a:r>
              <a:rPr lang="en-US" dirty="0"/>
              <a:t> And finally, we believe that homelessness can be ended. Through collaboration and investment into safe, affordable housing, we truly believe that homelessness will no longer exist in our community. </a:t>
            </a:r>
          </a:p>
        </p:txBody>
      </p:sp>
      <p:sp>
        <p:nvSpPr>
          <p:cNvPr id="4" name="Slide Number Placeholder 3"/>
          <p:cNvSpPr>
            <a:spLocks noGrp="1"/>
          </p:cNvSpPr>
          <p:nvPr>
            <p:ph type="sldNum" sz="quarter" idx="5"/>
          </p:nvPr>
        </p:nvSpPr>
        <p:spPr/>
        <p:txBody>
          <a:bodyPr/>
          <a:lstStyle/>
          <a:p>
            <a:fld id="{9248A8A8-7039-4D26-BFC6-6455F911423A}" type="slidenum">
              <a:rPr lang="en-US" smtClean="0"/>
              <a:t>5</a:t>
            </a:fld>
            <a:endParaRPr lang="en-US"/>
          </a:p>
        </p:txBody>
      </p:sp>
    </p:spTree>
    <p:extLst>
      <p:ext uri="{BB962C8B-B14F-4D97-AF65-F5344CB8AC3E}">
        <p14:creationId xmlns:p14="http://schemas.microsoft.com/office/powerpoint/2010/main" val="59310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our system works for the most marginalized groups, it works for everyone. </a:t>
            </a:r>
          </a:p>
        </p:txBody>
      </p:sp>
      <p:sp>
        <p:nvSpPr>
          <p:cNvPr id="4" name="Slide Number Placeholder 3"/>
          <p:cNvSpPr>
            <a:spLocks noGrp="1"/>
          </p:cNvSpPr>
          <p:nvPr>
            <p:ph type="sldNum" sz="quarter" idx="5"/>
          </p:nvPr>
        </p:nvSpPr>
        <p:spPr/>
        <p:txBody>
          <a:bodyPr/>
          <a:lstStyle/>
          <a:p>
            <a:fld id="{9248A8A8-7039-4D26-BFC6-6455F911423A}" type="slidenum">
              <a:rPr lang="en-US" smtClean="0"/>
              <a:t>42</a:t>
            </a:fld>
            <a:endParaRPr lang="en-US" dirty="0"/>
          </a:p>
        </p:txBody>
      </p:sp>
    </p:spTree>
    <p:extLst>
      <p:ext uri="{BB962C8B-B14F-4D97-AF65-F5344CB8AC3E}">
        <p14:creationId xmlns:p14="http://schemas.microsoft.com/office/powerpoint/2010/main" val="4177790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HHC staff are simply the mouthpiece of all the incredible work that is done by our partner agencies in this community. This community is incredibly strong and collaborative which is why we have been so effective in decreasing homelessness. We will rely on these partnerships as we tackle the challenges that lay before our community in the months ahead. </a:t>
            </a:r>
          </a:p>
          <a:p>
            <a:endParaRPr lang="en-US" dirty="0"/>
          </a:p>
          <a:p>
            <a:r>
              <a:rPr lang="en-US" dirty="0"/>
              <a:t>We would also like to thank the United Way of CNY for making the HHC one of its initiatives and giving the HHC a home. </a:t>
            </a:r>
          </a:p>
        </p:txBody>
      </p:sp>
      <p:sp>
        <p:nvSpPr>
          <p:cNvPr id="4" name="Slide Number Placeholder 3"/>
          <p:cNvSpPr>
            <a:spLocks noGrp="1"/>
          </p:cNvSpPr>
          <p:nvPr>
            <p:ph type="sldNum" sz="quarter" idx="5"/>
          </p:nvPr>
        </p:nvSpPr>
        <p:spPr/>
        <p:txBody>
          <a:bodyPr/>
          <a:lstStyle/>
          <a:p>
            <a:fld id="{9248A8A8-7039-4D26-BFC6-6455F911423A}" type="slidenum">
              <a:rPr lang="en-US" smtClean="0"/>
              <a:t>43</a:t>
            </a:fld>
            <a:endParaRPr lang="en-US" dirty="0"/>
          </a:p>
        </p:txBody>
      </p:sp>
    </p:spTree>
    <p:extLst>
      <p:ext uri="{BB962C8B-B14F-4D97-AF65-F5344CB8AC3E}">
        <p14:creationId xmlns:p14="http://schemas.microsoft.com/office/powerpoint/2010/main" val="2653812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 but certainly not least, I want to thank our Client Advisory Board who were willing to share their stories with us. I want to leave you with some final thoughts from Martha, Angela, Rex, and Edgar. </a:t>
            </a:r>
          </a:p>
        </p:txBody>
      </p:sp>
      <p:sp>
        <p:nvSpPr>
          <p:cNvPr id="4" name="Slide Number Placeholder 3"/>
          <p:cNvSpPr>
            <a:spLocks noGrp="1"/>
          </p:cNvSpPr>
          <p:nvPr>
            <p:ph type="sldNum" sz="quarter" idx="5"/>
          </p:nvPr>
        </p:nvSpPr>
        <p:spPr/>
        <p:txBody>
          <a:bodyPr/>
          <a:lstStyle/>
          <a:p>
            <a:fld id="{9248A8A8-7039-4D26-BFC6-6455F911423A}" type="slidenum">
              <a:rPr lang="en-US" smtClean="0"/>
              <a:t>44</a:t>
            </a:fld>
            <a:endParaRPr lang="en-US" dirty="0"/>
          </a:p>
        </p:txBody>
      </p:sp>
    </p:spTree>
    <p:extLst>
      <p:ext uri="{BB962C8B-B14F-4D97-AF65-F5344CB8AC3E}">
        <p14:creationId xmlns:p14="http://schemas.microsoft.com/office/powerpoint/2010/main" val="3023016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45</a:t>
            </a:fld>
            <a:endParaRPr lang="en-US" dirty="0"/>
          </a:p>
        </p:txBody>
      </p:sp>
    </p:spTree>
    <p:extLst>
      <p:ext uri="{BB962C8B-B14F-4D97-AF65-F5344CB8AC3E}">
        <p14:creationId xmlns:p14="http://schemas.microsoft.com/office/powerpoint/2010/main" val="3051393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three important ways we do our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you’ll hear audio from our client advisory board throughout the staff presentations talking about their experiences with homelessness. You’ll hear the voices of Angela Hightower, Martha Ehlert, Rex Beverage, and Edgar Hughes. We believe that centering people with lived experience is the most effective way to make policies and solutions that will work for the people who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imperative in creating effective housing policies is being data driven and using data to ensure that our system is performing well. Later on, you’ll hear about the ways we’re doing just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last but not least, partnerships and collaboration are everything in this work. We are extremely grateful to our partners and the opportunities for cross sector collaboration. Collaboration is the one thing that truly sets us apart from most other communities seeking to end homelessness. </a:t>
            </a:r>
          </a:p>
        </p:txBody>
      </p:sp>
      <p:sp>
        <p:nvSpPr>
          <p:cNvPr id="4" name="Slide Number Placeholder 3"/>
          <p:cNvSpPr>
            <a:spLocks noGrp="1"/>
          </p:cNvSpPr>
          <p:nvPr>
            <p:ph type="sldNum" sz="quarter" idx="5"/>
          </p:nvPr>
        </p:nvSpPr>
        <p:spPr/>
        <p:txBody>
          <a:bodyPr/>
          <a:lstStyle/>
          <a:p>
            <a:fld id="{9248A8A8-7039-4D26-BFC6-6455F911423A}" type="slidenum">
              <a:rPr lang="en-US" smtClean="0"/>
              <a:t>6</a:t>
            </a:fld>
            <a:endParaRPr lang="en-US" dirty="0"/>
          </a:p>
        </p:txBody>
      </p:sp>
    </p:spTree>
    <p:extLst>
      <p:ext uri="{BB962C8B-B14F-4D97-AF65-F5344CB8AC3E}">
        <p14:creationId xmlns:p14="http://schemas.microsoft.com/office/powerpoint/2010/main" val="178762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presentation this year is going to be a little different than in years past. 2020 has been a challenging year in more than ways than one. COVID-19 and our nation facing its systemic racism has impacted everyone, especially people experiencing homelessness. </a:t>
            </a:r>
            <a:r>
              <a:rPr lang="en-US" dirty="0">
                <a:highlight>
                  <a:srgbClr val="FFFF00"/>
                </a:highlight>
              </a:rPr>
              <a:t>We at the HHC have worked over this past year to respond to both the pandemic and housing injustice in our community. Our presentations this year will focus on these two topics. </a:t>
            </a:r>
          </a:p>
          <a:p>
            <a:endParaRPr lang="en-US" dirty="0"/>
          </a:p>
          <a:p>
            <a:r>
              <a:rPr lang="en-US" dirty="0"/>
              <a:t>First I’ll hand it over to Sherrain, who will do a deep dive into racial equity and homelessness. After that Fred and Sarah are teaming up to look at our trends in homelessness and the HHC’s response to COVID-19. </a:t>
            </a:r>
          </a:p>
          <a:p>
            <a:endParaRPr lang="en-US" dirty="0"/>
          </a:p>
          <a:p>
            <a:r>
              <a:rPr lang="en-US" dirty="0"/>
              <a:t>Please remember to ask questions in the Q&amp;A throughout the presentations as we have dedicated time to responding after our presentations. </a:t>
            </a:r>
          </a:p>
        </p:txBody>
      </p:sp>
      <p:sp>
        <p:nvSpPr>
          <p:cNvPr id="4" name="Slide Number Placeholder 3"/>
          <p:cNvSpPr>
            <a:spLocks noGrp="1"/>
          </p:cNvSpPr>
          <p:nvPr>
            <p:ph type="sldNum" sz="quarter" idx="5"/>
          </p:nvPr>
        </p:nvSpPr>
        <p:spPr/>
        <p:txBody>
          <a:bodyPr/>
          <a:lstStyle/>
          <a:p>
            <a:fld id="{9248A8A8-7039-4D26-BFC6-6455F911423A}" type="slidenum">
              <a:rPr lang="en-US" smtClean="0"/>
              <a:t>7</a:t>
            </a:fld>
            <a:endParaRPr lang="en-US" dirty="0"/>
          </a:p>
        </p:txBody>
      </p:sp>
    </p:spTree>
    <p:extLst>
      <p:ext uri="{BB962C8B-B14F-4D97-AF65-F5344CB8AC3E}">
        <p14:creationId xmlns:p14="http://schemas.microsoft.com/office/powerpoint/2010/main" val="3218692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recognize that every person has a different story, a different background</a:t>
            </a:r>
          </a:p>
          <a:p>
            <a:r>
              <a:rPr lang="en-US" dirty="0"/>
              <a:t>People from different races typically have different experiences and the accessibility to resources are often different which results in different groups having different needs. Some need more support to overcome barriers, to be successful and make it to the top as the illustration shows. </a:t>
            </a:r>
          </a:p>
          <a:p>
            <a:r>
              <a:rPr lang="en-US" dirty="0"/>
              <a:t>Edgar will now share with us some of the barriers that he has faced. </a:t>
            </a:r>
          </a:p>
        </p:txBody>
      </p:sp>
      <p:sp>
        <p:nvSpPr>
          <p:cNvPr id="4" name="Slide Number Placeholder 3"/>
          <p:cNvSpPr>
            <a:spLocks noGrp="1"/>
          </p:cNvSpPr>
          <p:nvPr>
            <p:ph type="sldNum" sz="quarter" idx="5"/>
          </p:nvPr>
        </p:nvSpPr>
        <p:spPr/>
        <p:txBody>
          <a:bodyPr/>
          <a:lstStyle/>
          <a:p>
            <a:fld id="{9248A8A8-7039-4D26-BFC6-6455F911423A}" type="slidenum">
              <a:rPr lang="en-US" smtClean="0"/>
              <a:t>9</a:t>
            </a:fld>
            <a:endParaRPr lang="en-US" dirty="0"/>
          </a:p>
        </p:txBody>
      </p:sp>
    </p:spTree>
    <p:extLst>
      <p:ext uri="{BB962C8B-B14F-4D97-AF65-F5344CB8AC3E}">
        <p14:creationId xmlns:p14="http://schemas.microsoft.com/office/powerpoint/2010/main" val="2627534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 a community, as a nation need to take a targeted universalism approach to help everyone overcome barriers. Targeted universalism is a process in which targeted strategies are put into place to reach universal goals, and our goal is to end homelessness for all! </a:t>
            </a:r>
            <a:r>
              <a:rPr lang="en-US" dirty="0" err="1"/>
              <a:t>Im</a:t>
            </a:r>
            <a:r>
              <a:rPr lang="en-US" dirty="0"/>
              <a:t> going to repeat that, our goal is to end homelessness for all! </a:t>
            </a:r>
          </a:p>
          <a:p>
            <a:endParaRPr lang="en-US" dirty="0"/>
          </a:p>
          <a:p>
            <a:r>
              <a:rPr lang="en-US" dirty="0"/>
              <a:t>This is where we will need to consider the different barriers that different groups are up against especially those of specialized populations</a:t>
            </a:r>
          </a:p>
        </p:txBody>
      </p:sp>
      <p:sp>
        <p:nvSpPr>
          <p:cNvPr id="4" name="Slide Number Placeholder 3"/>
          <p:cNvSpPr>
            <a:spLocks noGrp="1"/>
          </p:cNvSpPr>
          <p:nvPr>
            <p:ph type="sldNum" sz="quarter" idx="5"/>
          </p:nvPr>
        </p:nvSpPr>
        <p:spPr/>
        <p:txBody>
          <a:bodyPr/>
          <a:lstStyle/>
          <a:p>
            <a:fld id="{9248A8A8-7039-4D26-BFC6-6455F911423A}" type="slidenum">
              <a:rPr lang="en-US" smtClean="0"/>
              <a:t>10</a:t>
            </a:fld>
            <a:endParaRPr lang="en-US" dirty="0"/>
          </a:p>
        </p:txBody>
      </p:sp>
    </p:spTree>
    <p:extLst>
      <p:ext uri="{BB962C8B-B14F-4D97-AF65-F5344CB8AC3E}">
        <p14:creationId xmlns:p14="http://schemas.microsoft.com/office/powerpoint/2010/main" val="276080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will now hear from Angela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Angela has expressed is in fact true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is a racial disparity in the homeless population nationwide.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Due to systemic racism which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disparities of generational wealth, there is a disparity with education and employment opportunities, criminal justice, housing redlining, healthcare, and others </a:t>
            </a:r>
          </a:p>
          <a:p>
            <a:endParaRPr lang="en-US" dirty="0"/>
          </a:p>
        </p:txBody>
      </p:sp>
      <p:sp>
        <p:nvSpPr>
          <p:cNvPr id="4" name="Slide Number Placeholder 3"/>
          <p:cNvSpPr>
            <a:spLocks noGrp="1"/>
          </p:cNvSpPr>
          <p:nvPr>
            <p:ph type="sldNum" sz="quarter" idx="5"/>
          </p:nvPr>
        </p:nvSpPr>
        <p:spPr/>
        <p:txBody>
          <a:bodyPr/>
          <a:lstStyle/>
          <a:p>
            <a:fld id="{9248A8A8-7039-4D26-BFC6-6455F911423A}" type="slidenum">
              <a:rPr lang="en-US" smtClean="0"/>
              <a:t>11</a:t>
            </a:fld>
            <a:endParaRPr lang="en-US" dirty="0"/>
          </a:p>
        </p:txBody>
      </p:sp>
    </p:spTree>
    <p:extLst>
      <p:ext uri="{BB962C8B-B14F-4D97-AF65-F5344CB8AC3E}">
        <p14:creationId xmlns:p14="http://schemas.microsoft.com/office/powerpoint/2010/main" val="136651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FFB75-5ED5-4185-9C31-D70A78999E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92ABA3-3B35-43D1-9C59-6D81B90C17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B1FF6-8801-4BD0-806B-85E5AC954448}"/>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5" name="Footer Placeholder 4">
            <a:extLst>
              <a:ext uri="{FF2B5EF4-FFF2-40B4-BE49-F238E27FC236}">
                <a16:creationId xmlns:a16="http://schemas.microsoft.com/office/drawing/2014/main" id="{81A696EF-3E2F-4B6A-9EF7-54E20D7D5C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030013-F08E-4558-A181-817DAFF0D2E6}"/>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252246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67170-2CC0-43F3-9DA4-FF06DA2318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B01A32-1120-4245-B87C-BABCAE8975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CBD08-55C3-4704-B892-2E1A99C4805F}"/>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5" name="Footer Placeholder 4">
            <a:extLst>
              <a:ext uri="{FF2B5EF4-FFF2-40B4-BE49-F238E27FC236}">
                <a16:creationId xmlns:a16="http://schemas.microsoft.com/office/drawing/2014/main" id="{999D5991-F9D2-401A-B0CC-7C8602BBEA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3131D2-217D-49B9-A0BF-6E87E4F1B41E}"/>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170061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8DF0A-FB59-4E5B-9A3A-152590463F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1D41D-6CF4-4C35-B9C2-41AB2E3FB0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0F940-60A3-4232-AC38-D0879BD80334}"/>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5" name="Footer Placeholder 4">
            <a:extLst>
              <a:ext uri="{FF2B5EF4-FFF2-40B4-BE49-F238E27FC236}">
                <a16:creationId xmlns:a16="http://schemas.microsoft.com/office/drawing/2014/main" id="{1FDC8C93-CE87-440E-B4AB-BB56A19C0B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8D09D7-481C-4DAD-93CE-44CA71A1B0F8}"/>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1474101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970D2-81F4-4F53-8FC3-4D35371D37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464E1B-9C08-48A9-9996-A0B388E404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0AD94-400E-4BFA-B288-55BF25D948A1}"/>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5" name="Footer Placeholder 4">
            <a:extLst>
              <a:ext uri="{FF2B5EF4-FFF2-40B4-BE49-F238E27FC236}">
                <a16:creationId xmlns:a16="http://schemas.microsoft.com/office/drawing/2014/main" id="{CABB5BCA-2C6C-4E5C-8FD2-DB4245268F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0D64CB-FB43-4B5A-B1EA-2B2B96B60DB2}"/>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237997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C952-DFDD-4521-A575-44B97AE880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4797D2-77D4-45A8-87BA-6CAC7BE7C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A83478-CAF1-40AF-9102-11A056AE4ABC}"/>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5" name="Footer Placeholder 4">
            <a:extLst>
              <a:ext uri="{FF2B5EF4-FFF2-40B4-BE49-F238E27FC236}">
                <a16:creationId xmlns:a16="http://schemas.microsoft.com/office/drawing/2014/main" id="{0F55E7B2-3394-465E-9C5C-F4FCAE0BA5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71DCD2-A568-4463-838E-FC22B1A99751}"/>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14907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980E-B476-4ACB-AAD1-75353A8699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A7517-BA0D-4C61-893C-9461928BD4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6C9399-3561-4E36-BB79-1B9035B4E6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9BA316-5602-43C4-9849-4F8E1881B590}"/>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6" name="Footer Placeholder 5">
            <a:extLst>
              <a:ext uri="{FF2B5EF4-FFF2-40B4-BE49-F238E27FC236}">
                <a16:creationId xmlns:a16="http://schemas.microsoft.com/office/drawing/2014/main" id="{8755B235-E7D2-4D7A-BB02-2DD498FE6A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C5F1EF-0BE5-44C4-ACB8-0E55CF343658}"/>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744565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D90E-5D73-420C-9B47-F8B777C05D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84C12F-789C-4202-9AD7-E53FE5788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7AD240-68F0-4300-9EC1-C7B0DF7F21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FCDBA-474A-46F0-B1BC-7B910F365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1D2EBC-AC77-44EC-861D-3CBB25C856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946D94-2B94-44F5-B1CF-D39563E7A436}"/>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8" name="Footer Placeholder 7">
            <a:extLst>
              <a:ext uri="{FF2B5EF4-FFF2-40B4-BE49-F238E27FC236}">
                <a16:creationId xmlns:a16="http://schemas.microsoft.com/office/drawing/2014/main" id="{06515356-E162-46A5-9177-C33655915D1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F0C65C9-6F35-4E24-87C8-CD154E0F0A50}"/>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527742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011A-E7DA-4ED1-B974-CF5B83A5F1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F8469-76EC-42BA-9CE2-65FD7B470941}"/>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4" name="Footer Placeholder 3">
            <a:extLst>
              <a:ext uri="{FF2B5EF4-FFF2-40B4-BE49-F238E27FC236}">
                <a16:creationId xmlns:a16="http://schemas.microsoft.com/office/drawing/2014/main" id="{BE30E7A7-5064-4F1C-9AE9-BF49C3CD762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CE4FCDF-44A4-4189-A3A0-347B2EC416E3}"/>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1676338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541217-A7F2-4B93-B635-19242EB24D92}"/>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3" name="Footer Placeholder 2">
            <a:extLst>
              <a:ext uri="{FF2B5EF4-FFF2-40B4-BE49-F238E27FC236}">
                <a16:creationId xmlns:a16="http://schemas.microsoft.com/office/drawing/2014/main" id="{1069F576-1C7A-4C7E-AAF6-1AC36697674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E26891-5A13-4E1E-9E63-FB35C7DEC1F3}"/>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4266226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2CB2-ABE6-46DE-BB63-FC1AEC860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820809-B8D9-4879-83B8-E857D1CF1D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5D07BE-91BE-4560-93D9-43DE0C447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9A81A-D921-46CD-819C-55D5933851EB}"/>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6" name="Footer Placeholder 5">
            <a:extLst>
              <a:ext uri="{FF2B5EF4-FFF2-40B4-BE49-F238E27FC236}">
                <a16:creationId xmlns:a16="http://schemas.microsoft.com/office/drawing/2014/main" id="{E33D1855-ECC6-4367-A8FC-6269705F4B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9CC059-0977-4C4B-A207-F5765AC96756}"/>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390250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31AD-E36E-4F0F-9D82-62412A6FD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7FF5F7-AF6C-40A5-9D53-E9FBA515AA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598CB75-2767-4C23-9E62-37467853A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66722-6E58-459F-8566-3D5ADE421D02}"/>
              </a:ext>
            </a:extLst>
          </p:cNvPr>
          <p:cNvSpPr>
            <a:spLocks noGrp="1"/>
          </p:cNvSpPr>
          <p:nvPr>
            <p:ph type="dt" sz="half" idx="10"/>
          </p:nvPr>
        </p:nvSpPr>
        <p:spPr/>
        <p:txBody>
          <a:bodyPr/>
          <a:lstStyle/>
          <a:p>
            <a:fld id="{C60DCE06-FA3A-4589-9F65-EFFDFF34DF92}" type="datetimeFigureOut">
              <a:rPr lang="en-US" smtClean="0"/>
              <a:t>11/18/2020</a:t>
            </a:fld>
            <a:endParaRPr lang="en-US" dirty="0"/>
          </a:p>
        </p:txBody>
      </p:sp>
      <p:sp>
        <p:nvSpPr>
          <p:cNvPr id="6" name="Footer Placeholder 5">
            <a:extLst>
              <a:ext uri="{FF2B5EF4-FFF2-40B4-BE49-F238E27FC236}">
                <a16:creationId xmlns:a16="http://schemas.microsoft.com/office/drawing/2014/main" id="{26E24FB2-58CF-42DE-A9F2-2C73A45A5C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B14EC1-27C6-4805-BDB5-0CF4D34E09DC}"/>
              </a:ext>
            </a:extLst>
          </p:cNvPr>
          <p:cNvSpPr>
            <a:spLocks noGrp="1"/>
          </p:cNvSpPr>
          <p:nvPr>
            <p:ph type="sldNum" sz="quarter" idx="12"/>
          </p:nvPr>
        </p:nvSpPr>
        <p:spPr/>
        <p:txBody>
          <a:bodyPr/>
          <a:lstStyle/>
          <a:p>
            <a:fld id="{676D1C45-06EA-4022-B6BC-DE58AF2889C1}" type="slidenum">
              <a:rPr lang="en-US" smtClean="0"/>
              <a:t>‹#›</a:t>
            </a:fld>
            <a:endParaRPr lang="en-US" dirty="0"/>
          </a:p>
        </p:txBody>
      </p:sp>
    </p:spTree>
    <p:extLst>
      <p:ext uri="{BB962C8B-B14F-4D97-AF65-F5344CB8AC3E}">
        <p14:creationId xmlns:p14="http://schemas.microsoft.com/office/powerpoint/2010/main" val="292798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AA6CAE-9A21-4F9A-8437-12E70AC46F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0832F9-D8C7-46A2-8CB3-00F259064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C9CD6-DFCD-4052-80F9-D7ECA6119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DCE06-FA3A-4589-9F65-EFFDFF34DF92}" type="datetimeFigureOut">
              <a:rPr lang="en-US" smtClean="0"/>
              <a:t>11/18/2020</a:t>
            </a:fld>
            <a:endParaRPr lang="en-US" dirty="0"/>
          </a:p>
        </p:txBody>
      </p:sp>
      <p:sp>
        <p:nvSpPr>
          <p:cNvPr id="5" name="Footer Placeholder 4">
            <a:extLst>
              <a:ext uri="{FF2B5EF4-FFF2-40B4-BE49-F238E27FC236}">
                <a16:creationId xmlns:a16="http://schemas.microsoft.com/office/drawing/2014/main" id="{68C578F1-8864-4AA7-912F-1BD7907CB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A946BE-E98F-4BCA-A372-02A2D1653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D1C45-06EA-4022-B6BC-DE58AF2889C1}" type="slidenum">
              <a:rPr lang="en-US" smtClean="0"/>
              <a:t>‹#›</a:t>
            </a:fld>
            <a:endParaRPr lang="en-US" dirty="0"/>
          </a:p>
        </p:txBody>
      </p:sp>
    </p:spTree>
    <p:extLst>
      <p:ext uri="{BB962C8B-B14F-4D97-AF65-F5344CB8AC3E}">
        <p14:creationId xmlns:p14="http://schemas.microsoft.com/office/powerpoint/2010/main" val="86701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6.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6.png"/><Relationship Id="rId5" Type="http://schemas.openxmlformats.org/officeDocument/2006/relationships/chart" Target="../charts/chart4.xml"/><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6.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CE6C4D-0C20-4278-9B24-0C38F3DA9142}"/>
              </a:ext>
            </a:extLst>
          </p:cNvPr>
          <p:cNvSpPr>
            <a:spLocks noGrp="1"/>
          </p:cNvSpPr>
          <p:nvPr>
            <p:ph type="ctrTitle"/>
          </p:nvPr>
        </p:nvSpPr>
        <p:spPr>
          <a:xfrm>
            <a:off x="6746628" y="1783959"/>
            <a:ext cx="4645250" cy="2889114"/>
          </a:xfrm>
        </p:spPr>
        <p:txBody>
          <a:bodyPr anchor="b">
            <a:normAutofit/>
          </a:bodyPr>
          <a:lstStyle/>
          <a:p>
            <a:pPr algn="l"/>
            <a:r>
              <a:rPr lang="en-US" sz="4700" dirty="0">
                <a:solidFill>
                  <a:schemeClr val="bg1"/>
                </a:solidFill>
              </a:rPr>
              <a:t>Housing and Homeless Coalition of Central New York  </a:t>
            </a:r>
          </a:p>
        </p:txBody>
      </p:sp>
      <p:sp>
        <p:nvSpPr>
          <p:cNvPr id="3" name="Subtitle 2">
            <a:extLst>
              <a:ext uri="{FF2B5EF4-FFF2-40B4-BE49-F238E27FC236}">
                <a16:creationId xmlns:a16="http://schemas.microsoft.com/office/drawing/2014/main" id="{FE56C71A-A7C5-4DA1-8DDB-970B835EDA1E}"/>
              </a:ext>
            </a:extLst>
          </p:cNvPr>
          <p:cNvSpPr>
            <a:spLocks noGrp="1"/>
          </p:cNvSpPr>
          <p:nvPr>
            <p:ph type="subTitle" idx="1"/>
          </p:nvPr>
        </p:nvSpPr>
        <p:spPr>
          <a:xfrm>
            <a:off x="6746627" y="4750893"/>
            <a:ext cx="4645250" cy="1147863"/>
          </a:xfrm>
        </p:spPr>
        <p:txBody>
          <a:bodyPr anchor="t">
            <a:normAutofit/>
          </a:bodyPr>
          <a:lstStyle/>
          <a:p>
            <a:pPr algn="l"/>
            <a:r>
              <a:rPr lang="en-US" sz="2000" dirty="0">
                <a:solidFill>
                  <a:schemeClr val="bg1"/>
                </a:solidFill>
              </a:rPr>
              <a:t>Annual State of Homelessness </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EA8D367-CE76-406E-A47A-C779CFDC6088}"/>
              </a:ext>
            </a:extLst>
          </p:cNvPr>
          <p:cNvPicPr>
            <a:picLocks noChangeAspect="1"/>
          </p:cNvPicPr>
          <p:nvPr/>
        </p:nvPicPr>
        <p:blipFill>
          <a:blip r:embed="rId3"/>
          <a:stretch>
            <a:fillRect/>
          </a:stretch>
        </p:blipFill>
        <p:spPr>
          <a:xfrm>
            <a:off x="419382" y="1429366"/>
            <a:ext cx="4047843" cy="2631097"/>
          </a:xfrm>
          <a:prstGeom prst="rect">
            <a:avLst/>
          </a:prstGeom>
        </p:spPr>
      </p:pic>
    </p:spTree>
    <p:extLst>
      <p:ext uri="{BB962C8B-B14F-4D97-AF65-F5344CB8AC3E}">
        <p14:creationId xmlns:p14="http://schemas.microsoft.com/office/powerpoint/2010/main" val="1264946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C75BFB-A038-4F7B-85EC-F4F4FBAF5DA1}"/>
              </a:ext>
            </a:extLst>
          </p:cNvPr>
          <p:cNvSpPr>
            <a:spLocks noGrp="1"/>
          </p:cNvSpPr>
          <p:nvPr>
            <p:ph type="title"/>
          </p:nvPr>
        </p:nvSpPr>
        <p:spPr>
          <a:xfrm>
            <a:off x="1285240" y="1050595"/>
            <a:ext cx="8074815" cy="1618489"/>
          </a:xfrm>
        </p:spPr>
        <p:txBody>
          <a:bodyPr anchor="ctr">
            <a:normAutofit/>
          </a:bodyPr>
          <a:lstStyle/>
          <a:p>
            <a:r>
              <a:rPr lang="en-US" sz="6700"/>
              <a:t>Targeted Universalism</a:t>
            </a:r>
          </a:p>
        </p:txBody>
      </p:sp>
      <p:sp>
        <p:nvSpPr>
          <p:cNvPr id="3" name="Content Placeholder 2">
            <a:extLst>
              <a:ext uri="{FF2B5EF4-FFF2-40B4-BE49-F238E27FC236}">
                <a16:creationId xmlns:a16="http://schemas.microsoft.com/office/drawing/2014/main" id="{B3057CE6-64EC-4188-BDD3-6444746AACF5}"/>
              </a:ext>
            </a:extLst>
          </p:cNvPr>
          <p:cNvSpPr>
            <a:spLocks noGrp="1"/>
          </p:cNvSpPr>
          <p:nvPr>
            <p:ph idx="1"/>
          </p:nvPr>
        </p:nvSpPr>
        <p:spPr>
          <a:xfrm>
            <a:off x="1285240" y="2969469"/>
            <a:ext cx="8074815" cy="2800395"/>
          </a:xfrm>
        </p:spPr>
        <p:txBody>
          <a:bodyPr anchor="t">
            <a:normAutofit/>
          </a:bodyPr>
          <a:lstStyle/>
          <a:p>
            <a:r>
              <a:rPr lang="en-US" sz="2400" dirty="0"/>
              <a:t>Goal: End homelessness for all </a:t>
            </a:r>
          </a:p>
          <a:p>
            <a:r>
              <a:rPr lang="en-US" sz="2400" dirty="0"/>
              <a:t>Performance measure: The number of BIPOC experiencing homelessness is larger than the number of white people</a:t>
            </a:r>
          </a:p>
          <a:p>
            <a:r>
              <a:rPr lang="en-US" sz="2400" dirty="0"/>
              <a:t>Different groups have different barriers to overcome</a:t>
            </a:r>
          </a:p>
        </p:txBody>
      </p:sp>
    </p:spTree>
    <p:extLst>
      <p:ext uri="{BB962C8B-B14F-4D97-AF65-F5344CB8AC3E}">
        <p14:creationId xmlns:p14="http://schemas.microsoft.com/office/powerpoint/2010/main" val="2759762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C7B526-CFE2-4B3F-9B2F-DEF300E0F18A}"/>
              </a:ext>
            </a:extLst>
          </p:cNvPr>
          <p:cNvSpPr>
            <a:spLocks noGrp="1"/>
          </p:cNvSpPr>
          <p:nvPr>
            <p:ph type="title"/>
          </p:nvPr>
        </p:nvSpPr>
        <p:spPr>
          <a:xfrm>
            <a:off x="1075767" y="1188637"/>
            <a:ext cx="2988234" cy="4480726"/>
          </a:xfrm>
        </p:spPr>
        <p:txBody>
          <a:bodyPr>
            <a:normAutofit/>
          </a:bodyPr>
          <a:lstStyle/>
          <a:p>
            <a:pPr algn="r"/>
            <a:r>
              <a:rPr lang="en-US" sz="5100"/>
              <a:t>Definitions</a:t>
            </a:r>
          </a:p>
        </p:txBody>
      </p:sp>
      <p:cxnSp>
        <p:nvCxnSpPr>
          <p:cNvPr id="25" name="Straight Connector 2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7071966-C92D-4EB9-A029-B0E96CAD4D69}"/>
              </a:ext>
            </a:extLst>
          </p:cNvPr>
          <p:cNvSpPr>
            <a:spLocks noGrp="1"/>
          </p:cNvSpPr>
          <p:nvPr>
            <p:ph idx="1"/>
          </p:nvPr>
        </p:nvSpPr>
        <p:spPr>
          <a:xfrm>
            <a:off x="5255260" y="1648870"/>
            <a:ext cx="4702848" cy="3560260"/>
          </a:xfrm>
        </p:spPr>
        <p:txBody>
          <a:bodyPr anchor="ctr">
            <a:normAutofit/>
          </a:bodyPr>
          <a:lstStyle/>
          <a:p>
            <a:r>
              <a:rPr lang="en-US" sz="1800" dirty="0"/>
              <a:t>Nationally, Pacific Islanders are 9x more likely to experience homelessness than white people, Native Americans are 4x, and African Americans are 3x more likely </a:t>
            </a:r>
          </a:p>
          <a:p>
            <a:r>
              <a:rPr lang="en-US" sz="1800" dirty="0"/>
              <a:t>Systemic Racism: A form of racism that is embedded as normal practice within society or an organization </a:t>
            </a:r>
          </a:p>
          <a:p>
            <a:endParaRPr lang="en-US" sz="2000" dirty="0"/>
          </a:p>
        </p:txBody>
      </p:sp>
      <p:pic>
        <p:nvPicPr>
          <p:cNvPr id="6" name="angela_1_and_2">
            <a:hlinkClick r:id="" action="ppaction://media"/>
            <a:extLst>
              <a:ext uri="{FF2B5EF4-FFF2-40B4-BE49-F238E27FC236}">
                <a16:creationId xmlns:a16="http://schemas.microsoft.com/office/drawing/2014/main" id="{A3DBBD8C-A901-40A2-99D6-DACF7ED876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1774" y="6290333"/>
            <a:ext cx="506186" cy="506186"/>
          </a:xfrm>
          <a:prstGeom prst="rect">
            <a:avLst/>
          </a:prstGeom>
        </p:spPr>
      </p:pic>
    </p:spTree>
    <p:extLst>
      <p:ext uri="{BB962C8B-B14F-4D97-AF65-F5344CB8AC3E}">
        <p14:creationId xmlns:p14="http://schemas.microsoft.com/office/powerpoint/2010/main" val="2165514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624F4-A800-4282-87F8-E3299724F580}"/>
              </a:ext>
            </a:extLst>
          </p:cNvPr>
          <p:cNvSpPr>
            <a:spLocks noGrp="1"/>
          </p:cNvSpPr>
          <p:nvPr>
            <p:ph type="title"/>
          </p:nvPr>
        </p:nvSpPr>
        <p:spPr>
          <a:xfrm>
            <a:off x="1075767" y="1188637"/>
            <a:ext cx="2988234" cy="4480726"/>
          </a:xfrm>
        </p:spPr>
        <p:txBody>
          <a:bodyPr>
            <a:normAutofit/>
          </a:bodyPr>
          <a:lstStyle/>
          <a:p>
            <a:pPr algn="r"/>
            <a:r>
              <a:rPr lang="en-US" sz="5100"/>
              <a:t>Definitions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0557D2-7101-409F-83A8-EB3494A9ACB9}"/>
              </a:ext>
            </a:extLst>
          </p:cNvPr>
          <p:cNvSpPr>
            <a:spLocks noGrp="1"/>
          </p:cNvSpPr>
          <p:nvPr>
            <p:ph idx="1"/>
          </p:nvPr>
        </p:nvSpPr>
        <p:spPr>
          <a:xfrm>
            <a:off x="5255260" y="1648870"/>
            <a:ext cx="4702848" cy="3560260"/>
          </a:xfrm>
        </p:spPr>
        <p:txBody>
          <a:bodyPr anchor="ctr">
            <a:normAutofit/>
          </a:bodyPr>
          <a:lstStyle/>
          <a:p>
            <a:r>
              <a:rPr lang="en-US" sz="1800" dirty="0"/>
              <a:t>Racial Trauma Informed Care: Practices that promote a culture of safety, empowerment, and healing and fully incorporates an understanding of racial trauma and culturally appropriate healing practices</a:t>
            </a:r>
          </a:p>
          <a:p>
            <a:r>
              <a:rPr lang="en-US" sz="1800" dirty="0"/>
              <a:t>Cultural Competence: Ongoing process of self exploration and self critique combined with a willingness to learn from others. Honor others’ beliefs, customs, and values</a:t>
            </a:r>
            <a:endParaRPr lang="en-US" sz="1300" dirty="0">
              <a:highlight>
                <a:srgbClr val="FFFF00"/>
              </a:highlight>
            </a:endParaRPr>
          </a:p>
          <a:p>
            <a:endParaRPr lang="en-US" sz="1300" dirty="0"/>
          </a:p>
          <a:p>
            <a:pPr marL="0" indent="0">
              <a:buNone/>
            </a:pPr>
            <a:endParaRPr lang="en-US" sz="1300" dirty="0"/>
          </a:p>
          <a:p>
            <a:endParaRPr lang="en-US" sz="1300" dirty="0"/>
          </a:p>
        </p:txBody>
      </p:sp>
    </p:spTree>
    <p:extLst>
      <p:ext uri="{BB962C8B-B14F-4D97-AF65-F5344CB8AC3E}">
        <p14:creationId xmlns:p14="http://schemas.microsoft.com/office/powerpoint/2010/main" val="329788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82167-2EAC-419A-A1AD-3DC4076305A5}"/>
              </a:ext>
            </a:extLst>
          </p:cNvPr>
          <p:cNvSpPr>
            <a:spLocks noGrp="1"/>
          </p:cNvSpPr>
          <p:nvPr>
            <p:ph type="title"/>
          </p:nvPr>
        </p:nvSpPr>
        <p:spPr>
          <a:xfrm>
            <a:off x="1075767" y="1188637"/>
            <a:ext cx="2988234" cy="4480726"/>
          </a:xfrm>
        </p:spPr>
        <p:txBody>
          <a:bodyPr>
            <a:normAutofit/>
          </a:bodyPr>
          <a:lstStyle/>
          <a:p>
            <a:pPr algn="r"/>
            <a:r>
              <a:rPr lang="en-US" sz="5100"/>
              <a:t>Definitions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9CCC99-0CB9-4BBB-A640-BA019EDAB8A1}"/>
              </a:ext>
            </a:extLst>
          </p:cNvPr>
          <p:cNvSpPr>
            <a:spLocks noGrp="1"/>
          </p:cNvSpPr>
          <p:nvPr>
            <p:ph idx="1"/>
          </p:nvPr>
        </p:nvSpPr>
        <p:spPr>
          <a:xfrm>
            <a:off x="5255260" y="1648870"/>
            <a:ext cx="4702848" cy="3560260"/>
          </a:xfrm>
        </p:spPr>
        <p:txBody>
          <a:bodyPr anchor="ctr">
            <a:normAutofit/>
          </a:bodyPr>
          <a:lstStyle/>
          <a:p>
            <a:r>
              <a:rPr lang="en-US" sz="1800" dirty="0"/>
              <a:t>Othering: A set of common processes that engender marginality and persistent inequality across any other full range of human differences. The failure to recognize someone's full humanity at the conscious, unconscious, or structural level</a:t>
            </a:r>
            <a:endParaRPr lang="en-US" sz="1700" dirty="0"/>
          </a:p>
          <a:p>
            <a:r>
              <a:rPr lang="en-US" sz="1700" dirty="0"/>
              <a:t>Neutrality- The state of not supporting or helping either side in a conﬂict or disagreement</a:t>
            </a:r>
          </a:p>
          <a:p>
            <a:endParaRPr lang="en-US" sz="1700" dirty="0"/>
          </a:p>
        </p:txBody>
      </p:sp>
    </p:spTree>
    <p:extLst>
      <p:ext uri="{BB962C8B-B14F-4D97-AF65-F5344CB8AC3E}">
        <p14:creationId xmlns:p14="http://schemas.microsoft.com/office/powerpoint/2010/main" val="1542026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10B777DF-F6A2-4D53-B6F0-D9700609E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75" y="625059"/>
            <a:ext cx="5452525" cy="5607882"/>
          </a:xfrm>
          <a:prstGeom prst="rect">
            <a:avLst/>
          </a:pr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C74865-DBB2-4117-89DB-A2DD58254EAC}"/>
              </a:ext>
            </a:extLst>
          </p:cNvPr>
          <p:cNvSpPr>
            <a:spLocks noGrp="1"/>
          </p:cNvSpPr>
          <p:nvPr>
            <p:ph type="title"/>
          </p:nvPr>
        </p:nvSpPr>
        <p:spPr>
          <a:xfrm>
            <a:off x="1006900" y="1188637"/>
            <a:ext cx="4623363" cy="4480726"/>
          </a:xfrm>
        </p:spPr>
        <p:txBody>
          <a:bodyPr>
            <a:normAutofit/>
          </a:bodyPr>
          <a:lstStyle/>
          <a:p>
            <a:pPr algn="r"/>
            <a:r>
              <a:rPr lang="en-US" sz="6600">
                <a:solidFill>
                  <a:schemeClr val="tx1">
                    <a:lumMod val="75000"/>
                    <a:lumOff val="25000"/>
                  </a:schemeClr>
                </a:solidFill>
              </a:rPr>
              <a:t>SPARC Goals</a:t>
            </a:r>
          </a:p>
        </p:txBody>
      </p:sp>
      <p:sp>
        <p:nvSpPr>
          <p:cNvPr id="3" name="Content Placeholder 2">
            <a:extLst>
              <a:ext uri="{FF2B5EF4-FFF2-40B4-BE49-F238E27FC236}">
                <a16:creationId xmlns:a16="http://schemas.microsoft.com/office/drawing/2014/main" id="{5FA8FC7A-3DAA-4BCB-91B4-1817629A8F22}"/>
              </a:ext>
            </a:extLst>
          </p:cNvPr>
          <p:cNvSpPr>
            <a:spLocks noGrp="1"/>
          </p:cNvSpPr>
          <p:nvPr>
            <p:ph idx="1"/>
          </p:nvPr>
        </p:nvSpPr>
        <p:spPr>
          <a:xfrm>
            <a:off x="6577584" y="1896645"/>
            <a:ext cx="3953775" cy="3064712"/>
          </a:xfrm>
        </p:spPr>
        <p:txBody>
          <a:bodyPr anchor="ctr">
            <a:normAutofit lnSpcReduction="10000"/>
          </a:bodyPr>
          <a:lstStyle/>
          <a:p>
            <a:r>
              <a:rPr lang="en-US" sz="1800" dirty="0"/>
              <a:t>Building anti racist organizations</a:t>
            </a:r>
          </a:p>
          <a:p>
            <a:r>
              <a:rPr lang="en-US" sz="1800" dirty="0"/>
              <a:t>Elevating the voices of people with lived experiences </a:t>
            </a:r>
          </a:p>
          <a:p>
            <a:r>
              <a:rPr lang="en-US" sz="1800" dirty="0"/>
              <a:t>Equity based assessment and prioritization data </a:t>
            </a:r>
          </a:p>
          <a:p>
            <a:r>
              <a:rPr lang="en-US" sz="1800" dirty="0"/>
              <a:t>Focusing on specific at risks groups </a:t>
            </a:r>
          </a:p>
          <a:p>
            <a:r>
              <a:rPr lang="en-US" sz="1800" dirty="0"/>
              <a:t>Using data with a racial equity lens </a:t>
            </a:r>
          </a:p>
          <a:p>
            <a:r>
              <a:rPr lang="en-US" sz="1800" dirty="0"/>
              <a:t>Cross sector collaboration</a:t>
            </a:r>
          </a:p>
          <a:p>
            <a:r>
              <a:rPr lang="en-US" sz="1800" dirty="0"/>
              <a:t>Long term solutions </a:t>
            </a:r>
          </a:p>
          <a:p>
            <a:endParaRPr lang="en-US" sz="1700" dirty="0"/>
          </a:p>
          <a:p>
            <a:endParaRPr lang="en-US" sz="1700" dirty="0"/>
          </a:p>
        </p:txBody>
      </p:sp>
    </p:spTree>
    <p:extLst>
      <p:ext uri="{BB962C8B-B14F-4D97-AF65-F5344CB8AC3E}">
        <p14:creationId xmlns:p14="http://schemas.microsoft.com/office/powerpoint/2010/main" val="1263755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F1D47C-0D6E-46BF-9EE9-4D9D1FAA906A}"/>
              </a:ext>
            </a:extLst>
          </p:cNvPr>
          <p:cNvSpPr>
            <a:spLocks noGrp="1"/>
          </p:cNvSpPr>
          <p:nvPr>
            <p:ph type="title"/>
          </p:nvPr>
        </p:nvSpPr>
        <p:spPr>
          <a:xfrm>
            <a:off x="1075767" y="1188637"/>
            <a:ext cx="2988234" cy="4480726"/>
          </a:xfrm>
        </p:spPr>
        <p:txBody>
          <a:bodyPr>
            <a:normAutofit/>
          </a:bodyPr>
          <a:lstStyle/>
          <a:p>
            <a:pPr algn="r"/>
            <a:r>
              <a:rPr lang="en-US" sz="4100"/>
              <a:t>Building anti racist organizations </a:t>
            </a:r>
          </a:p>
        </p:txBody>
      </p:sp>
      <p:cxnSp>
        <p:nvCxnSpPr>
          <p:cNvPr id="6"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89271E-9A20-4026-8973-7745E16C7355}"/>
              </a:ext>
            </a:extLst>
          </p:cNvPr>
          <p:cNvSpPr>
            <a:spLocks noGrp="1"/>
          </p:cNvSpPr>
          <p:nvPr>
            <p:ph idx="1"/>
          </p:nvPr>
        </p:nvSpPr>
        <p:spPr>
          <a:xfrm>
            <a:off x="5255260" y="1648870"/>
            <a:ext cx="4702848" cy="3560260"/>
          </a:xfrm>
        </p:spPr>
        <p:txBody>
          <a:bodyPr anchor="ctr">
            <a:normAutofit/>
          </a:bodyPr>
          <a:lstStyle/>
          <a:p>
            <a:r>
              <a:rPr lang="en-US" sz="2400"/>
              <a:t>Require all CoC and ESG funded agencies to have anti racism policies and practices in place</a:t>
            </a:r>
          </a:p>
          <a:p>
            <a:r>
              <a:rPr lang="en-US" sz="2400"/>
              <a:t>Provide equity, fair housing, and trauma informed care training to frontline workers</a:t>
            </a:r>
          </a:p>
          <a:p>
            <a:r>
              <a:rPr lang="en-US" sz="2400"/>
              <a:t>Hire more BIPOC in senior-level positions including executive level and increased board diversity </a:t>
            </a:r>
          </a:p>
          <a:p>
            <a:pPr marL="0" indent="0">
              <a:buNone/>
            </a:pPr>
            <a:endParaRPr lang="en-US" sz="2400"/>
          </a:p>
        </p:txBody>
      </p:sp>
    </p:spTree>
    <p:extLst>
      <p:ext uri="{BB962C8B-B14F-4D97-AF65-F5344CB8AC3E}">
        <p14:creationId xmlns:p14="http://schemas.microsoft.com/office/powerpoint/2010/main" val="1248566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DE42EA-7EA8-47DA-95B4-B035A8166C72}"/>
              </a:ext>
            </a:extLst>
          </p:cNvPr>
          <p:cNvSpPr>
            <a:spLocks noGrp="1"/>
          </p:cNvSpPr>
          <p:nvPr>
            <p:ph type="title"/>
          </p:nvPr>
        </p:nvSpPr>
        <p:spPr>
          <a:xfrm>
            <a:off x="1075767" y="1188637"/>
            <a:ext cx="2988234" cy="4480726"/>
          </a:xfrm>
        </p:spPr>
        <p:txBody>
          <a:bodyPr>
            <a:normAutofit/>
          </a:bodyPr>
          <a:lstStyle/>
          <a:p>
            <a:pPr algn="r"/>
            <a:r>
              <a:rPr lang="en-US" sz="4600"/>
              <a:t>Elevating the voices of people with lived experience</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0A4A1D-BB24-4411-AC68-69D11361B3C9}"/>
              </a:ext>
            </a:extLst>
          </p:cNvPr>
          <p:cNvSpPr>
            <a:spLocks noGrp="1"/>
          </p:cNvSpPr>
          <p:nvPr>
            <p:ph idx="1"/>
          </p:nvPr>
        </p:nvSpPr>
        <p:spPr>
          <a:xfrm>
            <a:off x="5255260" y="1648870"/>
            <a:ext cx="4702848" cy="3560260"/>
          </a:xfrm>
        </p:spPr>
        <p:txBody>
          <a:bodyPr anchor="ctr">
            <a:normAutofit/>
          </a:bodyPr>
          <a:lstStyle/>
          <a:p>
            <a:r>
              <a:rPr lang="en-US" sz="2200"/>
              <a:t>Create and facilitate lived experience boards </a:t>
            </a:r>
          </a:p>
          <a:p>
            <a:r>
              <a:rPr lang="en-US" sz="2200"/>
              <a:t>Board electives from the lived experience board, act as representatives on the full CoC board</a:t>
            </a:r>
          </a:p>
          <a:p>
            <a:r>
              <a:rPr lang="en-US" sz="2200"/>
              <a:t>Create panels for board members </a:t>
            </a:r>
          </a:p>
          <a:p>
            <a:r>
              <a:rPr lang="en-US" sz="2200"/>
              <a:t>Provide advocacy training for board members and advocate to government officials</a:t>
            </a:r>
          </a:p>
          <a:p>
            <a:pPr marL="0" indent="0">
              <a:buNone/>
            </a:pPr>
            <a:endParaRPr lang="en-US" sz="2200"/>
          </a:p>
          <a:p>
            <a:endParaRPr lang="en-US" sz="2200"/>
          </a:p>
        </p:txBody>
      </p:sp>
    </p:spTree>
    <p:extLst>
      <p:ext uri="{BB962C8B-B14F-4D97-AF65-F5344CB8AC3E}">
        <p14:creationId xmlns:p14="http://schemas.microsoft.com/office/powerpoint/2010/main" val="982179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F63A28-A19C-4F89-8D58-1FCA245C4311}"/>
              </a:ext>
            </a:extLst>
          </p:cNvPr>
          <p:cNvSpPr>
            <a:spLocks noGrp="1"/>
          </p:cNvSpPr>
          <p:nvPr>
            <p:ph type="title"/>
          </p:nvPr>
        </p:nvSpPr>
        <p:spPr>
          <a:xfrm>
            <a:off x="1075767" y="1188637"/>
            <a:ext cx="2988234" cy="4480726"/>
          </a:xfrm>
        </p:spPr>
        <p:txBody>
          <a:bodyPr>
            <a:normAutofit/>
          </a:bodyPr>
          <a:lstStyle/>
          <a:p>
            <a:pPr algn="r"/>
            <a:r>
              <a:rPr lang="en-US" sz="4100"/>
              <a:t>Equity based assessment and prioritization, data</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E9D402B-717F-473C-B780-14BAEC6A0F1C}"/>
              </a:ext>
            </a:extLst>
          </p:cNvPr>
          <p:cNvSpPr>
            <a:spLocks noGrp="1"/>
          </p:cNvSpPr>
          <p:nvPr>
            <p:ph idx="1"/>
          </p:nvPr>
        </p:nvSpPr>
        <p:spPr>
          <a:xfrm>
            <a:off x="5255260" y="1648870"/>
            <a:ext cx="4702848" cy="3560260"/>
          </a:xfrm>
        </p:spPr>
        <p:txBody>
          <a:bodyPr anchor="ctr">
            <a:normAutofit/>
          </a:bodyPr>
          <a:lstStyle/>
          <a:p>
            <a:r>
              <a:rPr lang="en-US" sz="2400"/>
              <a:t>Length of time homeless trump VI-SPDAT score when prioritizing </a:t>
            </a:r>
          </a:p>
          <a:p>
            <a:r>
              <a:rPr lang="en-US" sz="2400"/>
              <a:t>Eventually eliminate the VI-SPDAT</a:t>
            </a:r>
          </a:p>
          <a:p>
            <a:r>
              <a:rPr lang="en-US" sz="2400"/>
              <a:t>Create an equitable Coordinated Entry system by developing a new tool that lessens the racial disparity by accurately assessing vulnerability</a:t>
            </a:r>
          </a:p>
          <a:p>
            <a:pPr marL="0" indent="0">
              <a:buNone/>
            </a:pPr>
            <a:endParaRPr lang="en-US" sz="2400"/>
          </a:p>
          <a:p>
            <a:endParaRPr lang="en-US" sz="2400"/>
          </a:p>
        </p:txBody>
      </p:sp>
    </p:spTree>
    <p:extLst>
      <p:ext uri="{BB962C8B-B14F-4D97-AF65-F5344CB8AC3E}">
        <p14:creationId xmlns:p14="http://schemas.microsoft.com/office/powerpoint/2010/main" val="60281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E2567-86CC-4015-A3CD-E0F39735AD61}"/>
              </a:ext>
            </a:extLst>
          </p:cNvPr>
          <p:cNvSpPr>
            <a:spLocks noGrp="1"/>
          </p:cNvSpPr>
          <p:nvPr>
            <p:ph type="title"/>
          </p:nvPr>
        </p:nvSpPr>
        <p:spPr>
          <a:xfrm>
            <a:off x="1075767" y="1188637"/>
            <a:ext cx="2988234" cy="4480726"/>
          </a:xfrm>
        </p:spPr>
        <p:txBody>
          <a:bodyPr>
            <a:normAutofit/>
          </a:bodyPr>
          <a:lstStyle/>
          <a:p>
            <a:pPr algn="r"/>
            <a:r>
              <a:rPr lang="en-US" sz="6100"/>
              <a:t>Focusing on specific at-risk groups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55E75B-39C8-4747-BB0B-910733ADF4F4}"/>
              </a:ext>
            </a:extLst>
          </p:cNvPr>
          <p:cNvSpPr>
            <a:spLocks noGrp="1"/>
          </p:cNvSpPr>
          <p:nvPr>
            <p:ph idx="1"/>
          </p:nvPr>
        </p:nvSpPr>
        <p:spPr>
          <a:xfrm>
            <a:off x="5255260" y="1648870"/>
            <a:ext cx="4702848" cy="3560260"/>
          </a:xfrm>
        </p:spPr>
        <p:txBody>
          <a:bodyPr anchor="ctr">
            <a:normAutofit/>
          </a:bodyPr>
          <a:lstStyle/>
          <a:p>
            <a:r>
              <a:rPr lang="en-US" sz="2200"/>
              <a:t>Youth homeless including McKinney Vento</a:t>
            </a:r>
          </a:p>
          <a:p>
            <a:r>
              <a:rPr lang="en-US" sz="2200"/>
              <a:t>Partner with school districts, juvenile justice system, foster care, to address barriers causing youth homelessness</a:t>
            </a:r>
          </a:p>
          <a:p>
            <a:r>
              <a:rPr lang="en-US" sz="2200"/>
              <a:t>Ensure youth experiencing homelessness are connected to specific housing focusing on racial disparity and LGBTQ</a:t>
            </a:r>
          </a:p>
          <a:p>
            <a:r>
              <a:rPr lang="en-US" sz="2200"/>
              <a:t>Assess youth data for disparities</a:t>
            </a:r>
          </a:p>
          <a:p>
            <a:pPr marL="0" indent="0">
              <a:buNone/>
            </a:pPr>
            <a:endParaRPr lang="en-US" sz="2200"/>
          </a:p>
          <a:p>
            <a:pPr marL="0" indent="0">
              <a:buNone/>
            </a:pPr>
            <a:endParaRPr lang="en-US" sz="2200"/>
          </a:p>
        </p:txBody>
      </p:sp>
      <p:pic>
        <p:nvPicPr>
          <p:cNvPr id="4" name="edgar_3">
            <a:hlinkClick r:id="" action="ppaction://media"/>
            <a:extLst>
              <a:ext uri="{FF2B5EF4-FFF2-40B4-BE49-F238E27FC236}">
                <a16:creationId xmlns:a16="http://schemas.microsoft.com/office/drawing/2014/main" id="{F833E586-EFE9-46C6-A1C1-5A2A2B743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967" y="6359654"/>
            <a:ext cx="304800" cy="304800"/>
          </a:xfrm>
          <a:prstGeom prst="rect">
            <a:avLst/>
          </a:prstGeom>
        </p:spPr>
      </p:pic>
    </p:spTree>
    <p:extLst>
      <p:ext uri="{BB962C8B-B14F-4D97-AF65-F5344CB8AC3E}">
        <p14:creationId xmlns:p14="http://schemas.microsoft.com/office/powerpoint/2010/main" val="162885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3CCD39-92EB-4F22-AAA2-280749EF070C}"/>
              </a:ext>
            </a:extLst>
          </p:cNvPr>
          <p:cNvSpPr>
            <a:spLocks noGrp="1"/>
          </p:cNvSpPr>
          <p:nvPr>
            <p:ph type="title"/>
          </p:nvPr>
        </p:nvSpPr>
        <p:spPr>
          <a:xfrm>
            <a:off x="1075767" y="1188637"/>
            <a:ext cx="2988234" cy="4480726"/>
          </a:xfrm>
        </p:spPr>
        <p:txBody>
          <a:bodyPr>
            <a:normAutofit/>
          </a:bodyPr>
          <a:lstStyle/>
          <a:p>
            <a:pPr algn="r"/>
            <a:r>
              <a:rPr lang="en-US" sz="5600"/>
              <a:t>Using data with a racial equity lens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686CDB-DC28-4449-BFCF-B20D5AFC9B96}"/>
              </a:ext>
            </a:extLst>
          </p:cNvPr>
          <p:cNvSpPr>
            <a:spLocks noGrp="1"/>
          </p:cNvSpPr>
          <p:nvPr>
            <p:ph idx="1"/>
          </p:nvPr>
        </p:nvSpPr>
        <p:spPr>
          <a:xfrm>
            <a:off x="5255260" y="1648870"/>
            <a:ext cx="4702848" cy="3560260"/>
          </a:xfrm>
        </p:spPr>
        <p:txBody>
          <a:bodyPr anchor="ctr">
            <a:normAutofit/>
          </a:bodyPr>
          <a:lstStyle/>
          <a:p>
            <a:r>
              <a:rPr lang="en-US" sz="1500" dirty="0"/>
              <a:t>Assess entire homeless service system annually for racial disparity by developing policies and procedures for assessing data annually as part of the formal operations of the </a:t>
            </a:r>
            <a:r>
              <a:rPr lang="en-US" sz="1500" dirty="0" err="1"/>
              <a:t>CoC</a:t>
            </a:r>
            <a:endParaRPr lang="en-US" sz="1500" dirty="0"/>
          </a:p>
          <a:p>
            <a:r>
              <a:rPr lang="en-US" sz="1500" dirty="0"/>
              <a:t>Conduct census tract diversion, collect census tract data and compare against homelessness data-diversion efforts can be better targeted to vulnerable neighborhoods </a:t>
            </a:r>
          </a:p>
          <a:p>
            <a:r>
              <a:rPr lang="en-US" sz="1500" dirty="0"/>
              <a:t>Conduct an annual presentation of data assessment and report on correlation between census tract and homelessness</a:t>
            </a:r>
          </a:p>
          <a:p>
            <a:r>
              <a:rPr lang="en-US" sz="1500" dirty="0"/>
              <a:t>Using data to identify and address any existing racial disparities, identify projects or aspects that perpetuate racial inequity </a:t>
            </a:r>
          </a:p>
        </p:txBody>
      </p:sp>
    </p:spTree>
    <p:extLst>
      <p:ext uri="{BB962C8B-B14F-4D97-AF65-F5344CB8AC3E}">
        <p14:creationId xmlns:p14="http://schemas.microsoft.com/office/powerpoint/2010/main" val="104097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Shape 25">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5708D91-B5F5-41C1-A477-7ACF1A525D13}"/>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Agenda 	</a:t>
            </a:r>
          </a:p>
        </p:txBody>
      </p:sp>
      <p:sp>
        <p:nvSpPr>
          <p:cNvPr id="28"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749D5A2-6FFE-472D-B54F-B52595D47614}"/>
              </a:ext>
            </a:extLst>
          </p:cNvPr>
          <p:cNvSpPr>
            <a:spLocks noGrp="1"/>
          </p:cNvSpPr>
          <p:nvPr>
            <p:ph idx="1"/>
          </p:nvPr>
        </p:nvSpPr>
        <p:spPr>
          <a:xfrm>
            <a:off x="5221862" y="1719618"/>
            <a:ext cx="5948831" cy="4334629"/>
          </a:xfrm>
        </p:spPr>
        <p:txBody>
          <a:bodyPr anchor="ctr">
            <a:normAutofit/>
          </a:bodyPr>
          <a:lstStyle/>
          <a:p>
            <a:pPr marL="0" indent="0">
              <a:buNone/>
            </a:pPr>
            <a:r>
              <a:rPr lang="en-US" sz="1500" dirty="0">
                <a:solidFill>
                  <a:srgbClr val="FEFFFF"/>
                </a:solidFill>
              </a:rPr>
              <a:t>Welcome &amp; Introduction to the HHC</a:t>
            </a:r>
          </a:p>
          <a:p>
            <a:pPr marL="0" indent="0">
              <a:buNone/>
            </a:pPr>
            <a:endParaRPr lang="en-US" sz="1500" dirty="0">
              <a:solidFill>
                <a:srgbClr val="FEFFFF"/>
              </a:solidFill>
            </a:endParaRPr>
          </a:p>
          <a:p>
            <a:pPr marL="0" indent="0">
              <a:buNone/>
            </a:pPr>
            <a:r>
              <a:rPr lang="en-US" sz="1500" dirty="0">
                <a:solidFill>
                  <a:srgbClr val="FEFFFF"/>
                </a:solidFill>
              </a:rPr>
              <a:t>Presentation</a:t>
            </a:r>
          </a:p>
          <a:p>
            <a:pPr marL="0" indent="0">
              <a:buNone/>
            </a:pPr>
            <a:r>
              <a:rPr lang="en-US" sz="1500" dirty="0">
                <a:solidFill>
                  <a:srgbClr val="FEFFFF"/>
                </a:solidFill>
              </a:rPr>
              <a:t>Racial Equity and Homelessness – Sherrain Clark </a:t>
            </a:r>
          </a:p>
          <a:p>
            <a:pPr marL="0" indent="0">
              <a:buNone/>
            </a:pPr>
            <a:endParaRPr lang="en-US" sz="1500" dirty="0">
              <a:solidFill>
                <a:srgbClr val="FEFFFF"/>
              </a:solidFill>
            </a:endParaRPr>
          </a:p>
          <a:p>
            <a:pPr marL="0" indent="0">
              <a:buNone/>
            </a:pPr>
            <a:r>
              <a:rPr lang="en-US" sz="1500" dirty="0">
                <a:solidFill>
                  <a:srgbClr val="FEFFFF"/>
                </a:solidFill>
              </a:rPr>
              <a:t>Presentation </a:t>
            </a:r>
          </a:p>
          <a:p>
            <a:pPr marL="0" indent="0">
              <a:buNone/>
            </a:pPr>
            <a:r>
              <a:rPr lang="en-US" sz="1500" dirty="0">
                <a:solidFill>
                  <a:srgbClr val="FEFFFF"/>
                </a:solidFill>
              </a:rPr>
              <a:t>Trends in Homelessness Before and After COVID-19- Fred Hintz and Sarah Schutt </a:t>
            </a:r>
          </a:p>
          <a:p>
            <a:pPr marL="0" indent="0">
              <a:buNone/>
            </a:pPr>
            <a:endParaRPr lang="en-US" sz="1500" dirty="0">
              <a:solidFill>
                <a:srgbClr val="FEFFFF"/>
              </a:solidFill>
            </a:endParaRPr>
          </a:p>
          <a:p>
            <a:pPr marL="0" indent="0">
              <a:buNone/>
            </a:pPr>
            <a:r>
              <a:rPr lang="en-US" sz="1500" dirty="0">
                <a:solidFill>
                  <a:srgbClr val="FEFFFF"/>
                </a:solidFill>
              </a:rPr>
              <a:t>Presentation</a:t>
            </a:r>
          </a:p>
          <a:p>
            <a:pPr marL="0" indent="0">
              <a:buNone/>
            </a:pPr>
            <a:r>
              <a:rPr lang="en-US" sz="1500" dirty="0">
                <a:solidFill>
                  <a:srgbClr val="FEFFFF"/>
                </a:solidFill>
              </a:rPr>
              <a:t>Main Takeaways- Megan Stuart </a:t>
            </a:r>
          </a:p>
          <a:p>
            <a:pPr marL="0" indent="0">
              <a:buNone/>
            </a:pPr>
            <a:endParaRPr lang="en-US" sz="1500" dirty="0">
              <a:solidFill>
                <a:srgbClr val="FEFFFF"/>
              </a:solidFill>
            </a:endParaRPr>
          </a:p>
          <a:p>
            <a:pPr marL="0" indent="0">
              <a:buNone/>
            </a:pPr>
            <a:r>
              <a:rPr lang="en-US" sz="1500" dirty="0">
                <a:solidFill>
                  <a:srgbClr val="FEFFFF"/>
                </a:solidFill>
              </a:rPr>
              <a:t>Question &amp; Answer</a:t>
            </a:r>
          </a:p>
        </p:txBody>
      </p:sp>
    </p:spTree>
    <p:extLst>
      <p:ext uri="{BB962C8B-B14F-4D97-AF65-F5344CB8AC3E}">
        <p14:creationId xmlns:p14="http://schemas.microsoft.com/office/powerpoint/2010/main" val="3382077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66AF9-0CD6-42A3-914F-3A36172451A3}"/>
              </a:ext>
            </a:extLst>
          </p:cNvPr>
          <p:cNvSpPr>
            <a:spLocks noGrp="1"/>
          </p:cNvSpPr>
          <p:nvPr>
            <p:ph type="title"/>
          </p:nvPr>
        </p:nvSpPr>
        <p:spPr>
          <a:xfrm>
            <a:off x="1075767" y="1188637"/>
            <a:ext cx="2988234" cy="4480726"/>
          </a:xfrm>
        </p:spPr>
        <p:txBody>
          <a:bodyPr>
            <a:normAutofit/>
          </a:bodyPr>
          <a:lstStyle/>
          <a:p>
            <a:pPr algn="r"/>
            <a:r>
              <a:rPr lang="en-US" sz="4100"/>
              <a:t>Cross sector collaboration</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6F0279-B06B-48E8-8CB7-44D4F2628832}"/>
              </a:ext>
            </a:extLst>
          </p:cNvPr>
          <p:cNvSpPr>
            <a:spLocks noGrp="1"/>
          </p:cNvSpPr>
          <p:nvPr>
            <p:ph idx="1"/>
          </p:nvPr>
        </p:nvSpPr>
        <p:spPr>
          <a:xfrm>
            <a:off x="5255260" y="1648870"/>
            <a:ext cx="4702848" cy="3560260"/>
          </a:xfrm>
        </p:spPr>
        <p:txBody>
          <a:bodyPr anchor="ctr">
            <a:normAutofit/>
          </a:bodyPr>
          <a:lstStyle/>
          <a:p>
            <a:r>
              <a:rPr lang="en-US" sz="2400"/>
              <a:t>Partner with healthcare providers, insurance companies’, and health home care managers</a:t>
            </a:r>
          </a:p>
          <a:p>
            <a:r>
              <a:rPr lang="en-US" sz="2400"/>
              <a:t>Private sector collaboration and coalition partners</a:t>
            </a:r>
          </a:p>
          <a:p>
            <a:r>
              <a:rPr lang="en-US" sz="2400"/>
              <a:t>End the healthcare disparity by ensuring that BIPOC have access to healthcare </a:t>
            </a:r>
          </a:p>
        </p:txBody>
      </p:sp>
      <p:pic>
        <p:nvPicPr>
          <p:cNvPr id="4" name="martha_1">
            <a:hlinkClick r:id="" action="ppaction://media"/>
            <a:extLst>
              <a:ext uri="{FF2B5EF4-FFF2-40B4-BE49-F238E27FC236}">
                <a16:creationId xmlns:a16="http://schemas.microsoft.com/office/drawing/2014/main" id="{4A31492D-E37E-41DA-B703-FB08FC19D6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9374" y="6383867"/>
            <a:ext cx="304800" cy="304800"/>
          </a:xfrm>
          <a:prstGeom prst="rect">
            <a:avLst/>
          </a:prstGeom>
        </p:spPr>
      </p:pic>
    </p:spTree>
    <p:extLst>
      <p:ext uri="{BB962C8B-B14F-4D97-AF65-F5344CB8AC3E}">
        <p14:creationId xmlns:p14="http://schemas.microsoft.com/office/powerpoint/2010/main" val="3961502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8853E-171C-4D04-A282-47125CDB6C5B}"/>
              </a:ext>
            </a:extLst>
          </p:cNvPr>
          <p:cNvSpPr>
            <a:spLocks noGrp="1"/>
          </p:cNvSpPr>
          <p:nvPr>
            <p:ph type="title"/>
          </p:nvPr>
        </p:nvSpPr>
        <p:spPr>
          <a:xfrm>
            <a:off x="1075767" y="1188637"/>
            <a:ext cx="2988234" cy="4480726"/>
          </a:xfrm>
        </p:spPr>
        <p:txBody>
          <a:bodyPr>
            <a:normAutofit/>
          </a:bodyPr>
          <a:lstStyle/>
          <a:p>
            <a:pPr algn="r"/>
            <a:r>
              <a:rPr lang="en-US" sz="5600"/>
              <a:t>Long term solutions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FFCAE9-465B-400E-9DE1-1C49EB7A7F7F}"/>
              </a:ext>
            </a:extLst>
          </p:cNvPr>
          <p:cNvSpPr>
            <a:spLocks noGrp="1"/>
          </p:cNvSpPr>
          <p:nvPr>
            <p:ph idx="1"/>
          </p:nvPr>
        </p:nvSpPr>
        <p:spPr>
          <a:xfrm>
            <a:off x="5255260" y="1648870"/>
            <a:ext cx="4702848" cy="3560260"/>
          </a:xfrm>
        </p:spPr>
        <p:txBody>
          <a:bodyPr anchor="ctr">
            <a:normAutofit/>
          </a:bodyPr>
          <a:lstStyle/>
          <a:p>
            <a:r>
              <a:rPr lang="en-US" sz="2400"/>
              <a:t>Increase affordable housing</a:t>
            </a:r>
          </a:p>
          <a:p>
            <a:r>
              <a:rPr lang="en-US" sz="2400"/>
              <a:t>End the disparity of BIPOC entering homelessness system</a:t>
            </a:r>
          </a:p>
          <a:p>
            <a:r>
              <a:rPr lang="en-US" sz="2400"/>
              <a:t>Increase the number of color in leadership positions</a:t>
            </a:r>
          </a:p>
          <a:p>
            <a:r>
              <a:rPr lang="en-US" sz="2400"/>
              <a:t>Have a community dedicated to anti-racism </a:t>
            </a:r>
          </a:p>
        </p:txBody>
      </p:sp>
    </p:spTree>
    <p:extLst>
      <p:ext uri="{BB962C8B-B14F-4D97-AF65-F5344CB8AC3E}">
        <p14:creationId xmlns:p14="http://schemas.microsoft.com/office/powerpoint/2010/main" val="3941223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008973-65FB-40C1-893A-A58712593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6A11A-D0E4-4B0C-A721-C55F561A587D}"/>
              </a:ext>
            </a:extLst>
          </p:cNvPr>
          <p:cNvSpPr>
            <a:spLocks noGrp="1"/>
          </p:cNvSpPr>
          <p:nvPr>
            <p:ph type="ctrTitle"/>
          </p:nvPr>
        </p:nvSpPr>
        <p:spPr>
          <a:xfrm>
            <a:off x="594360" y="999067"/>
            <a:ext cx="6465757" cy="4856480"/>
          </a:xfrm>
        </p:spPr>
        <p:txBody>
          <a:bodyPr anchor="ctr">
            <a:normAutofit/>
          </a:bodyPr>
          <a:lstStyle/>
          <a:p>
            <a:pPr algn="l"/>
            <a:r>
              <a:rPr lang="en-US" sz="6600"/>
              <a:t>Trends in Homelessness in 2020 </a:t>
            </a:r>
            <a:br>
              <a:rPr lang="en-US" sz="6600"/>
            </a:br>
            <a:r>
              <a:rPr lang="en-US" sz="6600"/>
              <a:t>Before and After COVID-19</a:t>
            </a:r>
          </a:p>
        </p:txBody>
      </p:sp>
      <p:sp>
        <p:nvSpPr>
          <p:cNvPr id="10" name="Rectangle 9">
            <a:extLst>
              <a:ext uri="{FF2B5EF4-FFF2-40B4-BE49-F238E27FC236}">
                <a16:creationId xmlns:a16="http://schemas.microsoft.com/office/drawing/2014/main" id="{2558829B-C7EF-4D51-94DF-A8B1A80C2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0605" y="1"/>
            <a:ext cx="268139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0A6D10-3F68-4EAB-9085-93C36B5FC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4507" y="767714"/>
            <a:ext cx="3860055" cy="5322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005C8AD-0FD0-4971-A50D-4DC085EB8398}"/>
              </a:ext>
            </a:extLst>
          </p:cNvPr>
          <p:cNvSpPr>
            <a:spLocks noGrp="1"/>
          </p:cNvSpPr>
          <p:nvPr>
            <p:ph type="subTitle" idx="1"/>
          </p:nvPr>
        </p:nvSpPr>
        <p:spPr>
          <a:xfrm>
            <a:off x="7980073" y="1002453"/>
            <a:ext cx="3392353" cy="4856480"/>
          </a:xfrm>
        </p:spPr>
        <p:txBody>
          <a:bodyPr anchor="ctr">
            <a:normAutofit/>
          </a:bodyPr>
          <a:lstStyle/>
          <a:p>
            <a:r>
              <a:rPr lang="en-US" sz="2800">
                <a:solidFill>
                  <a:srgbClr val="FFFFFF"/>
                </a:solidFill>
              </a:rPr>
              <a:t>Housing and Homeless Coalition </a:t>
            </a:r>
          </a:p>
          <a:p>
            <a:r>
              <a:rPr lang="en-US" sz="2800">
                <a:solidFill>
                  <a:srgbClr val="FFFFFF"/>
                </a:solidFill>
              </a:rPr>
              <a:t>Annual State of Homelessness</a:t>
            </a:r>
          </a:p>
        </p:txBody>
      </p:sp>
      <p:grpSp>
        <p:nvGrpSpPr>
          <p:cNvPr id="35" name="Group 13">
            <a:extLst>
              <a:ext uri="{FF2B5EF4-FFF2-40B4-BE49-F238E27FC236}">
                <a16:creationId xmlns:a16="http://schemas.microsoft.com/office/drawing/2014/main" id="{C38C6B01-5C30-47AE-94D3-B54B34D688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761488"/>
            <a:ext cx="242107" cy="1340860"/>
            <a:chOff x="56167" y="2761488"/>
            <a:chExt cx="242107" cy="1340860"/>
          </a:xfrm>
        </p:grpSpPr>
        <p:sp>
          <p:nvSpPr>
            <p:cNvPr id="36" name="Rectangle 2">
              <a:extLst>
                <a:ext uri="{FF2B5EF4-FFF2-40B4-BE49-F238E27FC236}">
                  <a16:creationId xmlns:a16="http://schemas.microsoft.com/office/drawing/2014/main" id="{8C957847-7C0E-48CD-A0C7-E8F76FCB0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750A171B-FE02-4328-8218-84B8A73D2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a:extLst>
                <a:ext uri="{FF2B5EF4-FFF2-40B4-BE49-F238E27FC236}">
                  <a16:creationId xmlns:a16="http://schemas.microsoft.com/office/drawing/2014/main" id="{D250ED76-8AAB-4BA3-8FB9-7D9DAD1EF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90E9A077-3D43-42CE-A80F-4D77A9640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
              <a:extLst>
                <a:ext uri="{FF2B5EF4-FFF2-40B4-BE49-F238E27FC236}">
                  <a16:creationId xmlns:a16="http://schemas.microsoft.com/office/drawing/2014/main" id="{13B87A5D-9EA1-4543-A4CB-0E744C224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9">
              <a:extLst>
                <a:ext uri="{FF2B5EF4-FFF2-40B4-BE49-F238E27FC236}">
                  <a16:creationId xmlns:a16="http://schemas.microsoft.com/office/drawing/2014/main" id="{95211382-25DA-4D78-8A2A-65BF812E1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DB854E96-4BF7-41B7-98ED-218896E4B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9">
              <a:extLst>
                <a:ext uri="{FF2B5EF4-FFF2-40B4-BE49-F238E27FC236}">
                  <a16:creationId xmlns:a16="http://schemas.microsoft.com/office/drawing/2014/main" id="{37D8D120-EF4A-4300-A248-1F0A6EF04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AC2782E1-E97A-4860-805A-381C628EF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9">
              <a:extLst>
                <a:ext uri="{FF2B5EF4-FFF2-40B4-BE49-F238E27FC236}">
                  <a16:creationId xmlns:a16="http://schemas.microsoft.com/office/drawing/2014/main" id="{DA923931-3C79-451C-B0DD-D8C5C9B12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96552411-1484-4559-9B19-D82BA727F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96625486-87AB-40D0-B29C-F061F36B0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5CF69521-6B14-449B-AFAD-5246F7BBF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9">
              <a:extLst>
                <a:ext uri="{FF2B5EF4-FFF2-40B4-BE49-F238E27FC236}">
                  <a16:creationId xmlns:a16="http://schemas.microsoft.com/office/drawing/2014/main" id="{FCCB1E40-AD9F-4FDE-9794-BA67A8F09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072A675B-C9E6-4B87-B488-FB7450C0A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07438C80-8A3A-4E13-838D-B676C615B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03A1462E-5653-41AA-9086-553DD10C1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C5D0C27E-61AE-48DC-95B4-5FEBCE413A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AE1C1E45-C712-4F12-B421-9DBD634FCE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6537F337-22CC-46D3-8A70-335E1E44E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8625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EE8DA-204D-4C6F-A17A-5040F764EA2E}"/>
              </a:ext>
            </a:extLst>
          </p:cNvPr>
          <p:cNvSpPr>
            <a:spLocks noGrp="1"/>
          </p:cNvSpPr>
          <p:nvPr>
            <p:ph type="title"/>
          </p:nvPr>
        </p:nvSpPr>
        <p:spPr>
          <a:xfrm>
            <a:off x="1123356" y="1188637"/>
            <a:ext cx="9984615" cy="1597228"/>
          </a:xfrm>
        </p:spPr>
        <p:txBody>
          <a:bodyPr>
            <a:normAutofit/>
          </a:bodyPr>
          <a:lstStyle/>
          <a:p>
            <a:r>
              <a:rPr lang="en-US" sz="5100"/>
              <a:t>Where we were with System Performance in October 2019 	</a:t>
            </a:r>
          </a:p>
        </p:txBody>
      </p:sp>
      <p:pic>
        <p:nvPicPr>
          <p:cNvPr id="7" name="Graphic 6" descr="House">
            <a:extLst>
              <a:ext uri="{FF2B5EF4-FFF2-40B4-BE49-F238E27FC236}">
                <a16:creationId xmlns:a16="http://schemas.microsoft.com/office/drawing/2014/main" id="{A874EEB5-46E1-45C3-A895-D94FE2A143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6250" y="3018327"/>
            <a:ext cx="2728198" cy="2728198"/>
          </a:xfrm>
          <a:prstGeom prst="rect">
            <a:avLst/>
          </a:prstGeom>
        </p:spPr>
      </p:pic>
      <p:sp>
        <p:nvSpPr>
          <p:cNvPr id="3" name="Content Placeholder 2">
            <a:extLst>
              <a:ext uri="{FF2B5EF4-FFF2-40B4-BE49-F238E27FC236}">
                <a16:creationId xmlns:a16="http://schemas.microsoft.com/office/drawing/2014/main" id="{4C306066-C122-4EB1-8945-FC7161761705}"/>
              </a:ext>
            </a:extLst>
          </p:cNvPr>
          <p:cNvSpPr>
            <a:spLocks noGrp="1"/>
          </p:cNvSpPr>
          <p:nvPr>
            <p:ph idx="1"/>
          </p:nvPr>
        </p:nvSpPr>
        <p:spPr>
          <a:xfrm>
            <a:off x="5255260" y="2998278"/>
            <a:ext cx="4238257" cy="2728198"/>
          </a:xfrm>
        </p:spPr>
        <p:txBody>
          <a:bodyPr anchor="t">
            <a:normAutofit lnSpcReduction="10000"/>
          </a:bodyPr>
          <a:lstStyle/>
          <a:p>
            <a:r>
              <a:rPr lang="en-US" sz="1700" dirty="0"/>
              <a:t>First Time Homeless numbers were decreasing consistently </a:t>
            </a:r>
          </a:p>
          <a:p>
            <a:r>
              <a:rPr lang="en-US" sz="1700" dirty="0"/>
              <a:t>Yearly Numbers of people experiencing homelessness each year continues to decrease</a:t>
            </a:r>
          </a:p>
          <a:p>
            <a:r>
              <a:rPr lang="en-US" sz="1700" dirty="0"/>
              <a:t>Returns to Homelessness over 2 years was staying at 32% </a:t>
            </a:r>
          </a:p>
          <a:p>
            <a:r>
              <a:rPr lang="en-US" sz="1700" dirty="0"/>
              <a:t>Average Length of Time people were remaining homeless had a slight increase from 52 days to 54 days </a:t>
            </a:r>
          </a:p>
          <a:p>
            <a:endParaRPr lang="en-US" sz="1700" dirty="0"/>
          </a:p>
          <a:p>
            <a:endParaRPr lang="en-US" sz="1700" dirty="0"/>
          </a:p>
          <a:p>
            <a:endParaRPr lang="en-US" sz="1700" dirty="0"/>
          </a:p>
        </p:txBody>
      </p:sp>
    </p:spTree>
    <p:extLst>
      <p:ext uri="{BB962C8B-B14F-4D97-AF65-F5344CB8AC3E}">
        <p14:creationId xmlns:p14="http://schemas.microsoft.com/office/powerpoint/2010/main" val="3898089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6FD7672-78BE-4D6F-A711-2CDB79B52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ight Triangle 2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DA71C2-0F0F-494B-AA69-EB499D0ABD9B}"/>
              </a:ext>
            </a:extLst>
          </p:cNvPr>
          <p:cNvSpPr>
            <a:spLocks noGrp="1"/>
          </p:cNvSpPr>
          <p:nvPr>
            <p:ph type="title"/>
          </p:nvPr>
        </p:nvSpPr>
        <p:spPr>
          <a:xfrm>
            <a:off x="8029293" y="806364"/>
            <a:ext cx="3354636" cy="2847413"/>
          </a:xfrm>
        </p:spPr>
        <p:txBody>
          <a:bodyPr vert="horz" lIns="91440" tIns="45720" rIns="91440" bIns="45720" rtlCol="0" anchor="b">
            <a:normAutofit/>
          </a:bodyPr>
          <a:lstStyle/>
          <a:p>
            <a:r>
              <a:rPr lang="en-US" sz="4700" kern="1200">
                <a:solidFill>
                  <a:schemeClr val="tx1"/>
                </a:solidFill>
                <a:latin typeface="+mj-lt"/>
                <a:ea typeface="+mj-ea"/>
                <a:cs typeface="+mj-cs"/>
              </a:rPr>
              <a:t>How we were doing before COVID-19</a:t>
            </a:r>
          </a:p>
        </p:txBody>
      </p:sp>
      <p:sp>
        <p:nvSpPr>
          <p:cNvPr id="3" name="Content Placeholder 2">
            <a:extLst>
              <a:ext uri="{FF2B5EF4-FFF2-40B4-BE49-F238E27FC236}">
                <a16:creationId xmlns:a16="http://schemas.microsoft.com/office/drawing/2014/main" id="{D78DAF9D-7CAB-4023-A211-05E22210B39C}"/>
              </a:ext>
            </a:extLst>
          </p:cNvPr>
          <p:cNvSpPr>
            <a:spLocks noGrp="1"/>
          </p:cNvSpPr>
          <p:nvPr>
            <p:ph idx="1"/>
          </p:nvPr>
        </p:nvSpPr>
        <p:spPr>
          <a:xfrm>
            <a:off x="8029293" y="3703250"/>
            <a:ext cx="2435507" cy="1122750"/>
          </a:xfrm>
        </p:spPr>
        <p:txBody>
          <a:bodyPr vert="horz" lIns="91440" tIns="45720" rIns="91440" bIns="45720" rtlCol="0" anchor="t">
            <a:normAutofit/>
          </a:bodyPr>
          <a:lstStyle/>
          <a:p>
            <a:pPr marL="0" indent="0">
              <a:buNone/>
            </a:pPr>
            <a:r>
              <a:rPr lang="en-US" sz="1700" kern="1200">
                <a:solidFill>
                  <a:schemeClr val="tx1"/>
                </a:solidFill>
                <a:latin typeface="+mn-lt"/>
                <a:ea typeface="+mn-ea"/>
                <a:cs typeface="+mn-cs"/>
              </a:rPr>
              <a:t>16%  decrease in homelessness in January 2020 PIT count </a:t>
            </a:r>
          </a:p>
        </p:txBody>
      </p:sp>
      <p:graphicFrame>
        <p:nvGraphicFramePr>
          <p:cNvPr id="6" name="Chart 5">
            <a:extLst>
              <a:ext uri="{FF2B5EF4-FFF2-40B4-BE49-F238E27FC236}">
                <a16:creationId xmlns:a16="http://schemas.microsoft.com/office/drawing/2014/main" id="{B8D84C01-C0CF-4D19-A13D-0B01E868E745}"/>
              </a:ext>
            </a:extLst>
          </p:cNvPr>
          <p:cNvGraphicFramePr/>
          <p:nvPr>
            <p:extLst>
              <p:ext uri="{D42A27DB-BD31-4B8C-83A1-F6EECF244321}">
                <p14:modId xmlns:p14="http://schemas.microsoft.com/office/powerpoint/2010/main" val="2637224349"/>
              </p:ext>
            </p:extLst>
          </p:nvPr>
        </p:nvGraphicFramePr>
        <p:xfrm>
          <a:off x="1296558" y="1266742"/>
          <a:ext cx="5604636" cy="43069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9322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5A782E-8A07-48F6-85B4-B313C5410E02}"/>
              </a:ext>
            </a:extLst>
          </p:cNvPr>
          <p:cNvSpPr>
            <a:spLocks noGrp="1"/>
          </p:cNvSpPr>
          <p:nvPr>
            <p:ph type="title"/>
          </p:nvPr>
        </p:nvSpPr>
        <p:spPr>
          <a:xfrm>
            <a:off x="5465659" y="1188637"/>
            <a:ext cx="5642312" cy="1597228"/>
          </a:xfrm>
        </p:spPr>
        <p:txBody>
          <a:bodyPr vert="horz" lIns="91440" tIns="45720" rIns="91440" bIns="45720" rtlCol="0" anchor="ctr">
            <a:normAutofit/>
          </a:bodyPr>
          <a:lstStyle/>
          <a:p>
            <a:r>
              <a:rPr lang="en-US" sz="5400" kern="1200" dirty="0">
                <a:solidFill>
                  <a:schemeClr val="tx1"/>
                </a:solidFill>
                <a:latin typeface="+mj-lt"/>
                <a:ea typeface="+mj-ea"/>
                <a:cs typeface="+mj-cs"/>
              </a:rPr>
              <a:t>2020 PIT Subpopulations </a:t>
            </a:r>
          </a:p>
        </p:txBody>
      </p:sp>
      <p:sp>
        <p:nvSpPr>
          <p:cNvPr id="3" name="TextBox 2">
            <a:extLst>
              <a:ext uri="{FF2B5EF4-FFF2-40B4-BE49-F238E27FC236}">
                <a16:creationId xmlns:a16="http://schemas.microsoft.com/office/drawing/2014/main" id="{B0FD69FC-F460-4492-A788-063C66BF6185}"/>
              </a:ext>
            </a:extLst>
          </p:cNvPr>
          <p:cNvSpPr txBox="1"/>
          <p:nvPr/>
        </p:nvSpPr>
        <p:spPr>
          <a:xfrm>
            <a:off x="5198806" y="2785865"/>
            <a:ext cx="4925962" cy="3335867"/>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400" dirty="0"/>
              <a:t>Increase in many of the high-risk subpopulations</a:t>
            </a:r>
          </a:p>
          <a:p>
            <a:pPr marL="742950" lvl="1" indent="-228600">
              <a:lnSpc>
                <a:spcPct val="90000"/>
              </a:lnSpc>
              <a:spcAft>
                <a:spcPts val="600"/>
              </a:spcAft>
              <a:buFont typeface="Arial" panose="020B0604020202020204" pitchFamily="34" charset="0"/>
              <a:buChar char="•"/>
            </a:pPr>
            <a:r>
              <a:rPr lang="en-US" sz="1400" dirty="0"/>
              <a:t>Victims of Domestic Violence increased by 29% (21 ppl)</a:t>
            </a:r>
          </a:p>
          <a:p>
            <a:pPr marL="742950" lvl="1" indent="-228600">
              <a:lnSpc>
                <a:spcPct val="90000"/>
              </a:lnSpc>
              <a:spcAft>
                <a:spcPts val="600"/>
              </a:spcAft>
              <a:buFont typeface="Arial" panose="020B0604020202020204" pitchFamily="34" charset="0"/>
              <a:buChar char="•"/>
            </a:pPr>
            <a:r>
              <a:rPr lang="en-US" sz="1400" dirty="0"/>
              <a:t>Substance Use Disorders increased by 22% (19 ppl)</a:t>
            </a:r>
          </a:p>
          <a:p>
            <a:pPr marL="742950" lvl="1" indent="-228600">
              <a:lnSpc>
                <a:spcPct val="90000"/>
              </a:lnSpc>
              <a:spcAft>
                <a:spcPts val="600"/>
              </a:spcAft>
              <a:buFont typeface="Arial" panose="020B0604020202020204" pitchFamily="34" charset="0"/>
              <a:buChar char="•"/>
            </a:pPr>
            <a:r>
              <a:rPr lang="en-US" sz="1400" dirty="0"/>
              <a:t>Mental Illness increased by 16% (19 ppl)</a:t>
            </a:r>
          </a:p>
          <a:p>
            <a:pPr marL="742950" lvl="1" indent="-228600">
              <a:lnSpc>
                <a:spcPct val="90000"/>
              </a:lnSpc>
              <a:spcAft>
                <a:spcPts val="600"/>
              </a:spcAft>
              <a:buFont typeface="Arial" panose="020B0604020202020204" pitchFamily="34" charset="0"/>
              <a:buChar char="•"/>
            </a:pPr>
            <a:r>
              <a:rPr lang="en-US" sz="1400" dirty="0"/>
              <a:t>Chronically Homeless increased by 39% (21 ppl)</a:t>
            </a:r>
          </a:p>
          <a:p>
            <a:pPr marL="742950" lvl="1" indent="-228600">
              <a:lnSpc>
                <a:spcPct val="90000"/>
              </a:lnSpc>
              <a:spcAft>
                <a:spcPts val="600"/>
              </a:spcAft>
              <a:buFont typeface="Arial" panose="020B0604020202020204" pitchFamily="34" charset="0"/>
              <a:buChar char="•"/>
            </a:pPr>
            <a:endParaRPr lang="en-US" sz="1400" dirty="0"/>
          </a:p>
          <a:p>
            <a:pPr marL="285750" indent="-228600">
              <a:lnSpc>
                <a:spcPct val="90000"/>
              </a:lnSpc>
              <a:spcAft>
                <a:spcPts val="600"/>
              </a:spcAft>
              <a:buFont typeface="Arial" panose="020B0604020202020204" pitchFamily="34" charset="0"/>
              <a:buChar char="•"/>
            </a:pPr>
            <a:r>
              <a:rPr lang="en-US" sz="1400" dirty="0"/>
              <a:t>What does this mean?  </a:t>
            </a:r>
          </a:p>
          <a:p>
            <a:pPr marL="742950" lvl="1" indent="-228600">
              <a:lnSpc>
                <a:spcPct val="90000"/>
              </a:lnSpc>
              <a:spcAft>
                <a:spcPts val="600"/>
              </a:spcAft>
              <a:buFont typeface="Arial" panose="020B0604020202020204" pitchFamily="34" charset="0"/>
              <a:buChar char="•"/>
            </a:pPr>
            <a:r>
              <a:rPr lang="en-US" sz="1400" dirty="0"/>
              <a:t>Need for more supportive housing to assist people with more complex needs. </a:t>
            </a:r>
          </a:p>
          <a:p>
            <a:pPr marL="742950" lvl="1" indent="-228600">
              <a:lnSpc>
                <a:spcPct val="90000"/>
              </a:lnSpc>
              <a:spcAft>
                <a:spcPts val="600"/>
              </a:spcAft>
              <a:buFont typeface="Arial" panose="020B0604020202020204" pitchFamily="34" charset="0"/>
              <a:buChar char="•"/>
            </a:pPr>
            <a:r>
              <a:rPr lang="en-US" sz="1400" dirty="0"/>
              <a:t>Shortage of at least 39 new chronic PSH beds to keep up with inflow</a:t>
            </a:r>
          </a:p>
          <a:p>
            <a:pPr marL="742950" lvl="1" indent="-228600">
              <a:lnSpc>
                <a:spcPct val="90000"/>
              </a:lnSpc>
              <a:spcAft>
                <a:spcPts val="600"/>
              </a:spcAft>
              <a:buFont typeface="Arial" panose="020B0604020202020204" pitchFamily="34" charset="0"/>
              <a:buChar char="•"/>
            </a:pPr>
            <a:r>
              <a:rPr lang="en-US" sz="1400" dirty="0"/>
              <a:t>1,922 homeless adults this year had a disability and would be eligible for Supportive Housing</a:t>
            </a:r>
          </a:p>
        </p:txBody>
      </p:sp>
      <p:graphicFrame>
        <p:nvGraphicFramePr>
          <p:cNvPr id="4" name="Content Placeholder 3">
            <a:extLst>
              <a:ext uri="{FF2B5EF4-FFF2-40B4-BE49-F238E27FC236}">
                <a16:creationId xmlns:a16="http://schemas.microsoft.com/office/drawing/2014/main" id="{D6A73A0E-9D70-46EC-BF91-BEB2D8EC2B49}"/>
              </a:ext>
            </a:extLst>
          </p:cNvPr>
          <p:cNvGraphicFramePr>
            <a:graphicFrameLocks noGrp="1"/>
          </p:cNvGraphicFramePr>
          <p:nvPr>
            <p:ph idx="1"/>
            <p:extLst>
              <p:ext uri="{D42A27DB-BD31-4B8C-83A1-F6EECF244321}">
                <p14:modId xmlns:p14="http://schemas.microsoft.com/office/powerpoint/2010/main" val="1591638567"/>
              </p:ext>
            </p:extLst>
          </p:nvPr>
        </p:nvGraphicFramePr>
        <p:xfrm>
          <a:off x="621675" y="623275"/>
          <a:ext cx="4032621" cy="56078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06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BED89-69AA-4AC6-B112-EC2B346FCA67}"/>
              </a:ext>
            </a:extLst>
          </p:cNvPr>
          <p:cNvSpPr>
            <a:spLocks noGrp="1"/>
          </p:cNvSpPr>
          <p:nvPr>
            <p:ph type="title"/>
          </p:nvPr>
        </p:nvSpPr>
        <p:spPr>
          <a:xfrm>
            <a:off x="1524000" y="2245809"/>
            <a:ext cx="9144000" cy="1564716"/>
          </a:xfrm>
        </p:spPr>
        <p:txBody>
          <a:bodyPr vert="horz" lIns="91440" tIns="45720" rIns="91440" bIns="45720" rtlCol="0" anchor="b">
            <a:normAutofit/>
          </a:bodyPr>
          <a:lstStyle/>
          <a:p>
            <a:r>
              <a:rPr lang="en-US" sz="4800" kern="1200">
                <a:solidFill>
                  <a:schemeClr val="tx1"/>
                </a:solidFill>
                <a:latin typeface="+mj-lt"/>
                <a:ea typeface="+mj-ea"/>
                <a:cs typeface="+mj-cs"/>
              </a:rPr>
              <a:t>COVID-19 and homelessness</a:t>
            </a:r>
          </a:p>
        </p:txBody>
      </p:sp>
      <p:sp>
        <p:nvSpPr>
          <p:cNvPr id="3" name="Content Placeholder 2">
            <a:extLst>
              <a:ext uri="{FF2B5EF4-FFF2-40B4-BE49-F238E27FC236}">
                <a16:creationId xmlns:a16="http://schemas.microsoft.com/office/drawing/2014/main" id="{F0FC2B0B-5762-41EA-B77C-564EE4BA6206}"/>
              </a:ext>
            </a:extLst>
          </p:cNvPr>
          <p:cNvSpPr>
            <a:spLocks noGrp="1"/>
          </p:cNvSpPr>
          <p:nvPr>
            <p:ph idx="1"/>
          </p:nvPr>
        </p:nvSpPr>
        <p:spPr>
          <a:xfrm>
            <a:off x="1524000" y="3947050"/>
            <a:ext cx="9144000" cy="572583"/>
          </a:xfrm>
        </p:spPr>
        <p:txBody>
          <a:bodyPr vert="horz" lIns="91440" tIns="45720" rIns="91440" bIns="45720" rtlCol="0">
            <a:normAutofit/>
          </a:bodyPr>
          <a:lstStyle/>
          <a:p>
            <a:pPr marL="0" indent="0">
              <a:buNone/>
            </a:pPr>
            <a:r>
              <a:rPr lang="en-US" sz="2000" kern="1200">
                <a:solidFill>
                  <a:schemeClr val="tx1"/>
                </a:solidFill>
                <a:latin typeface="+mn-lt"/>
                <a:ea typeface="+mn-ea"/>
                <a:cs typeface="+mn-cs"/>
              </a:rPr>
              <a:t>What happened? </a:t>
            </a:r>
          </a:p>
        </p:txBody>
      </p:sp>
      <p:sp>
        <p:nvSpPr>
          <p:cNvPr id="17"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23"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57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104D-69E6-4939-9D98-F710D3E08A66}"/>
              </a:ext>
            </a:extLst>
          </p:cNvPr>
          <p:cNvSpPr>
            <a:spLocks noGrp="1"/>
          </p:cNvSpPr>
          <p:nvPr>
            <p:ph type="title"/>
          </p:nvPr>
        </p:nvSpPr>
        <p:spPr>
          <a:xfrm>
            <a:off x="1653363" y="365760"/>
            <a:ext cx="9367203" cy="1188720"/>
          </a:xfrm>
        </p:spPr>
        <p:txBody>
          <a:bodyPr>
            <a:normAutofit/>
          </a:bodyPr>
          <a:lstStyle/>
          <a:p>
            <a:r>
              <a:rPr lang="en-US" dirty="0"/>
              <a:t>Initial Community Response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C43B16C-96D7-4658-BA1C-625009E819CF}"/>
              </a:ext>
            </a:extLst>
          </p:cNvPr>
          <p:cNvSpPr>
            <a:spLocks noGrp="1"/>
          </p:cNvSpPr>
          <p:nvPr>
            <p:ph idx="1"/>
          </p:nvPr>
        </p:nvSpPr>
        <p:spPr>
          <a:xfrm>
            <a:off x="1653363" y="2176272"/>
            <a:ext cx="9367204" cy="4041648"/>
          </a:xfrm>
        </p:spPr>
        <p:txBody>
          <a:bodyPr anchor="t">
            <a:normAutofit/>
          </a:bodyPr>
          <a:lstStyle/>
          <a:p>
            <a:r>
              <a:rPr lang="en-US" sz="2400"/>
              <a:t>Working closely with LDSS &amp; Health Department to develop a comprehensive community plan to address the pandemic</a:t>
            </a:r>
          </a:p>
          <a:p>
            <a:r>
              <a:rPr lang="en-US" sz="2400"/>
              <a:t>Assisting agencies and programs to continue to provide services to the homeless</a:t>
            </a:r>
          </a:p>
          <a:p>
            <a:r>
              <a:rPr lang="en-US" sz="2400"/>
              <a:t>Development of COVID screening tools/ Assessments in HMIS to track positive cases and quarantine need </a:t>
            </a:r>
          </a:p>
          <a:p>
            <a:r>
              <a:rPr lang="en-US" sz="2400"/>
              <a:t>Development and sharing of information and resources with all community agencies, engaging 2-1-1 crisis line to assist with this</a:t>
            </a:r>
          </a:p>
          <a:p>
            <a:endParaRPr lang="en-US" sz="2400"/>
          </a:p>
          <a:p>
            <a:endParaRPr lang="en-US" sz="2400"/>
          </a:p>
        </p:txBody>
      </p:sp>
      <p:pic>
        <p:nvPicPr>
          <p:cNvPr id="4" name="edgar_2">
            <a:hlinkClick r:id="" action="ppaction://media"/>
            <a:extLst>
              <a:ext uri="{FF2B5EF4-FFF2-40B4-BE49-F238E27FC236}">
                <a16:creationId xmlns:a16="http://schemas.microsoft.com/office/drawing/2014/main" id="{ABCEEED5-2177-445D-9CFA-F50FF46973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854" y="5930229"/>
            <a:ext cx="586313" cy="586313"/>
          </a:xfrm>
          <a:prstGeom prst="rect">
            <a:avLst/>
          </a:prstGeom>
        </p:spPr>
      </p:pic>
    </p:spTree>
    <p:extLst>
      <p:ext uri="{BB962C8B-B14F-4D97-AF65-F5344CB8AC3E}">
        <p14:creationId xmlns:p14="http://schemas.microsoft.com/office/powerpoint/2010/main" val="1644673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B0E9-AEFC-494E-A7C0-4563AD8C7087}"/>
              </a:ext>
            </a:extLst>
          </p:cNvPr>
          <p:cNvSpPr>
            <a:spLocks noGrp="1"/>
          </p:cNvSpPr>
          <p:nvPr>
            <p:ph type="title"/>
          </p:nvPr>
        </p:nvSpPr>
        <p:spPr>
          <a:xfrm>
            <a:off x="1653363" y="365760"/>
            <a:ext cx="9367203" cy="1188720"/>
          </a:xfrm>
        </p:spPr>
        <p:txBody>
          <a:bodyPr>
            <a:normAutofit/>
          </a:bodyPr>
          <a:lstStyle/>
          <a:p>
            <a:r>
              <a:rPr lang="en-US" sz="3700"/>
              <a:t>State and Federal Response to the COVID Pandemic</a:t>
            </a:r>
          </a:p>
        </p:txBody>
      </p:sp>
      <p:sp>
        <p:nvSpPr>
          <p:cNvPr id="19" name="Freeform: Shape 1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F16B120-D04C-4118-8BA3-20A3B6847A13}"/>
              </a:ext>
            </a:extLst>
          </p:cNvPr>
          <p:cNvSpPr>
            <a:spLocks noGrp="1"/>
          </p:cNvSpPr>
          <p:nvPr>
            <p:ph idx="1"/>
          </p:nvPr>
        </p:nvSpPr>
        <p:spPr>
          <a:xfrm>
            <a:off x="1653363" y="2176272"/>
            <a:ext cx="9367204" cy="4041648"/>
          </a:xfrm>
        </p:spPr>
        <p:txBody>
          <a:bodyPr anchor="t">
            <a:normAutofit/>
          </a:bodyPr>
          <a:lstStyle/>
          <a:p>
            <a:r>
              <a:rPr lang="en-US" sz="2400"/>
              <a:t>Changes in HUD regulations for housing providers </a:t>
            </a:r>
          </a:p>
          <a:p>
            <a:r>
              <a:rPr lang="en-US" sz="2400"/>
              <a:t>Addition and approval of Eviction Moratoria which are still in effect</a:t>
            </a:r>
          </a:p>
          <a:p>
            <a:r>
              <a:rPr lang="en-US" sz="2400"/>
              <a:t>New Funding provided for communities for Emergency Solution Grant (ESG) programs, Street Outreach, Emergency Shelter, Homeless Prevention &amp; Rapid Rehousing, as well as CDBG funds for housing assistance</a:t>
            </a:r>
          </a:p>
          <a:p>
            <a:endParaRPr lang="en-US" sz="2400"/>
          </a:p>
        </p:txBody>
      </p:sp>
    </p:spTree>
    <p:extLst>
      <p:ext uri="{BB962C8B-B14F-4D97-AF65-F5344CB8AC3E}">
        <p14:creationId xmlns:p14="http://schemas.microsoft.com/office/powerpoint/2010/main" val="1804497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10;&#10;Description automatically generated">
            <a:extLst>
              <a:ext uri="{FF2B5EF4-FFF2-40B4-BE49-F238E27FC236}">
                <a16:creationId xmlns:a16="http://schemas.microsoft.com/office/drawing/2014/main" id="{5065D4AB-A257-416C-8E8E-F180D6B86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67841"/>
            <a:ext cx="9788525" cy="4722819"/>
          </a:xfrm>
          <a:prstGeom prst="rect">
            <a:avLst/>
          </a:prstGeom>
        </p:spPr>
      </p:pic>
      <p:sp>
        <p:nvSpPr>
          <p:cNvPr id="2" name="Title 1">
            <a:extLst>
              <a:ext uri="{FF2B5EF4-FFF2-40B4-BE49-F238E27FC236}">
                <a16:creationId xmlns:a16="http://schemas.microsoft.com/office/drawing/2014/main" id="{943CB299-1139-46A1-B6E4-AD108582C1B4}"/>
              </a:ext>
            </a:extLst>
          </p:cNvPr>
          <p:cNvSpPr>
            <a:spLocks noGrp="1"/>
          </p:cNvSpPr>
          <p:nvPr>
            <p:ph type="title"/>
          </p:nvPr>
        </p:nvSpPr>
        <p:spPr>
          <a:xfrm>
            <a:off x="838200" y="365125"/>
            <a:ext cx="10515600" cy="1306443"/>
          </a:xfrm>
        </p:spPr>
        <p:txBody>
          <a:bodyPr>
            <a:normAutofit/>
          </a:bodyPr>
          <a:lstStyle/>
          <a:p>
            <a:r>
              <a:rPr lang="en-US" sz="4000" dirty="0"/>
              <a:t>How did COVID-19 affect Emergency Shelter numbers? </a:t>
            </a:r>
          </a:p>
        </p:txBody>
      </p:sp>
      <p:cxnSp>
        <p:nvCxnSpPr>
          <p:cNvPr id="7" name="Straight Connector 6">
            <a:extLst>
              <a:ext uri="{FF2B5EF4-FFF2-40B4-BE49-F238E27FC236}">
                <a16:creationId xmlns:a16="http://schemas.microsoft.com/office/drawing/2014/main" id="{544B2AA4-87C6-46EA-B61C-7175E6CB5243}"/>
              </a:ext>
            </a:extLst>
          </p:cNvPr>
          <p:cNvCxnSpPr>
            <a:cxnSpLocks/>
          </p:cNvCxnSpPr>
          <p:nvPr/>
        </p:nvCxnSpPr>
        <p:spPr>
          <a:xfrm flipH="1">
            <a:off x="3123836" y="4219482"/>
            <a:ext cx="1133086" cy="5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2B8CEE-3DBF-494D-9C9D-592D03CAEB7B}"/>
              </a:ext>
            </a:extLst>
          </p:cNvPr>
          <p:cNvCxnSpPr>
            <a:cxnSpLocks/>
          </p:cNvCxnSpPr>
          <p:nvPr/>
        </p:nvCxnSpPr>
        <p:spPr>
          <a:xfrm flipH="1">
            <a:off x="7003254" y="4350045"/>
            <a:ext cx="9444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E22357-7857-414A-8648-597C1A13EFAC}"/>
              </a:ext>
            </a:extLst>
          </p:cNvPr>
          <p:cNvCxnSpPr>
            <a:cxnSpLocks/>
          </p:cNvCxnSpPr>
          <p:nvPr/>
        </p:nvCxnSpPr>
        <p:spPr>
          <a:xfrm flipH="1">
            <a:off x="9329586" y="5879889"/>
            <a:ext cx="1490202"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C80864-8FA0-43FC-A2A5-05EBA44B6790}"/>
              </a:ext>
            </a:extLst>
          </p:cNvPr>
          <p:cNvSpPr txBox="1"/>
          <p:nvPr/>
        </p:nvSpPr>
        <p:spPr>
          <a:xfrm>
            <a:off x="2931109" y="4241485"/>
            <a:ext cx="1563954" cy="369332"/>
          </a:xfrm>
          <a:prstGeom prst="rect">
            <a:avLst/>
          </a:prstGeom>
          <a:solidFill>
            <a:schemeClr val="bg1"/>
          </a:solidFill>
          <a:ln>
            <a:solidFill>
              <a:schemeClr val="tx1"/>
            </a:solidFill>
          </a:ln>
        </p:spPr>
        <p:txBody>
          <a:bodyPr wrap="none" rtlCol="0">
            <a:spAutoFit/>
          </a:bodyPr>
          <a:lstStyle/>
          <a:p>
            <a:r>
              <a:rPr lang="en-US" dirty="0"/>
              <a:t>2018 low: 553</a:t>
            </a:r>
          </a:p>
        </p:txBody>
      </p:sp>
      <p:sp>
        <p:nvSpPr>
          <p:cNvPr id="23" name="TextBox 22">
            <a:extLst>
              <a:ext uri="{FF2B5EF4-FFF2-40B4-BE49-F238E27FC236}">
                <a16:creationId xmlns:a16="http://schemas.microsoft.com/office/drawing/2014/main" id="{49F4DE8D-3609-47D6-99A4-CED172D2137F}"/>
              </a:ext>
            </a:extLst>
          </p:cNvPr>
          <p:cNvSpPr txBox="1"/>
          <p:nvPr/>
        </p:nvSpPr>
        <p:spPr>
          <a:xfrm>
            <a:off x="6693511" y="4361595"/>
            <a:ext cx="1563954" cy="369332"/>
          </a:xfrm>
          <a:prstGeom prst="rect">
            <a:avLst/>
          </a:prstGeom>
          <a:solidFill>
            <a:schemeClr val="bg1"/>
          </a:solidFill>
          <a:ln>
            <a:solidFill>
              <a:schemeClr val="tx1"/>
            </a:solidFill>
          </a:ln>
        </p:spPr>
        <p:txBody>
          <a:bodyPr wrap="none" rtlCol="0">
            <a:spAutoFit/>
          </a:bodyPr>
          <a:lstStyle/>
          <a:p>
            <a:r>
              <a:rPr lang="en-US" dirty="0"/>
              <a:t>2019 low: 541</a:t>
            </a:r>
          </a:p>
        </p:txBody>
      </p:sp>
      <p:sp>
        <p:nvSpPr>
          <p:cNvPr id="30" name="TextBox 29">
            <a:extLst>
              <a:ext uri="{FF2B5EF4-FFF2-40B4-BE49-F238E27FC236}">
                <a16:creationId xmlns:a16="http://schemas.microsoft.com/office/drawing/2014/main" id="{86616BF1-7EEA-4BB4-BC42-D1CDD33493C2}"/>
              </a:ext>
            </a:extLst>
          </p:cNvPr>
          <p:cNvSpPr txBox="1"/>
          <p:nvPr/>
        </p:nvSpPr>
        <p:spPr>
          <a:xfrm>
            <a:off x="9292710" y="5879889"/>
            <a:ext cx="1563954" cy="369332"/>
          </a:xfrm>
          <a:prstGeom prst="rect">
            <a:avLst/>
          </a:prstGeom>
          <a:solidFill>
            <a:schemeClr val="bg1"/>
          </a:solidFill>
          <a:ln>
            <a:solidFill>
              <a:schemeClr val="tx1"/>
            </a:solidFill>
          </a:ln>
        </p:spPr>
        <p:txBody>
          <a:bodyPr wrap="none" rtlCol="0">
            <a:spAutoFit/>
          </a:bodyPr>
          <a:lstStyle/>
          <a:p>
            <a:r>
              <a:rPr lang="en-US" dirty="0"/>
              <a:t>2020 low: 363 </a:t>
            </a:r>
          </a:p>
        </p:txBody>
      </p:sp>
    </p:spTree>
    <p:extLst>
      <p:ext uri="{BB962C8B-B14F-4D97-AF65-F5344CB8AC3E}">
        <p14:creationId xmlns:p14="http://schemas.microsoft.com/office/powerpoint/2010/main" val="3760649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6C3142-AE11-4630-A481-6A5C741035DF}"/>
              </a:ext>
            </a:extLst>
          </p:cNvPr>
          <p:cNvSpPr>
            <a:spLocks noGrp="1"/>
          </p:cNvSpPr>
          <p:nvPr>
            <p:ph type="title"/>
          </p:nvPr>
        </p:nvSpPr>
        <p:spPr>
          <a:xfrm>
            <a:off x="1285240" y="1050595"/>
            <a:ext cx="8074815" cy="1618489"/>
          </a:xfrm>
        </p:spPr>
        <p:txBody>
          <a:bodyPr anchor="ctr">
            <a:normAutofit/>
          </a:bodyPr>
          <a:lstStyle/>
          <a:p>
            <a:r>
              <a:rPr lang="en-US" sz="7200" dirty="0"/>
              <a:t>Housekeeping	</a:t>
            </a:r>
          </a:p>
        </p:txBody>
      </p:sp>
      <p:sp>
        <p:nvSpPr>
          <p:cNvPr id="3" name="Content Placeholder 2">
            <a:extLst>
              <a:ext uri="{FF2B5EF4-FFF2-40B4-BE49-F238E27FC236}">
                <a16:creationId xmlns:a16="http://schemas.microsoft.com/office/drawing/2014/main" id="{DB79DE80-1167-4E0F-ADAF-A13551D58EBE}"/>
              </a:ext>
            </a:extLst>
          </p:cNvPr>
          <p:cNvSpPr>
            <a:spLocks noGrp="1"/>
          </p:cNvSpPr>
          <p:nvPr>
            <p:ph idx="1"/>
          </p:nvPr>
        </p:nvSpPr>
        <p:spPr>
          <a:xfrm>
            <a:off x="1285240" y="2969469"/>
            <a:ext cx="8074815" cy="2800395"/>
          </a:xfrm>
        </p:spPr>
        <p:txBody>
          <a:bodyPr anchor="t">
            <a:normAutofit/>
          </a:bodyPr>
          <a:lstStyle/>
          <a:p>
            <a:r>
              <a:rPr lang="en-US" sz="2400" dirty="0"/>
              <a:t>All participants are muted </a:t>
            </a:r>
          </a:p>
          <a:p>
            <a:r>
              <a:rPr lang="en-US" sz="2400" dirty="0"/>
              <a:t>Use the Q&amp;A to ask questions </a:t>
            </a:r>
          </a:p>
          <a:p>
            <a:endParaRPr lang="en-US" sz="2400" dirty="0"/>
          </a:p>
          <a:p>
            <a:endParaRPr lang="en-US" sz="2400" dirty="0"/>
          </a:p>
          <a:p>
            <a:r>
              <a:rPr lang="en-US" sz="2400" dirty="0"/>
              <a:t>The presentation is being recorded and will be posted to our website </a:t>
            </a:r>
          </a:p>
        </p:txBody>
      </p:sp>
      <p:pic>
        <p:nvPicPr>
          <p:cNvPr id="5" name="Picture 4" descr="Graphical user interface, text, application&#10;&#10;Description automatically generated">
            <a:extLst>
              <a:ext uri="{FF2B5EF4-FFF2-40B4-BE49-F238E27FC236}">
                <a16:creationId xmlns:a16="http://schemas.microsoft.com/office/drawing/2014/main" id="{F474759B-6AD9-422B-8B84-23B615C74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57" y="3926179"/>
            <a:ext cx="4086795" cy="752580"/>
          </a:xfrm>
          <a:prstGeom prst="rect">
            <a:avLst/>
          </a:prstGeom>
        </p:spPr>
      </p:pic>
      <p:sp>
        <p:nvSpPr>
          <p:cNvPr id="6" name="Arrow: Left 5">
            <a:extLst>
              <a:ext uri="{FF2B5EF4-FFF2-40B4-BE49-F238E27FC236}">
                <a16:creationId xmlns:a16="http://schemas.microsoft.com/office/drawing/2014/main" id="{A4DEAEC6-F873-4483-A8C8-36C9D1EADC95}"/>
              </a:ext>
            </a:extLst>
          </p:cNvPr>
          <p:cNvSpPr/>
          <p:nvPr/>
        </p:nvSpPr>
        <p:spPr>
          <a:xfrm>
            <a:off x="6548907" y="4140558"/>
            <a:ext cx="1133341" cy="351874"/>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743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ED8C-F669-48D6-9DE4-FA704081F2AF}"/>
              </a:ext>
            </a:extLst>
          </p:cNvPr>
          <p:cNvSpPr>
            <a:spLocks noGrp="1"/>
          </p:cNvSpPr>
          <p:nvPr>
            <p:ph type="title"/>
          </p:nvPr>
        </p:nvSpPr>
        <p:spPr/>
        <p:txBody>
          <a:bodyPr/>
          <a:lstStyle/>
          <a:p>
            <a:r>
              <a:rPr lang="en-US" dirty="0"/>
              <a:t>What we were seeing… </a:t>
            </a:r>
          </a:p>
        </p:txBody>
      </p:sp>
      <p:sp>
        <p:nvSpPr>
          <p:cNvPr id="3" name="Content Placeholder 2">
            <a:extLst>
              <a:ext uri="{FF2B5EF4-FFF2-40B4-BE49-F238E27FC236}">
                <a16:creationId xmlns:a16="http://schemas.microsoft.com/office/drawing/2014/main" id="{7640695B-0BB0-46DC-8CB4-7BA3B4869D20}"/>
              </a:ext>
            </a:extLst>
          </p:cNvPr>
          <p:cNvSpPr>
            <a:spLocks noGrp="1"/>
          </p:cNvSpPr>
          <p:nvPr>
            <p:ph idx="1"/>
          </p:nvPr>
        </p:nvSpPr>
        <p:spPr/>
        <p:txBody>
          <a:bodyPr/>
          <a:lstStyle/>
          <a:p>
            <a:pPr marL="0" indent="0">
              <a:buNone/>
            </a:pPr>
            <a:r>
              <a:rPr lang="en-US" dirty="0"/>
              <a:t> </a:t>
            </a:r>
          </a:p>
        </p:txBody>
      </p:sp>
      <p:graphicFrame>
        <p:nvGraphicFramePr>
          <p:cNvPr id="5" name="Chart 4">
            <a:extLst>
              <a:ext uri="{FF2B5EF4-FFF2-40B4-BE49-F238E27FC236}">
                <a16:creationId xmlns:a16="http://schemas.microsoft.com/office/drawing/2014/main" id="{70FB7497-6369-4115-94DF-CDAD1FEB9B90}"/>
              </a:ext>
            </a:extLst>
          </p:cNvPr>
          <p:cNvGraphicFramePr>
            <a:graphicFrameLocks/>
          </p:cNvGraphicFramePr>
          <p:nvPr/>
        </p:nvGraphicFramePr>
        <p:xfrm>
          <a:off x="90435" y="1607735"/>
          <a:ext cx="12007780" cy="5054321"/>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03A61275-EFAB-4C77-AC76-8498203BD3C2}"/>
              </a:ext>
            </a:extLst>
          </p:cNvPr>
          <p:cNvCxnSpPr/>
          <p:nvPr/>
        </p:nvCxnSpPr>
        <p:spPr>
          <a:xfrm flipV="1">
            <a:off x="5207000" y="2083594"/>
            <a:ext cx="0" cy="3606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CC11EA6-7610-4150-9E77-CD7FC577006B}"/>
              </a:ext>
            </a:extLst>
          </p:cNvPr>
          <p:cNvSpPr txBox="1"/>
          <p:nvPr/>
        </p:nvSpPr>
        <p:spPr>
          <a:xfrm>
            <a:off x="4697325" y="4660399"/>
            <a:ext cx="2794000" cy="369332"/>
          </a:xfrm>
          <a:prstGeom prst="rect">
            <a:avLst/>
          </a:prstGeom>
          <a:solidFill>
            <a:schemeClr val="bg1"/>
          </a:solidFill>
          <a:ln>
            <a:solidFill>
              <a:schemeClr val="tx1"/>
            </a:solidFill>
          </a:ln>
        </p:spPr>
        <p:txBody>
          <a:bodyPr wrap="square" rtlCol="0">
            <a:spAutoFit/>
          </a:bodyPr>
          <a:lstStyle/>
          <a:p>
            <a:r>
              <a:rPr lang="en-US" dirty="0"/>
              <a:t>Start of COVID-19 Pandemic</a:t>
            </a:r>
          </a:p>
        </p:txBody>
      </p:sp>
    </p:spTree>
    <p:extLst>
      <p:ext uri="{BB962C8B-B14F-4D97-AF65-F5344CB8AC3E}">
        <p14:creationId xmlns:p14="http://schemas.microsoft.com/office/powerpoint/2010/main" val="1652644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CB299-1139-46A1-B6E4-AD108582C1B4}"/>
              </a:ext>
            </a:extLst>
          </p:cNvPr>
          <p:cNvSpPr>
            <a:spLocks noGrp="1"/>
          </p:cNvSpPr>
          <p:nvPr>
            <p:ph type="title"/>
          </p:nvPr>
        </p:nvSpPr>
        <p:spPr>
          <a:xfrm>
            <a:off x="1653363" y="365760"/>
            <a:ext cx="9367203" cy="1188720"/>
          </a:xfrm>
        </p:spPr>
        <p:txBody>
          <a:bodyPr>
            <a:normAutofit/>
          </a:bodyPr>
          <a:lstStyle/>
          <a:p>
            <a:r>
              <a:rPr lang="en-US" sz="3700"/>
              <a:t>How will COVID-19 affect homelessness in the next year?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85C211E-A6A3-4B25-9CC4-6AC091EE4436}"/>
              </a:ext>
            </a:extLst>
          </p:cNvPr>
          <p:cNvSpPr>
            <a:spLocks noGrp="1"/>
          </p:cNvSpPr>
          <p:nvPr>
            <p:ph idx="1"/>
          </p:nvPr>
        </p:nvSpPr>
        <p:spPr>
          <a:xfrm>
            <a:off x="1653363" y="2176272"/>
            <a:ext cx="9367204" cy="4041648"/>
          </a:xfrm>
        </p:spPr>
        <p:txBody>
          <a:bodyPr anchor="t">
            <a:normAutofit/>
          </a:bodyPr>
          <a:lstStyle/>
          <a:p>
            <a:r>
              <a:rPr lang="en-US" sz="2400"/>
              <a:t>Inflow into system</a:t>
            </a:r>
          </a:p>
          <a:p>
            <a:pPr lvl="1"/>
            <a:r>
              <a:rPr lang="en-US" dirty="0"/>
              <a:t>End of eviction moratoria –Increased risk of homelessness</a:t>
            </a:r>
          </a:p>
          <a:p>
            <a:pPr lvl="1"/>
            <a:r>
              <a:rPr lang="en-US" dirty="0"/>
              <a:t>Expect to be pronounced in vulnerable census tracts</a:t>
            </a:r>
          </a:p>
          <a:p>
            <a:r>
              <a:rPr lang="en-US" sz="2400"/>
              <a:t>Placement of clients </a:t>
            </a:r>
          </a:p>
          <a:p>
            <a:pPr lvl="1"/>
            <a:r>
              <a:rPr lang="en-US" dirty="0"/>
              <a:t>Housing units are less available due to the eviction moratoria and restrictions on viewing and inspection</a:t>
            </a:r>
          </a:p>
          <a:p>
            <a:pPr lvl="1"/>
            <a:endParaRPr lang="en-US" dirty="0"/>
          </a:p>
        </p:txBody>
      </p:sp>
    </p:spTree>
    <p:extLst>
      <p:ext uri="{BB962C8B-B14F-4D97-AF65-F5344CB8AC3E}">
        <p14:creationId xmlns:p14="http://schemas.microsoft.com/office/powerpoint/2010/main" val="3391219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3F87EF-8CD1-4B46-8731-077982811D21}"/>
              </a:ext>
            </a:extLst>
          </p:cNvPr>
          <p:cNvPicPr>
            <a:picLocks noChangeAspect="1"/>
          </p:cNvPicPr>
          <p:nvPr/>
        </p:nvPicPr>
        <p:blipFill>
          <a:blip r:embed="rId3"/>
          <a:stretch>
            <a:fillRect/>
          </a:stretch>
        </p:blipFill>
        <p:spPr>
          <a:xfrm>
            <a:off x="2590712" y="182926"/>
            <a:ext cx="7010576" cy="6492147"/>
          </a:xfrm>
          <a:prstGeom prst="rect">
            <a:avLst/>
          </a:prstGeom>
        </p:spPr>
      </p:pic>
      <p:pic>
        <p:nvPicPr>
          <p:cNvPr id="6" name="Picture 5">
            <a:extLst>
              <a:ext uri="{FF2B5EF4-FFF2-40B4-BE49-F238E27FC236}">
                <a16:creationId xmlns:a16="http://schemas.microsoft.com/office/drawing/2014/main" id="{54059585-8E15-457E-805C-89FE7E04DF6E}"/>
              </a:ext>
            </a:extLst>
          </p:cNvPr>
          <p:cNvPicPr>
            <a:picLocks noChangeAspect="1"/>
          </p:cNvPicPr>
          <p:nvPr/>
        </p:nvPicPr>
        <p:blipFill rotWithShape="1">
          <a:blip r:embed="rId4"/>
          <a:srcRect t="82010" r="49091" b="-1"/>
          <a:stretch/>
        </p:blipFill>
        <p:spPr>
          <a:xfrm>
            <a:off x="3524289" y="5445735"/>
            <a:ext cx="5574555" cy="1229338"/>
          </a:xfrm>
          <a:prstGeom prst="rect">
            <a:avLst/>
          </a:prstGeom>
        </p:spPr>
      </p:pic>
    </p:spTree>
    <p:extLst>
      <p:ext uri="{BB962C8B-B14F-4D97-AF65-F5344CB8AC3E}">
        <p14:creationId xmlns:p14="http://schemas.microsoft.com/office/powerpoint/2010/main" val="2601713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E0C59622-138F-4D47-AFE3-9DA4906AB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234" y="0"/>
            <a:ext cx="7843532" cy="6858000"/>
          </a:xfrm>
          <a:prstGeom prst="rect">
            <a:avLst/>
          </a:prstGeom>
        </p:spPr>
      </p:pic>
      <p:sp>
        <p:nvSpPr>
          <p:cNvPr id="2" name="Title 1">
            <a:extLst>
              <a:ext uri="{FF2B5EF4-FFF2-40B4-BE49-F238E27FC236}">
                <a16:creationId xmlns:a16="http://schemas.microsoft.com/office/drawing/2014/main" id="{F6F0FE47-7E06-4909-AEBA-7B8DFAECD974}"/>
              </a:ext>
            </a:extLst>
          </p:cNvPr>
          <p:cNvSpPr>
            <a:spLocks noGrp="1"/>
          </p:cNvSpPr>
          <p:nvPr>
            <p:ph type="title"/>
          </p:nvPr>
        </p:nvSpPr>
        <p:spPr>
          <a:xfrm>
            <a:off x="838200" y="206617"/>
            <a:ext cx="10515600" cy="1325563"/>
          </a:xfrm>
          <a:solidFill>
            <a:schemeClr val="bg1">
              <a:alpha val="32000"/>
            </a:schemeClr>
          </a:solidFill>
        </p:spPr>
        <p:txBody>
          <a:bodyPr/>
          <a:lstStyle/>
          <a:p>
            <a:pPr algn="ctr"/>
            <a:r>
              <a:rPr lang="en-US" dirty="0"/>
              <a:t>Zip code of last permanent address of homeless shelter residents </a:t>
            </a:r>
          </a:p>
        </p:txBody>
      </p:sp>
    </p:spTree>
    <p:extLst>
      <p:ext uri="{BB962C8B-B14F-4D97-AF65-F5344CB8AC3E}">
        <p14:creationId xmlns:p14="http://schemas.microsoft.com/office/powerpoint/2010/main" val="1099862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384A-6389-4B6C-B1C4-BA6CEBC877E3}"/>
              </a:ext>
            </a:extLst>
          </p:cNvPr>
          <p:cNvSpPr>
            <a:spLocks noGrp="1"/>
          </p:cNvSpPr>
          <p:nvPr>
            <p:ph type="title"/>
          </p:nvPr>
        </p:nvSpPr>
        <p:spPr>
          <a:xfrm>
            <a:off x="1653363" y="365760"/>
            <a:ext cx="9367203" cy="1188720"/>
          </a:xfrm>
        </p:spPr>
        <p:txBody>
          <a:bodyPr>
            <a:normAutofit/>
          </a:bodyPr>
          <a:lstStyle/>
          <a:p>
            <a:r>
              <a:rPr lang="en-US" sz="3700"/>
              <a:t>Housing Vulnerable Areas in Onondaga County</a:t>
            </a:r>
          </a:p>
        </p:txBody>
      </p:sp>
      <p:sp>
        <p:nvSpPr>
          <p:cNvPr id="19"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31B66DB-3A34-4A3C-B466-5BB6A82D4C08}"/>
              </a:ext>
            </a:extLst>
          </p:cNvPr>
          <p:cNvSpPr>
            <a:spLocks noGrp="1"/>
          </p:cNvSpPr>
          <p:nvPr>
            <p:ph idx="1"/>
          </p:nvPr>
        </p:nvSpPr>
        <p:spPr>
          <a:xfrm>
            <a:off x="1412398" y="2202030"/>
            <a:ext cx="9367204" cy="4041648"/>
          </a:xfrm>
        </p:spPr>
        <p:txBody>
          <a:bodyPr anchor="t">
            <a:normAutofit/>
          </a:bodyPr>
          <a:lstStyle/>
          <a:p>
            <a:r>
              <a:rPr lang="en-US" sz="2400" dirty="0"/>
              <a:t>Approximately 4,000-5,000 people have extremely low incomes* and rent housing in these high-risk census tracts</a:t>
            </a:r>
          </a:p>
          <a:p>
            <a:r>
              <a:rPr lang="en-US" sz="2400" dirty="0"/>
              <a:t>Most pay more than 50% of their income in rent</a:t>
            </a:r>
          </a:p>
          <a:p>
            <a:r>
              <a:rPr lang="en-US" sz="2400" dirty="0"/>
              <a:t>20,000 people across all of Onondaga County are estimated to be extremely low income renters</a:t>
            </a:r>
          </a:p>
          <a:p>
            <a:pPr marL="0" indent="0">
              <a:buNone/>
            </a:pPr>
            <a:endParaRPr lang="en-US" sz="2400" dirty="0"/>
          </a:p>
          <a:p>
            <a:pPr lvl="2"/>
            <a:endParaRPr lang="en-US" sz="2400" dirty="0"/>
          </a:p>
          <a:p>
            <a:pPr marL="457200" lvl="1" indent="0" algn="r">
              <a:buNone/>
            </a:pPr>
            <a:r>
              <a:rPr lang="en-US" sz="2000" dirty="0"/>
              <a:t>*Extremely low income in CNY:</a:t>
            </a:r>
          </a:p>
          <a:p>
            <a:pPr lvl="2" algn="r"/>
            <a:r>
              <a:rPr lang="en-US" dirty="0"/>
              <a:t>&lt;$15,950/year for 1 person</a:t>
            </a:r>
          </a:p>
          <a:p>
            <a:pPr lvl="2" algn="r"/>
            <a:r>
              <a:rPr lang="en-US" dirty="0"/>
              <a:t>&lt;$26,200 for a family of 4</a:t>
            </a:r>
          </a:p>
          <a:p>
            <a:pPr lvl="2"/>
            <a:endParaRPr lang="en-US" sz="2400" dirty="0"/>
          </a:p>
        </p:txBody>
      </p:sp>
      <p:pic>
        <p:nvPicPr>
          <p:cNvPr id="4" name="martha_2">
            <a:hlinkClick r:id="" action="ppaction://media"/>
            <a:extLst>
              <a:ext uri="{FF2B5EF4-FFF2-40B4-BE49-F238E27FC236}">
                <a16:creationId xmlns:a16="http://schemas.microsoft.com/office/drawing/2014/main" id="{717F9818-C786-485F-BA6B-780B867254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1730" y="6079524"/>
            <a:ext cx="468954" cy="468954"/>
          </a:xfrm>
          <a:prstGeom prst="rect">
            <a:avLst/>
          </a:prstGeom>
        </p:spPr>
      </p:pic>
    </p:spTree>
    <p:extLst>
      <p:ext uri="{BB962C8B-B14F-4D97-AF65-F5344CB8AC3E}">
        <p14:creationId xmlns:p14="http://schemas.microsoft.com/office/powerpoint/2010/main" val="1512512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22" fill="hold"/>
                                        <p:tgtEl>
                                          <p:spTgt spid="4"/>
                                        </p:tgtEl>
                                      </p:cBhvr>
                                    </p:cmd>
                                  </p:childTnLst>
                                </p:cTn>
                              </p:par>
                            </p:childTnLst>
                          </p:cTn>
                        </p:par>
                      </p:childTnLst>
                    </p:cTn>
                  </p:par>
                </p:childTnLst>
              </p:cTn>
              <p:nextCondLst>
                <p:cond evt="onClick" delay="0">
                  <p:tgtEl>
                    <p:spTgt spid="4"/>
                  </p:tgtEl>
                </p:cond>
              </p:nextCondLst>
            </p:seq>
            <p:audio>
              <p:cMediaNode vol="95455">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720AF7-E081-460D-8AB0-530A72A6403E}"/>
              </a:ext>
            </a:extLst>
          </p:cNvPr>
          <p:cNvSpPr>
            <a:spLocks noGrp="1"/>
          </p:cNvSpPr>
          <p:nvPr>
            <p:ph type="title"/>
          </p:nvPr>
        </p:nvSpPr>
        <p:spPr>
          <a:xfrm>
            <a:off x="524256" y="491260"/>
            <a:ext cx="6594189" cy="1625210"/>
          </a:xfrm>
        </p:spPr>
        <p:txBody>
          <a:bodyPr>
            <a:normAutofit/>
          </a:bodyPr>
          <a:lstStyle/>
          <a:p>
            <a:r>
              <a:rPr lang="en-US" sz="4100">
                <a:solidFill>
                  <a:srgbClr val="FFFFFF"/>
                </a:solidFill>
              </a:rPr>
              <a:t>Housing Vulnerable Areas in Cayuga and Oswego Counties</a:t>
            </a:r>
          </a:p>
        </p:txBody>
      </p:sp>
      <p:sp>
        <p:nvSpPr>
          <p:cNvPr id="13" name="Rectangle 12">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8DCDE8">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A8E0509-2DCE-4E15-9654-F5DA440A876A}"/>
              </a:ext>
            </a:extLst>
          </p:cNvPr>
          <p:cNvPicPr>
            <a:picLocks noChangeAspect="1"/>
          </p:cNvPicPr>
          <p:nvPr/>
        </p:nvPicPr>
        <p:blipFill>
          <a:blip r:embed="rId3"/>
          <a:stretch>
            <a:fillRect/>
          </a:stretch>
        </p:blipFill>
        <p:spPr>
          <a:xfrm>
            <a:off x="524256" y="3066948"/>
            <a:ext cx="3067356" cy="2837304"/>
          </a:xfrm>
          <a:prstGeom prst="rect">
            <a:avLst/>
          </a:prstGeom>
        </p:spPr>
      </p:pic>
      <p:sp>
        <p:nvSpPr>
          <p:cNvPr id="15" name="Rectangle 14">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8DCDE8">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B139DDB-F15F-48B0-B41B-5FCB4ABA25D9}"/>
              </a:ext>
            </a:extLst>
          </p:cNvPr>
          <p:cNvPicPr>
            <a:picLocks noChangeAspect="1"/>
          </p:cNvPicPr>
          <p:nvPr/>
        </p:nvPicPr>
        <p:blipFill rotWithShape="1">
          <a:blip r:embed="rId4"/>
          <a:srcRect r="1135"/>
          <a:stretch/>
        </p:blipFill>
        <p:spPr>
          <a:xfrm>
            <a:off x="4138970" y="3093321"/>
            <a:ext cx="3067358" cy="2784558"/>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3D43CE7-4AC8-4B33-A40F-F641575E3D4E}"/>
              </a:ext>
            </a:extLst>
          </p:cNvPr>
          <p:cNvSpPr>
            <a:spLocks noGrp="1"/>
          </p:cNvSpPr>
          <p:nvPr>
            <p:ph idx="1"/>
          </p:nvPr>
        </p:nvSpPr>
        <p:spPr>
          <a:xfrm>
            <a:off x="7956057" y="762983"/>
            <a:ext cx="3515128" cy="5330923"/>
          </a:xfrm>
        </p:spPr>
        <p:txBody>
          <a:bodyPr anchor="ctr">
            <a:normAutofit/>
          </a:bodyPr>
          <a:lstStyle/>
          <a:p>
            <a:r>
              <a:rPr lang="en-US" sz="2400">
                <a:solidFill>
                  <a:srgbClr val="FFFFFF"/>
                </a:solidFill>
              </a:rPr>
              <a:t>2000 people in Cayuga county are extremely low income renters</a:t>
            </a:r>
          </a:p>
          <a:p>
            <a:r>
              <a:rPr lang="en-US" sz="2400">
                <a:solidFill>
                  <a:srgbClr val="FFFFFF"/>
                </a:solidFill>
              </a:rPr>
              <a:t>4300 people in Oswego county are extremely low income renters</a:t>
            </a:r>
          </a:p>
          <a:p>
            <a:endParaRPr lang="en-US" sz="2400">
              <a:solidFill>
                <a:srgbClr val="FFFFFF"/>
              </a:solidFill>
            </a:endParaRPr>
          </a:p>
        </p:txBody>
      </p:sp>
    </p:spTree>
    <p:extLst>
      <p:ext uri="{BB962C8B-B14F-4D97-AF65-F5344CB8AC3E}">
        <p14:creationId xmlns:p14="http://schemas.microsoft.com/office/powerpoint/2010/main" val="3533005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0677D43-DB57-4254-BD60-C0C10917D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55" y="457200"/>
            <a:ext cx="7898845" cy="5909113"/>
          </a:xfrm>
          <a:custGeom>
            <a:avLst/>
            <a:gdLst>
              <a:gd name="connsiteX0" fmla="*/ 3848214 w 7898845"/>
              <a:gd name="connsiteY0" fmla="*/ 0 h 5909113"/>
              <a:gd name="connsiteX1" fmla="*/ 7898845 w 7898845"/>
              <a:gd name="connsiteY1" fmla="*/ 0 h 5909113"/>
              <a:gd name="connsiteX2" fmla="*/ 7898845 w 7898845"/>
              <a:gd name="connsiteY2" fmla="*/ 5907437 h 5909113"/>
              <a:gd name="connsiteX3" fmla="*/ 7778213 w 7898845"/>
              <a:gd name="connsiteY3" fmla="*/ 5907437 h 5909113"/>
              <a:gd name="connsiteX4" fmla="*/ 7778213 w 7898845"/>
              <a:gd name="connsiteY4" fmla="*/ 5909093 h 5909113"/>
              <a:gd name="connsiteX5" fmla="*/ 7485321 w 7898845"/>
              <a:gd name="connsiteY5" fmla="*/ 5909093 h 5909113"/>
              <a:gd name="connsiteX6" fmla="*/ 7485321 w 7898845"/>
              <a:gd name="connsiteY6" fmla="*/ 5909094 h 5909113"/>
              <a:gd name="connsiteX7" fmla="*/ 4228895 w 7898845"/>
              <a:gd name="connsiteY7" fmla="*/ 5909094 h 5909113"/>
              <a:gd name="connsiteX8" fmla="*/ 4228895 w 7898845"/>
              <a:gd name="connsiteY8" fmla="*/ 5909112 h 5909113"/>
              <a:gd name="connsiteX9" fmla="*/ 3936003 w 7898845"/>
              <a:gd name="connsiteY9" fmla="*/ 5909112 h 5909113"/>
              <a:gd name="connsiteX10" fmla="*/ 3936003 w 7898845"/>
              <a:gd name="connsiteY10" fmla="*/ 5909113 h 5909113"/>
              <a:gd name="connsiteX11" fmla="*/ 0 w 7898845"/>
              <a:gd name="connsiteY11" fmla="*/ 5909113 h 5909113"/>
              <a:gd name="connsiteX12" fmla="*/ 2796838 w 7898845"/>
              <a:gd name="connsiteY12" fmla="*/ 1676 h 5909113"/>
              <a:gd name="connsiteX13" fmla="*/ 2916686 w 7898845"/>
              <a:gd name="connsiteY13" fmla="*/ 1676 h 5909113"/>
              <a:gd name="connsiteX14" fmla="*/ 2917470 w 7898845"/>
              <a:gd name="connsiteY14" fmla="*/ 20 h 5909113"/>
              <a:gd name="connsiteX15" fmla="*/ 3210362 w 7898845"/>
              <a:gd name="connsiteY15" fmla="*/ 20 h 5909113"/>
              <a:gd name="connsiteX16" fmla="*/ 3210362 w 7898845"/>
              <a:gd name="connsiteY16" fmla="*/ 19 h 5909113"/>
              <a:gd name="connsiteX17" fmla="*/ 3555322 w 7898845"/>
              <a:gd name="connsiteY17" fmla="*/ 19 h 5909113"/>
              <a:gd name="connsiteX18" fmla="*/ 3555322 w 7898845"/>
              <a:gd name="connsiteY18" fmla="*/ 1 h 5909113"/>
              <a:gd name="connsiteX19" fmla="*/ 3848214 w 7898845"/>
              <a:gd name="connsiteY19" fmla="*/ 1 h 590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98845" h="5909113">
                <a:moveTo>
                  <a:pt x="3848214" y="0"/>
                </a:moveTo>
                <a:lnTo>
                  <a:pt x="7898845" y="0"/>
                </a:lnTo>
                <a:lnTo>
                  <a:pt x="7898845" y="5907437"/>
                </a:lnTo>
                <a:lnTo>
                  <a:pt x="7778213" y="5907437"/>
                </a:lnTo>
                <a:lnTo>
                  <a:pt x="7778213" y="5909093"/>
                </a:lnTo>
                <a:lnTo>
                  <a:pt x="7485321" y="5909093"/>
                </a:lnTo>
                <a:lnTo>
                  <a:pt x="7485321" y="5909094"/>
                </a:lnTo>
                <a:lnTo>
                  <a:pt x="4228895" y="5909094"/>
                </a:lnTo>
                <a:lnTo>
                  <a:pt x="4228895" y="5909112"/>
                </a:lnTo>
                <a:lnTo>
                  <a:pt x="3936003" y="5909112"/>
                </a:lnTo>
                <a:lnTo>
                  <a:pt x="3936003" y="5909113"/>
                </a:lnTo>
                <a:lnTo>
                  <a:pt x="0" y="5909113"/>
                </a:lnTo>
                <a:lnTo>
                  <a:pt x="2796838" y="1676"/>
                </a:lnTo>
                <a:lnTo>
                  <a:pt x="2916686" y="1676"/>
                </a:lnTo>
                <a:lnTo>
                  <a:pt x="2917470" y="20"/>
                </a:lnTo>
                <a:lnTo>
                  <a:pt x="3210362" y="20"/>
                </a:lnTo>
                <a:lnTo>
                  <a:pt x="3210362" y="19"/>
                </a:lnTo>
                <a:lnTo>
                  <a:pt x="3555322" y="19"/>
                </a:lnTo>
                <a:lnTo>
                  <a:pt x="3555322" y="1"/>
                </a:lnTo>
                <a:lnTo>
                  <a:pt x="3848214" y="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F0924E5-8F0D-47CB-B59E-155AFCF8C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8858"/>
            <a:ext cx="6769978" cy="5907437"/>
          </a:xfrm>
          <a:custGeom>
            <a:avLst/>
            <a:gdLst>
              <a:gd name="connsiteX0" fmla="*/ 0 w 6769978"/>
              <a:gd name="connsiteY0" fmla="*/ 0 h 5905761"/>
              <a:gd name="connsiteX1" fmla="*/ 6769978 w 6769978"/>
              <a:gd name="connsiteY1" fmla="*/ 0 h 5905761"/>
              <a:gd name="connsiteX2" fmla="*/ 3973138 w 6769978"/>
              <a:gd name="connsiteY2" fmla="*/ 5905761 h 5905761"/>
              <a:gd name="connsiteX3" fmla="*/ 0 w 6769978"/>
              <a:gd name="connsiteY3" fmla="*/ 5905761 h 5905761"/>
            </a:gdLst>
            <a:ahLst/>
            <a:cxnLst>
              <a:cxn ang="0">
                <a:pos x="connsiteX0" y="connsiteY0"/>
              </a:cxn>
              <a:cxn ang="0">
                <a:pos x="connsiteX1" y="connsiteY1"/>
              </a:cxn>
              <a:cxn ang="0">
                <a:pos x="connsiteX2" y="connsiteY2"/>
              </a:cxn>
              <a:cxn ang="0">
                <a:pos x="connsiteX3" y="connsiteY3"/>
              </a:cxn>
            </a:cxnLst>
            <a:rect l="l" t="t" r="r" b="b"/>
            <a:pathLst>
              <a:path w="6769978" h="5905761">
                <a:moveTo>
                  <a:pt x="0" y="0"/>
                </a:moveTo>
                <a:lnTo>
                  <a:pt x="6769978" y="0"/>
                </a:lnTo>
                <a:lnTo>
                  <a:pt x="3973138" y="5905761"/>
                </a:lnTo>
                <a:lnTo>
                  <a:pt x="0" y="5905761"/>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FAB3CE-A303-4CEB-A984-6891BBB20409}"/>
              </a:ext>
            </a:extLst>
          </p:cNvPr>
          <p:cNvSpPr>
            <a:spLocks noGrp="1"/>
          </p:cNvSpPr>
          <p:nvPr>
            <p:ph type="title"/>
          </p:nvPr>
        </p:nvSpPr>
        <p:spPr>
          <a:xfrm>
            <a:off x="838200" y="992088"/>
            <a:ext cx="4277264" cy="2862729"/>
          </a:xfrm>
        </p:spPr>
        <p:txBody>
          <a:bodyPr anchor="b">
            <a:normAutofit/>
          </a:bodyPr>
          <a:lstStyle/>
          <a:p>
            <a:r>
              <a:rPr lang="en-US" sz="4100">
                <a:solidFill>
                  <a:srgbClr val="FFFFFF"/>
                </a:solidFill>
              </a:rPr>
              <a:t>How do we prevent homelessness for vulnerable households? </a:t>
            </a:r>
          </a:p>
        </p:txBody>
      </p:sp>
      <p:sp>
        <p:nvSpPr>
          <p:cNvPr id="3" name="Content Placeholder 2">
            <a:extLst>
              <a:ext uri="{FF2B5EF4-FFF2-40B4-BE49-F238E27FC236}">
                <a16:creationId xmlns:a16="http://schemas.microsoft.com/office/drawing/2014/main" id="{5376EE59-A0F4-4773-BE5A-13D7B6A644E2}"/>
              </a:ext>
            </a:extLst>
          </p:cNvPr>
          <p:cNvSpPr>
            <a:spLocks noGrp="1"/>
          </p:cNvSpPr>
          <p:nvPr>
            <p:ph idx="1"/>
          </p:nvPr>
        </p:nvSpPr>
        <p:spPr>
          <a:xfrm>
            <a:off x="6769978" y="1338724"/>
            <a:ext cx="4583821" cy="4415146"/>
          </a:xfrm>
        </p:spPr>
        <p:txBody>
          <a:bodyPr anchor="ctr">
            <a:normAutofit/>
          </a:bodyPr>
          <a:lstStyle/>
          <a:p>
            <a:endParaRPr lang="en-US" sz="2000">
              <a:solidFill>
                <a:schemeClr val="bg1"/>
              </a:solidFill>
            </a:endParaRPr>
          </a:p>
          <a:p>
            <a:r>
              <a:rPr lang="en-US" sz="2000">
                <a:solidFill>
                  <a:schemeClr val="bg1"/>
                </a:solidFill>
              </a:rPr>
              <a:t>Research shows that eviction increases risk of homelessness, but is not typically the direct cause </a:t>
            </a:r>
          </a:p>
          <a:p>
            <a:r>
              <a:rPr lang="en-US" sz="2000">
                <a:solidFill>
                  <a:schemeClr val="bg1"/>
                </a:solidFill>
              </a:rPr>
              <a:t>Target people where they stay before entering shelter</a:t>
            </a:r>
          </a:p>
          <a:p>
            <a:endParaRPr lang="en-US" sz="2000">
              <a:solidFill>
                <a:schemeClr val="bg1"/>
              </a:solidFill>
            </a:endParaRPr>
          </a:p>
        </p:txBody>
      </p:sp>
    </p:spTree>
    <p:extLst>
      <p:ext uri="{BB962C8B-B14F-4D97-AF65-F5344CB8AC3E}">
        <p14:creationId xmlns:p14="http://schemas.microsoft.com/office/powerpoint/2010/main" val="378055095"/>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8E6D537-4436-490C-AF35-7DA1866294EB}"/>
              </a:ext>
            </a:extLst>
          </p:cNvPr>
          <p:cNvGraphicFramePr>
            <a:graphicFrameLocks noGrp="1"/>
          </p:cNvGraphicFramePr>
          <p:nvPr>
            <p:ph idx="1"/>
            <p:extLst>
              <p:ext uri="{D42A27DB-BD31-4B8C-83A1-F6EECF244321}">
                <p14:modId xmlns:p14="http://schemas.microsoft.com/office/powerpoint/2010/main" val="772797933"/>
              </p:ext>
            </p:extLst>
          </p:nvPr>
        </p:nvGraphicFramePr>
        <p:xfrm>
          <a:off x="838200" y="196645"/>
          <a:ext cx="10515600" cy="5980318"/>
        </p:xfrm>
        <a:graphic>
          <a:graphicData uri="http://schemas.openxmlformats.org/drawingml/2006/chart">
            <c:chart xmlns:c="http://schemas.openxmlformats.org/drawingml/2006/chart" xmlns:r="http://schemas.openxmlformats.org/officeDocument/2006/relationships" r:id="rId5"/>
          </a:graphicData>
        </a:graphic>
      </p:graphicFrame>
      <p:pic>
        <p:nvPicPr>
          <p:cNvPr id="4" name="angela_and_rex">
            <a:hlinkClick r:id="" action="ppaction://media"/>
            <a:extLst>
              <a:ext uri="{FF2B5EF4-FFF2-40B4-BE49-F238E27FC236}">
                <a16:creationId xmlns:a16="http://schemas.microsoft.com/office/drawing/2014/main" id="{8DE3A956-3242-47C0-A028-E359FDFE5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243" y="5955957"/>
            <a:ext cx="525806" cy="525806"/>
          </a:xfrm>
          <a:prstGeom prst="rect">
            <a:avLst/>
          </a:prstGeom>
        </p:spPr>
      </p:pic>
    </p:spTree>
    <p:extLst>
      <p:ext uri="{BB962C8B-B14F-4D97-AF65-F5344CB8AC3E}">
        <p14:creationId xmlns:p14="http://schemas.microsoft.com/office/powerpoint/2010/main" val="803198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7D92-B90F-411B-97DF-9917E2DE4DC4}"/>
              </a:ext>
            </a:extLst>
          </p:cNvPr>
          <p:cNvSpPr>
            <a:spLocks noGrp="1"/>
          </p:cNvSpPr>
          <p:nvPr>
            <p:ph type="title"/>
          </p:nvPr>
        </p:nvSpPr>
        <p:spPr>
          <a:xfrm>
            <a:off x="1653363" y="365760"/>
            <a:ext cx="9367203" cy="1188720"/>
          </a:xfrm>
        </p:spPr>
        <p:txBody>
          <a:bodyPr>
            <a:normAutofit/>
          </a:bodyPr>
          <a:lstStyle/>
          <a:p>
            <a:r>
              <a:rPr lang="en-US" sz="3700"/>
              <a:t>How are we preparing to assist people at high risk of homelessness due to COVID?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CD830E7-1364-47DD-81EF-086A259486C0}"/>
              </a:ext>
            </a:extLst>
          </p:cNvPr>
          <p:cNvSpPr>
            <a:spLocks noGrp="1"/>
          </p:cNvSpPr>
          <p:nvPr>
            <p:ph idx="1"/>
          </p:nvPr>
        </p:nvSpPr>
        <p:spPr>
          <a:xfrm>
            <a:off x="1653363" y="2176272"/>
            <a:ext cx="9367204" cy="4041648"/>
          </a:xfrm>
        </p:spPr>
        <p:txBody>
          <a:bodyPr anchor="t">
            <a:normAutofit/>
          </a:bodyPr>
          <a:lstStyle/>
          <a:p>
            <a:r>
              <a:rPr lang="en-US" sz="2000"/>
              <a:t>Targeted homelessness prevention programs</a:t>
            </a:r>
          </a:p>
          <a:p>
            <a:pPr lvl="1"/>
            <a:r>
              <a:rPr lang="en-US" sz="2000"/>
              <a:t>Centralized intake line at Onondaga and Oswego DSS</a:t>
            </a:r>
          </a:p>
          <a:p>
            <a:pPr lvl="1"/>
            <a:r>
              <a:rPr lang="en-US" sz="2000"/>
              <a:t>Prioritizing people in high-need census tracts</a:t>
            </a:r>
          </a:p>
          <a:p>
            <a:pPr lvl="1"/>
            <a:r>
              <a:rPr lang="en-US" sz="2000"/>
              <a:t>Prioritizing people who are doubled up to focus on people imminently going to shelter</a:t>
            </a:r>
          </a:p>
          <a:p>
            <a:pPr lvl="1"/>
            <a:r>
              <a:rPr lang="en-US" sz="2000"/>
              <a:t>Special program to assist households who lost income due to covid-19</a:t>
            </a:r>
          </a:p>
          <a:p>
            <a:r>
              <a:rPr lang="en-US" sz="2000"/>
              <a:t>Legal Aid programs to advocate for low-income tenants and utilize CDC moratoria</a:t>
            </a:r>
          </a:p>
          <a:p>
            <a:r>
              <a:rPr lang="en-US" sz="2000"/>
              <a:t>Move vulnerable people out of shelter as fast as possible</a:t>
            </a:r>
          </a:p>
          <a:p>
            <a:pPr lvl="1"/>
            <a:r>
              <a:rPr lang="en-US" sz="2000"/>
              <a:t>Increased Rapid Rehousing capacity</a:t>
            </a:r>
          </a:p>
          <a:p>
            <a:pPr lvl="1"/>
            <a:r>
              <a:rPr lang="en-US" sz="2000"/>
              <a:t>Prioritizing people susceptible to COVID-19</a:t>
            </a:r>
          </a:p>
        </p:txBody>
      </p:sp>
    </p:spTree>
    <p:extLst>
      <p:ext uri="{BB962C8B-B14F-4D97-AF65-F5344CB8AC3E}">
        <p14:creationId xmlns:p14="http://schemas.microsoft.com/office/powerpoint/2010/main" val="2904173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E155-2DC9-48DA-B01F-305B376798CF}"/>
              </a:ext>
            </a:extLst>
          </p:cNvPr>
          <p:cNvSpPr>
            <a:spLocks noGrp="1"/>
          </p:cNvSpPr>
          <p:nvPr>
            <p:ph type="title"/>
          </p:nvPr>
        </p:nvSpPr>
        <p:spPr>
          <a:xfrm>
            <a:off x="841248" y="256032"/>
            <a:ext cx="10506456" cy="1014984"/>
          </a:xfrm>
        </p:spPr>
        <p:txBody>
          <a:bodyPr anchor="b">
            <a:normAutofit/>
          </a:bodyPr>
          <a:lstStyle/>
          <a:p>
            <a:r>
              <a:rPr lang="en-US" dirty="0"/>
              <a:t>Main Takeaways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CA23E5D-CB00-494A-ACC0-CAFD738621C0}"/>
              </a:ext>
            </a:extLst>
          </p:cNvPr>
          <p:cNvGraphicFramePr>
            <a:graphicFrameLocks noGrp="1"/>
          </p:cNvGraphicFramePr>
          <p:nvPr>
            <p:ph idx="1"/>
            <p:extLst>
              <p:ext uri="{D42A27DB-BD31-4B8C-83A1-F6EECF244321}">
                <p14:modId xmlns:p14="http://schemas.microsoft.com/office/powerpoint/2010/main" val="1157434234"/>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287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6DEE-17CA-4D11-B11A-D8685F1F5417}"/>
              </a:ext>
            </a:extLst>
          </p:cNvPr>
          <p:cNvSpPr>
            <a:spLocks noGrp="1"/>
          </p:cNvSpPr>
          <p:nvPr>
            <p:ph type="title"/>
          </p:nvPr>
        </p:nvSpPr>
        <p:spPr>
          <a:xfrm>
            <a:off x="838200" y="365125"/>
            <a:ext cx="10515600" cy="1325563"/>
          </a:xfrm>
        </p:spPr>
        <p:txBody>
          <a:bodyPr>
            <a:normAutofit/>
          </a:bodyPr>
          <a:lstStyle/>
          <a:p>
            <a:r>
              <a:rPr lang="en-US" dirty="0"/>
              <a:t>Who We Are	</a:t>
            </a:r>
          </a:p>
        </p:txBody>
      </p:sp>
      <p:graphicFrame>
        <p:nvGraphicFramePr>
          <p:cNvPr id="12" name="Content Placeholder 2">
            <a:extLst>
              <a:ext uri="{FF2B5EF4-FFF2-40B4-BE49-F238E27FC236}">
                <a16:creationId xmlns:a16="http://schemas.microsoft.com/office/drawing/2014/main" id="{A7E0AB6A-FF60-4DE8-9CA6-3BC23EC4F6EA}"/>
              </a:ext>
            </a:extLst>
          </p:cNvPr>
          <p:cNvGraphicFramePr>
            <a:graphicFrameLocks noGrp="1"/>
          </p:cNvGraphicFramePr>
          <p:nvPr>
            <p:ph idx="1"/>
            <p:extLst>
              <p:ext uri="{D42A27DB-BD31-4B8C-83A1-F6EECF244321}">
                <p14:modId xmlns:p14="http://schemas.microsoft.com/office/powerpoint/2010/main" val="14232731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0649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3FBC-406A-4BD8-BB4B-B8C45F731D1B}"/>
              </a:ext>
            </a:extLst>
          </p:cNvPr>
          <p:cNvSpPr>
            <a:spLocks noGrp="1"/>
          </p:cNvSpPr>
          <p:nvPr>
            <p:ph type="title"/>
          </p:nvPr>
        </p:nvSpPr>
        <p:spPr>
          <a:xfrm>
            <a:off x="1913468" y="365125"/>
            <a:ext cx="9440332" cy="1325563"/>
          </a:xfrm>
        </p:spPr>
        <p:txBody>
          <a:bodyPr>
            <a:normAutofit/>
          </a:bodyPr>
          <a:lstStyle/>
          <a:p>
            <a:r>
              <a:rPr lang="en-US" sz="5000"/>
              <a:t>Supportive housing pipeline at risk </a:t>
            </a:r>
          </a:p>
        </p:txBody>
      </p:sp>
      <p:sp>
        <p:nvSpPr>
          <p:cNvPr id="36" name="Rectangle 28">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uburban scene">
            <a:extLst>
              <a:ext uri="{FF2B5EF4-FFF2-40B4-BE49-F238E27FC236}">
                <a16:creationId xmlns:a16="http://schemas.microsoft.com/office/drawing/2014/main" id="{D9C2A673-5475-491B-AEDA-AE7E9DFF80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570706"/>
            <a:ext cx="914400" cy="914400"/>
          </a:xfrm>
          <a:prstGeom prst="rect">
            <a:avLst/>
          </a:prstGeom>
        </p:spPr>
      </p:pic>
      <p:sp>
        <p:nvSpPr>
          <p:cNvPr id="37" name="Content Placeholder 2">
            <a:extLst>
              <a:ext uri="{FF2B5EF4-FFF2-40B4-BE49-F238E27FC236}">
                <a16:creationId xmlns:a16="http://schemas.microsoft.com/office/drawing/2014/main" id="{2A8157C9-6CEA-4734-AA34-898AE4F37C10}"/>
              </a:ext>
            </a:extLst>
          </p:cNvPr>
          <p:cNvSpPr>
            <a:spLocks noGrp="1"/>
          </p:cNvSpPr>
          <p:nvPr>
            <p:ph idx="1"/>
          </p:nvPr>
        </p:nvSpPr>
        <p:spPr>
          <a:xfrm>
            <a:off x="838200" y="1825625"/>
            <a:ext cx="10515600" cy="4351338"/>
          </a:xfrm>
        </p:spPr>
        <p:txBody>
          <a:bodyPr>
            <a:normAutofit/>
          </a:bodyPr>
          <a:lstStyle/>
          <a:p>
            <a:r>
              <a:rPr lang="en-US"/>
              <a:t>In 2016 Governor committed to creating 20,000 units of supportive housing over next 15 years STATEWIDE – the  Empire State Supportive Housing Initiative (ESSHI)</a:t>
            </a:r>
          </a:p>
          <a:p>
            <a:r>
              <a:rPr lang="en-US"/>
              <a:t>ESSHI was the first multi-year commitment to creating supportive housing outside NYC</a:t>
            </a:r>
          </a:p>
          <a:p>
            <a:r>
              <a:rPr lang="en-US"/>
              <a:t>2016-2020: State funded first 5 years/6,000 units </a:t>
            </a:r>
          </a:p>
          <a:p>
            <a:r>
              <a:rPr lang="en-US"/>
              <a:t>The first five year commitment is expiring this year</a:t>
            </a:r>
          </a:p>
          <a:p>
            <a:r>
              <a:rPr lang="en-US"/>
              <a:t>Advocates are pressing the Governor to re-commit to ESSHI in this year’s budget</a:t>
            </a:r>
          </a:p>
          <a:p>
            <a:pPr marL="0" indent="0">
              <a:buNone/>
            </a:pPr>
            <a:endParaRPr lang="en-US"/>
          </a:p>
        </p:txBody>
      </p:sp>
    </p:spTree>
    <p:extLst>
      <p:ext uri="{BB962C8B-B14F-4D97-AF65-F5344CB8AC3E}">
        <p14:creationId xmlns:p14="http://schemas.microsoft.com/office/powerpoint/2010/main" val="1788825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73653-530D-453C-89E8-8D485B1542D2}"/>
              </a:ext>
            </a:extLst>
          </p:cNvPr>
          <p:cNvSpPr>
            <a:spLocks noGrp="1"/>
          </p:cNvSpPr>
          <p:nvPr>
            <p:ph type="title"/>
          </p:nvPr>
        </p:nvSpPr>
        <p:spPr/>
        <p:txBody>
          <a:bodyPr/>
          <a:lstStyle/>
          <a:p>
            <a:r>
              <a:rPr lang="en-US" dirty="0"/>
              <a:t>Expand Targeted Homeless Prevention Efforts </a:t>
            </a:r>
          </a:p>
        </p:txBody>
      </p:sp>
      <p:graphicFrame>
        <p:nvGraphicFramePr>
          <p:cNvPr id="5" name="Content Placeholder 2">
            <a:extLst>
              <a:ext uri="{FF2B5EF4-FFF2-40B4-BE49-F238E27FC236}">
                <a16:creationId xmlns:a16="http://schemas.microsoft.com/office/drawing/2014/main" id="{9CE82A81-BA06-44A3-BAAC-155D8171FCC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4469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336FD9-DB23-495B-AA0E-55F0508F133B}"/>
              </a:ext>
            </a:extLst>
          </p:cNvPr>
          <p:cNvSpPr>
            <a:spLocks noGrp="1"/>
          </p:cNvSpPr>
          <p:nvPr>
            <p:ph type="title"/>
          </p:nvPr>
        </p:nvSpPr>
        <p:spPr>
          <a:xfrm>
            <a:off x="649224" y="960120"/>
            <a:ext cx="3867912" cy="4169664"/>
          </a:xfrm>
        </p:spPr>
        <p:txBody>
          <a:bodyPr>
            <a:normAutofit/>
          </a:bodyPr>
          <a:lstStyle/>
          <a:p>
            <a:pPr algn="r"/>
            <a:r>
              <a:rPr lang="en-US"/>
              <a:t>Centering Racial Equity </a:t>
            </a: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C6C8A0-5CD0-42D1-8A79-991791A1476B}"/>
              </a:ext>
            </a:extLst>
          </p:cNvPr>
          <p:cNvSpPr>
            <a:spLocks noGrp="1"/>
          </p:cNvSpPr>
          <p:nvPr>
            <p:ph idx="1"/>
          </p:nvPr>
        </p:nvSpPr>
        <p:spPr>
          <a:xfrm>
            <a:off x="4983480" y="960120"/>
            <a:ext cx="5513832" cy="4169664"/>
          </a:xfrm>
        </p:spPr>
        <p:txBody>
          <a:bodyPr anchor="ctr">
            <a:normAutofit/>
          </a:bodyPr>
          <a:lstStyle/>
          <a:p>
            <a:pPr marL="0" indent="0">
              <a:buNone/>
            </a:pPr>
            <a:r>
              <a:rPr lang="en-US" sz="2400" dirty="0"/>
              <a:t>Centering racial equity needs to be part of assessing existing projects and the creation of new ones </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104425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0731C3-4B1C-4F07-AF51-3EEA210FB3B2}"/>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100" kern="1200">
                <a:solidFill>
                  <a:srgbClr val="000000"/>
                </a:solidFill>
                <a:latin typeface="+mj-lt"/>
                <a:ea typeface="+mj-ea"/>
                <a:cs typeface="+mj-cs"/>
              </a:rPr>
              <a:t>Thank You to Our Partner Agencies </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2"/>
                </a:gs>
                <a:gs pos="23000">
                  <a:schemeClr val="accent2"/>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Handshake">
            <a:extLst>
              <a:ext uri="{FF2B5EF4-FFF2-40B4-BE49-F238E27FC236}">
                <a16:creationId xmlns:a16="http://schemas.microsoft.com/office/drawing/2014/main" id="{3F105AF0-80B8-4398-B9C6-829E03D99E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1439883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DF0739-21C0-4B5D-9558-B3A1FB30731D}"/>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a:solidFill>
                  <a:schemeClr val="tx1"/>
                </a:solidFill>
                <a:latin typeface="+mj-lt"/>
                <a:ea typeface="+mj-ea"/>
                <a:cs typeface="+mj-cs"/>
              </a:rPr>
              <a:t>Special Thanks to our Client Advisory Board </a:t>
            </a:r>
          </a:p>
        </p:txBody>
      </p:sp>
      <p:sp>
        <p:nvSpPr>
          <p:cNvPr id="3" name="Content Placeholder 2">
            <a:extLst>
              <a:ext uri="{FF2B5EF4-FFF2-40B4-BE49-F238E27FC236}">
                <a16:creationId xmlns:a16="http://schemas.microsoft.com/office/drawing/2014/main" id="{F56C9E5F-71C1-40C4-BBCA-502C406897C6}"/>
              </a:ext>
            </a:extLst>
          </p:cNvPr>
          <p:cNvSpPr>
            <a:spLocks noGrp="1"/>
          </p:cNvSpPr>
          <p:nvPr>
            <p:ph idx="1"/>
          </p:nvPr>
        </p:nvSpPr>
        <p:spPr>
          <a:xfrm>
            <a:off x="7400924" y="4619624"/>
            <a:ext cx="3946779" cy="1038225"/>
          </a:xfrm>
        </p:spPr>
        <p:txBody>
          <a:bodyPr vert="horz" lIns="91440" tIns="45720" rIns="91440" bIns="45720" rtlCol="0">
            <a:normAutofit/>
          </a:bodyPr>
          <a:lstStyle/>
          <a:p>
            <a:pPr marL="0" indent="0" algn="r">
              <a:buNone/>
            </a:pPr>
            <a:r>
              <a:rPr lang="en-US" sz="2200" kern="1200" dirty="0">
                <a:solidFill>
                  <a:schemeClr val="tx1"/>
                </a:solidFill>
                <a:latin typeface="+mn-lt"/>
                <a:ea typeface="+mn-ea"/>
                <a:cs typeface="+mn-cs"/>
              </a:rPr>
              <a:t>Storytelling is the most powerful way to put ideas into the world today. </a:t>
            </a:r>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final_slide">
            <a:hlinkClick r:id="" action="ppaction://media"/>
            <a:extLst>
              <a:ext uri="{FF2B5EF4-FFF2-40B4-BE49-F238E27FC236}">
                <a16:creationId xmlns:a16="http://schemas.microsoft.com/office/drawing/2014/main" id="{CC8C2D60-6AB2-41D2-8F9F-10D703BFD8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76137" y="5353049"/>
            <a:ext cx="304800" cy="304800"/>
          </a:xfrm>
          <a:prstGeom prst="rect">
            <a:avLst/>
          </a:prstGeom>
        </p:spPr>
      </p:pic>
    </p:spTree>
    <p:extLst>
      <p:ext uri="{BB962C8B-B14F-4D97-AF65-F5344CB8AC3E}">
        <p14:creationId xmlns:p14="http://schemas.microsoft.com/office/powerpoint/2010/main" val="4207086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75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4F86E9-1722-4FC0-A30F-3AA50B6026AE}"/>
              </a:ext>
            </a:extLst>
          </p:cNvPr>
          <p:cNvSpPr>
            <a:spLocks noGrp="1"/>
          </p:cNvSpPr>
          <p:nvPr>
            <p:ph type="ctrTitle"/>
          </p:nvPr>
        </p:nvSpPr>
        <p:spPr>
          <a:xfrm>
            <a:off x="6590662" y="4267832"/>
            <a:ext cx="4805996" cy="1297115"/>
          </a:xfrm>
        </p:spPr>
        <p:txBody>
          <a:bodyPr anchor="t">
            <a:normAutofit/>
          </a:bodyPr>
          <a:lstStyle/>
          <a:p>
            <a:pPr algn="l"/>
            <a:r>
              <a:rPr lang="en-US" sz="4400">
                <a:solidFill>
                  <a:srgbClr val="000000"/>
                </a:solidFill>
              </a:rPr>
              <a:t>Q&amp;A</a:t>
            </a:r>
          </a:p>
        </p:txBody>
      </p:sp>
      <p:sp>
        <p:nvSpPr>
          <p:cNvPr id="4" name="Subtitle 3">
            <a:extLst>
              <a:ext uri="{FF2B5EF4-FFF2-40B4-BE49-F238E27FC236}">
                <a16:creationId xmlns:a16="http://schemas.microsoft.com/office/drawing/2014/main" id="{E77AC90F-5165-4C51-8EF7-9D9CFB33B09E}"/>
              </a:ext>
            </a:extLst>
          </p:cNvPr>
          <p:cNvSpPr>
            <a:spLocks noGrp="1"/>
          </p:cNvSpPr>
          <p:nvPr>
            <p:ph type="subTitle" idx="1"/>
          </p:nvPr>
        </p:nvSpPr>
        <p:spPr>
          <a:xfrm>
            <a:off x="6590966" y="3428999"/>
            <a:ext cx="4805691" cy="838831"/>
          </a:xfrm>
        </p:spPr>
        <p:txBody>
          <a:bodyPr anchor="b">
            <a:normAutofit/>
          </a:bodyPr>
          <a:lstStyle/>
          <a:p>
            <a:pPr algn="l"/>
            <a:endParaRPr lang="en-US" sz="1800">
              <a:solidFill>
                <a:srgbClr val="000000"/>
              </a:solidFill>
            </a:endParaRPr>
          </a:p>
        </p:txBody>
      </p:sp>
      <p:sp>
        <p:nvSpPr>
          <p:cNvPr id="1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Help">
            <a:extLst>
              <a:ext uri="{FF2B5EF4-FFF2-40B4-BE49-F238E27FC236}">
                <a16:creationId xmlns:a16="http://schemas.microsoft.com/office/drawing/2014/main" id="{DE099BFB-0CFA-4EE8-81B5-6C4907BC6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17777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9162D9-1998-451E-B1D0-25187E7723A5}"/>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kern="1200">
                <a:latin typeface="+mj-lt"/>
                <a:ea typeface="+mj-ea"/>
                <a:cs typeface="+mj-cs"/>
              </a:rPr>
              <a:t>Our Core Values </a:t>
            </a:r>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Content Placeholder 3">
            <a:extLst>
              <a:ext uri="{FF2B5EF4-FFF2-40B4-BE49-F238E27FC236}">
                <a16:creationId xmlns:a16="http://schemas.microsoft.com/office/drawing/2014/main" id="{FEA32761-7DA9-4622-9779-FFAAED0A9EDD}"/>
              </a:ext>
            </a:extLst>
          </p:cNvPr>
          <p:cNvGraphicFramePr>
            <a:graphicFrameLocks noGrp="1"/>
          </p:cNvGraphicFramePr>
          <p:nvPr>
            <p:ph idx="1"/>
            <p:extLst>
              <p:ext uri="{D42A27DB-BD31-4B8C-83A1-F6EECF244321}">
                <p14:modId xmlns:p14="http://schemas.microsoft.com/office/powerpoint/2010/main" val="119865207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4961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EB1E78-B5F7-40CC-B549-6EAFE3A408D6}"/>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kern="1200">
                <a:latin typeface="+mj-lt"/>
                <a:ea typeface="+mj-ea"/>
                <a:cs typeface="+mj-cs"/>
              </a:rPr>
              <a:t>How We Do Our Work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508FC0B4-E0C2-4323-A34B-0F7D292850A1}"/>
              </a:ext>
            </a:extLst>
          </p:cNvPr>
          <p:cNvGraphicFramePr>
            <a:graphicFrameLocks noGrp="1"/>
          </p:cNvGraphicFramePr>
          <p:nvPr>
            <p:ph idx="1"/>
            <p:extLst>
              <p:ext uri="{D42A27DB-BD31-4B8C-83A1-F6EECF244321}">
                <p14:modId xmlns:p14="http://schemas.microsoft.com/office/powerpoint/2010/main" val="176057604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046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7EC19C-6643-45F1-8177-7FE3DC8671A7}"/>
              </a:ext>
            </a:extLst>
          </p:cNvPr>
          <p:cNvSpPr>
            <a:spLocks noGrp="1"/>
          </p:cNvSpPr>
          <p:nvPr>
            <p:ph type="title"/>
          </p:nvPr>
        </p:nvSpPr>
        <p:spPr>
          <a:xfrm>
            <a:off x="1075767" y="1188637"/>
            <a:ext cx="2988234" cy="4480726"/>
          </a:xfrm>
        </p:spPr>
        <p:txBody>
          <a:bodyPr>
            <a:normAutofit/>
          </a:bodyPr>
          <a:lstStyle/>
          <a:p>
            <a:pPr algn="r"/>
            <a:r>
              <a:rPr lang="en-US" sz="6600" dirty="0"/>
              <a:t>A Look at 2020 </a:t>
            </a:r>
          </a:p>
        </p:txBody>
      </p:sp>
      <p:cxnSp>
        <p:nvCxnSpPr>
          <p:cNvPr id="15" name="Straight Connector 1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421E134-2670-47EB-A086-52B3B41C3F17}"/>
              </a:ext>
            </a:extLst>
          </p:cNvPr>
          <p:cNvSpPr>
            <a:spLocks noGrp="1"/>
          </p:cNvSpPr>
          <p:nvPr>
            <p:ph idx="1"/>
          </p:nvPr>
        </p:nvSpPr>
        <p:spPr>
          <a:xfrm>
            <a:off x="5255260" y="1648870"/>
            <a:ext cx="4702848" cy="3560260"/>
          </a:xfrm>
        </p:spPr>
        <p:txBody>
          <a:bodyPr anchor="ctr">
            <a:normAutofit/>
          </a:bodyPr>
          <a:lstStyle/>
          <a:p>
            <a:r>
              <a:rPr lang="en-US" sz="2400" dirty="0"/>
              <a:t>A commitment to racial justice </a:t>
            </a:r>
          </a:p>
          <a:p>
            <a:r>
              <a:rPr lang="en-US" sz="2400" dirty="0"/>
              <a:t>Trends in homelessness data before and after COVID-19</a:t>
            </a:r>
          </a:p>
        </p:txBody>
      </p:sp>
    </p:spTree>
    <p:extLst>
      <p:ext uri="{BB962C8B-B14F-4D97-AF65-F5344CB8AC3E}">
        <p14:creationId xmlns:p14="http://schemas.microsoft.com/office/powerpoint/2010/main" val="4038838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FFA2-8969-47E7-9CFB-F52652E211A4}"/>
              </a:ext>
            </a:extLst>
          </p:cNvPr>
          <p:cNvSpPr>
            <a:spLocks noGrp="1"/>
          </p:cNvSpPr>
          <p:nvPr>
            <p:ph type="ctrTitle"/>
          </p:nvPr>
        </p:nvSpPr>
        <p:spPr/>
        <p:txBody>
          <a:bodyPr/>
          <a:lstStyle/>
          <a:p>
            <a:r>
              <a:rPr lang="en-US" dirty="0"/>
              <a:t>Racial Equity and Homelessness </a:t>
            </a:r>
          </a:p>
        </p:txBody>
      </p:sp>
      <p:sp>
        <p:nvSpPr>
          <p:cNvPr id="3" name="Subtitle 2">
            <a:extLst>
              <a:ext uri="{FF2B5EF4-FFF2-40B4-BE49-F238E27FC236}">
                <a16:creationId xmlns:a16="http://schemas.microsoft.com/office/drawing/2014/main" id="{50576A0D-C624-4DE6-BE16-9FF75C06D9F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35469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23F141-19BA-4936-873F-8B937A73C720}"/>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br>
              <a:rPr lang="en-US" sz="1900">
                <a:solidFill>
                  <a:srgbClr val="FFFFFF"/>
                </a:solidFill>
              </a:rPr>
            </a:br>
            <a:r>
              <a:rPr lang="en-US" sz="1900">
                <a:solidFill>
                  <a:srgbClr val="FFFFFF"/>
                </a:solidFill>
              </a:rPr>
              <a:t>Equality vs equity: equality is the practice of giving people the same exact thing, equity gives people what they need to be successful </a:t>
            </a:r>
            <a:br>
              <a:rPr lang="en-US" sz="1900">
                <a:solidFill>
                  <a:srgbClr val="FFFFFF"/>
                </a:solidFill>
              </a:rPr>
            </a:br>
            <a:endParaRPr lang="en-US" sz="1900">
              <a:solidFill>
                <a:srgbClr val="FFFFFF"/>
              </a:solidFill>
            </a:endParaRPr>
          </a:p>
        </p:txBody>
      </p:sp>
      <p:pic>
        <p:nvPicPr>
          <p:cNvPr id="5" name="Content Placeholder 4" descr="A picture containing toy&#10;&#10;Description automatically generated">
            <a:extLst>
              <a:ext uri="{FF2B5EF4-FFF2-40B4-BE49-F238E27FC236}">
                <a16:creationId xmlns:a16="http://schemas.microsoft.com/office/drawing/2014/main" id="{C3233759-DB51-42AC-9C97-354FE73DD27B}"/>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6526" r="-1" b="10381"/>
          <a:stretch/>
        </p:blipFill>
        <p:spPr>
          <a:xfrm>
            <a:off x="320040" y="320040"/>
            <a:ext cx="11548872" cy="4462272"/>
          </a:xfrm>
          <a:prstGeom prst="rect">
            <a:avLst/>
          </a:prstGeom>
        </p:spPr>
      </p:pic>
      <p:cxnSp>
        <p:nvCxnSpPr>
          <p:cNvPr id="12" name="Straight Connector 1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 name="edgar_1a">
            <a:hlinkClick r:id="" action="ppaction://media"/>
            <a:extLst>
              <a:ext uri="{FF2B5EF4-FFF2-40B4-BE49-F238E27FC236}">
                <a16:creationId xmlns:a16="http://schemas.microsoft.com/office/drawing/2014/main" id="{9908F030-7649-4FB5-A68F-4F581B902A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7956" y="5638800"/>
            <a:ext cx="448963" cy="428368"/>
          </a:xfrm>
          <a:prstGeom prst="rect">
            <a:avLst/>
          </a:prstGeom>
        </p:spPr>
      </p:pic>
    </p:spTree>
    <p:extLst>
      <p:ext uri="{BB962C8B-B14F-4D97-AF65-F5344CB8AC3E}">
        <p14:creationId xmlns:p14="http://schemas.microsoft.com/office/powerpoint/2010/main" val="428563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3466</Words>
  <Application>Microsoft Office PowerPoint</Application>
  <PresentationFormat>Widescreen</PresentationFormat>
  <Paragraphs>339</Paragraphs>
  <Slides>45</Slides>
  <Notes>43</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Housing and Homeless Coalition of Central New York  </vt:lpstr>
      <vt:lpstr>Agenda  </vt:lpstr>
      <vt:lpstr>Housekeeping </vt:lpstr>
      <vt:lpstr>Who We Are </vt:lpstr>
      <vt:lpstr>Our Core Values </vt:lpstr>
      <vt:lpstr>How We Do Our Work </vt:lpstr>
      <vt:lpstr>A Look at 2020 </vt:lpstr>
      <vt:lpstr>Racial Equity and Homelessness </vt:lpstr>
      <vt:lpstr> Equality vs equity: equality is the practice of giving people the same exact thing, equity gives people what they need to be successful  </vt:lpstr>
      <vt:lpstr>Targeted Universalism</vt:lpstr>
      <vt:lpstr>Definitions</vt:lpstr>
      <vt:lpstr>Definitions</vt:lpstr>
      <vt:lpstr>Definitions</vt:lpstr>
      <vt:lpstr>SPARC Goals</vt:lpstr>
      <vt:lpstr>Building anti racist organizations </vt:lpstr>
      <vt:lpstr>Elevating the voices of people with lived experience</vt:lpstr>
      <vt:lpstr>Equity based assessment and prioritization, data</vt:lpstr>
      <vt:lpstr>Focusing on specific at-risk groups</vt:lpstr>
      <vt:lpstr>Using data with a racial equity lens</vt:lpstr>
      <vt:lpstr>Cross sector collaboration</vt:lpstr>
      <vt:lpstr>Long term solutions </vt:lpstr>
      <vt:lpstr>Trends in Homelessness in 2020  Before and After COVID-19</vt:lpstr>
      <vt:lpstr>Where we were with System Performance in October 2019  </vt:lpstr>
      <vt:lpstr>How we were doing before COVID-19</vt:lpstr>
      <vt:lpstr>2020 PIT Subpopulations </vt:lpstr>
      <vt:lpstr>COVID-19 and homelessness</vt:lpstr>
      <vt:lpstr>Initial Community Response </vt:lpstr>
      <vt:lpstr>State and Federal Response to the COVID Pandemic</vt:lpstr>
      <vt:lpstr>How did COVID-19 affect Emergency Shelter numbers? </vt:lpstr>
      <vt:lpstr>What we were seeing… </vt:lpstr>
      <vt:lpstr>How will COVID-19 affect homelessness in the next year? </vt:lpstr>
      <vt:lpstr>PowerPoint Presentation</vt:lpstr>
      <vt:lpstr>Zip code of last permanent address of homeless shelter residents </vt:lpstr>
      <vt:lpstr>Housing Vulnerable Areas in Onondaga County</vt:lpstr>
      <vt:lpstr>Housing Vulnerable Areas in Cayuga and Oswego Counties</vt:lpstr>
      <vt:lpstr>How do we prevent homelessness for vulnerable households? </vt:lpstr>
      <vt:lpstr>PowerPoint Presentation</vt:lpstr>
      <vt:lpstr>How are we preparing to assist people at high risk of homelessness due to COVID? </vt:lpstr>
      <vt:lpstr>Main Takeaways</vt:lpstr>
      <vt:lpstr>Supportive housing pipeline at risk </vt:lpstr>
      <vt:lpstr>Expand Targeted Homeless Prevention Efforts </vt:lpstr>
      <vt:lpstr>Centering Racial Equity </vt:lpstr>
      <vt:lpstr>Thank You to Our Partner Agencies </vt:lpstr>
      <vt:lpstr>Special Thanks to our Client Advisory Board </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and Homeless Coalition of Central New York  </dc:title>
  <dc:creator>Megan Stuart</dc:creator>
  <cp:lastModifiedBy>Megan Stuart</cp:lastModifiedBy>
  <cp:revision>23</cp:revision>
  <dcterms:created xsi:type="dcterms:W3CDTF">2020-11-16T20:48:11Z</dcterms:created>
  <dcterms:modified xsi:type="dcterms:W3CDTF">2020-11-18T16:02:46Z</dcterms:modified>
</cp:coreProperties>
</file>