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5" r:id="rId2"/>
    <p:sldId id="261" r:id="rId3"/>
    <p:sldId id="260" r:id="rId4"/>
    <p:sldId id="262" r:id="rId5"/>
    <p:sldId id="279" r:id="rId6"/>
    <p:sldId id="263" r:id="rId7"/>
    <p:sldId id="277" r:id="rId8"/>
    <p:sldId id="272" r:id="rId9"/>
    <p:sldId id="287" r:id="rId10"/>
    <p:sldId id="286" r:id="rId11"/>
    <p:sldId id="288" r:id="rId12"/>
    <p:sldId id="289" r:id="rId13"/>
    <p:sldId id="290" r:id="rId14"/>
    <p:sldId id="28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FF4"/>
    <a:srgbClr val="C4D0F2"/>
    <a:srgbClr val="EED2FE"/>
    <a:srgbClr val="CC8CFC"/>
    <a:srgbClr val="DF9EFC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FCB3-47A1-40AC-B341-744CC1FAEDF8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1AB19-846A-4A2B-966A-42E7DC94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0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444E53-474F-40E2-B654-12E4DEB251F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FD3C4D-1655-4FC6-8FAF-1A09B3BC0D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Point in Time Count</a:t>
            </a:r>
            <a:r>
              <a:rPr lang="en-US" sz="3600" dirty="0"/>
              <a:t> </a:t>
            </a:r>
            <a:r>
              <a:rPr lang="en-US" sz="3600" dirty="0" smtClean="0"/>
              <a:t>&amp; Housing Inventory Count Final Report 2018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32108"/>
            <a:ext cx="2563317" cy="16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7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818" y="609600"/>
            <a:ext cx="6965245" cy="12024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559941"/>
            <a:ext cx="227898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01" y="600063"/>
            <a:ext cx="2309721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9941"/>
            <a:ext cx="2176462" cy="250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80" y="2514600"/>
            <a:ext cx="2106663" cy="230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2445"/>
            <a:ext cx="2819490" cy="267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8441"/>
            <a:ext cx="2285910" cy="24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1810"/>
            <a:ext cx="2362200" cy="20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5674"/>
            <a:ext cx="1570326" cy="19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526" y="750997"/>
            <a:ext cx="1807445" cy="167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22108"/>
            <a:ext cx="2095426" cy="17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7195"/>
            <a:ext cx="2296225" cy="20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5803"/>
            <a:ext cx="1579563" cy="221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425845"/>
            <a:ext cx="1916366" cy="19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22" y="2522245"/>
            <a:ext cx="1275412" cy="171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670464"/>
            <a:ext cx="2200275" cy="200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02" y="4414982"/>
            <a:ext cx="2097088" cy="159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72" y="4419600"/>
            <a:ext cx="2217516" cy="164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53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Inventory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 is it?  </a:t>
            </a:r>
          </a:p>
          <a:p>
            <a:pPr lvl="1"/>
            <a:r>
              <a:rPr lang="en-US" dirty="0" smtClean="0"/>
              <a:t>Count of all housing that we have in our community that serves primarily homeless individuals and families </a:t>
            </a:r>
          </a:p>
          <a:p>
            <a:pPr lvl="1"/>
            <a:r>
              <a:rPr lang="en-US" dirty="0" smtClean="0"/>
              <a:t>Separated into housing type categories</a:t>
            </a:r>
          </a:p>
          <a:p>
            <a:pPr lvl="2"/>
            <a:r>
              <a:rPr lang="en-US" dirty="0" smtClean="0"/>
              <a:t>Emergency Shelter –30 days</a:t>
            </a:r>
          </a:p>
          <a:p>
            <a:pPr lvl="2"/>
            <a:r>
              <a:rPr lang="en-US" dirty="0" smtClean="0"/>
              <a:t>Transitional Housing – 30-90 days</a:t>
            </a:r>
          </a:p>
          <a:p>
            <a:pPr lvl="2"/>
            <a:r>
              <a:rPr lang="en-US" dirty="0" smtClean="0"/>
              <a:t>Rapid Rehousing – up to 2 years of rental assistance with Case Management</a:t>
            </a:r>
          </a:p>
          <a:p>
            <a:pPr lvl="2"/>
            <a:r>
              <a:rPr lang="en-US" dirty="0" smtClean="0"/>
              <a:t>Other Permanent Housing – long term housing with NO disabling condition required </a:t>
            </a:r>
          </a:p>
          <a:p>
            <a:pPr lvl="2"/>
            <a:r>
              <a:rPr lang="en-US" dirty="0" smtClean="0"/>
              <a:t>Permanent Supportive Housing – long term with disabling condition is required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this year…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4038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Transitional Housing numbers were down significantly due to loss of Transitional Housing </a:t>
            </a:r>
            <a:r>
              <a:rPr lang="en-US" dirty="0" smtClean="0"/>
              <a:t>funding. </a:t>
            </a:r>
          </a:p>
          <a:p>
            <a:r>
              <a:rPr lang="en-US" dirty="0"/>
              <a:t> </a:t>
            </a:r>
            <a:r>
              <a:rPr lang="en-US" dirty="0" smtClean="0"/>
              <a:t>Increased </a:t>
            </a:r>
            <a:r>
              <a:rPr lang="en-US" dirty="0"/>
              <a:t>our Rapid Rehousing </a:t>
            </a:r>
            <a:r>
              <a:rPr lang="en-US" dirty="0" smtClean="0"/>
              <a:t>beds from 313 in </a:t>
            </a:r>
            <a:r>
              <a:rPr lang="en-US" dirty="0"/>
              <a:t>2017 to 623 in 2018. </a:t>
            </a:r>
            <a:endParaRPr lang="en-US" dirty="0" smtClean="0"/>
          </a:p>
          <a:p>
            <a:r>
              <a:rPr lang="en-US" dirty="0"/>
              <a:t>Our Permanent Supportive Housing Beds went down by 428 beds. </a:t>
            </a:r>
            <a:endParaRPr lang="en-US" dirty="0" smtClean="0"/>
          </a:p>
          <a:p>
            <a:pPr lvl="1"/>
            <a:r>
              <a:rPr lang="en-US" dirty="0" smtClean="0"/>
              <a:t>The decrease was due to 3 projects no longer serving primarily homeless and Shelter Plus Care losing beds.</a:t>
            </a:r>
          </a:p>
          <a:p>
            <a:r>
              <a:rPr lang="en-US" dirty="0" smtClean="0"/>
              <a:t>We also moved 2 programs to the “Other Permanent Housing” category, YMCA and Auburn Rescue Mission.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</a:t>
            </a:r>
            <a:br>
              <a:rPr lang="en-US" dirty="0" smtClean="0"/>
            </a:br>
            <a:r>
              <a:rPr lang="en-US" dirty="0" smtClean="0"/>
              <a:t>Point in Time Count?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Point-in-Time (PIT) </a:t>
            </a:r>
            <a:r>
              <a:rPr lang="en-US" dirty="0" smtClean="0"/>
              <a:t>Count </a:t>
            </a:r>
            <a:r>
              <a:rPr lang="en-US" dirty="0"/>
              <a:t>is a count of sheltered &amp;</a:t>
            </a:r>
            <a:r>
              <a:rPr lang="en-US" dirty="0" smtClean="0"/>
              <a:t> </a:t>
            </a:r>
            <a:r>
              <a:rPr lang="en-US" dirty="0"/>
              <a:t>unsheltered homeless persons on a single night in January. </a:t>
            </a:r>
            <a:endParaRPr lang="en-US" dirty="0" smtClean="0"/>
          </a:p>
          <a:p>
            <a:r>
              <a:rPr lang="en-US" dirty="0" smtClean="0"/>
              <a:t>HUD </a:t>
            </a:r>
            <a:r>
              <a:rPr lang="en-US" dirty="0"/>
              <a:t>requires that </a:t>
            </a:r>
            <a:r>
              <a:rPr lang="en-US" dirty="0" err="1" smtClean="0"/>
              <a:t>CoCs</a:t>
            </a:r>
            <a:r>
              <a:rPr lang="en-US" dirty="0" smtClean="0"/>
              <a:t> </a:t>
            </a:r>
            <a:r>
              <a:rPr lang="en-US" dirty="0"/>
              <a:t>conduct an annual count of homeless persons who </a:t>
            </a:r>
            <a:r>
              <a:rPr lang="en-US" dirty="0" smtClean="0"/>
              <a:t>are </a:t>
            </a:r>
            <a:r>
              <a:rPr lang="en-US" dirty="0"/>
              <a:t>in emergency shelter, transitional housing, and Safe Havens on a single </a:t>
            </a:r>
            <a:r>
              <a:rPr lang="en-US" dirty="0" smtClean="0"/>
              <a:t>night as well as unsheltered (places not meant for human habitation).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Count was Administered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n Wednesday, January 24, 2018.</a:t>
            </a:r>
          </a:p>
          <a:p>
            <a:r>
              <a:rPr lang="en-US" dirty="0" smtClean="0"/>
              <a:t>The day of the Count, In My Father’s Kitchen asked people who were outdoors where they will be sleeping that night. Canvassing confirms this the evening of the count. </a:t>
            </a:r>
          </a:p>
          <a:p>
            <a:r>
              <a:rPr lang="en-US" dirty="0" smtClean="0"/>
              <a:t>Over 100 volunteers went out from 7:00pm to 12am and canvassed in Onondaga, Oswego, and Cayuga Counties (mainly known locations: bridges, encampments, transportation centers, hospitals,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in Centers/Day Programs/Soup Kitchens, etc. surveyed people to determine if slept in places not meant for human habitation the night before. </a:t>
            </a:r>
          </a:p>
          <a:p>
            <a:r>
              <a:rPr lang="en-US" dirty="0" smtClean="0"/>
              <a:t>The information gathered above was checked against HMIS to confirm whether or not these individuals were in shelter the night of the Count. </a:t>
            </a:r>
          </a:p>
        </p:txBody>
      </p:sp>
    </p:spTree>
    <p:extLst>
      <p:ext uri="{BB962C8B-B14F-4D97-AF65-F5344CB8AC3E}">
        <p14:creationId xmlns:p14="http://schemas.microsoft.com/office/powerpoint/2010/main" val="2480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17582"/>
            <a:ext cx="7238999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Youth PIT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year we attempted a second time to get a true picture of what youth homelessness looks like in our </a:t>
            </a:r>
            <a:r>
              <a:rPr lang="en-US" dirty="0" err="1" smtClean="0"/>
              <a:t>CoC</a:t>
            </a:r>
            <a:endParaRPr lang="en-US" dirty="0" smtClean="0"/>
          </a:p>
          <a:p>
            <a:r>
              <a:rPr lang="en-US" dirty="0" smtClean="0"/>
              <a:t>Challenges:  </a:t>
            </a:r>
          </a:p>
          <a:p>
            <a:pPr lvl="1"/>
            <a:r>
              <a:rPr lang="en-US" dirty="0" smtClean="0"/>
              <a:t>Low participation</a:t>
            </a:r>
          </a:p>
          <a:p>
            <a:pPr lvl="1"/>
            <a:r>
              <a:rPr lang="en-US" dirty="0" smtClean="0"/>
              <a:t>Missing data elements</a:t>
            </a:r>
          </a:p>
          <a:p>
            <a:pPr lvl="1"/>
            <a:r>
              <a:rPr lang="en-US" dirty="0" smtClean="0"/>
              <a:t>Data elements differ</a:t>
            </a:r>
          </a:p>
          <a:p>
            <a:r>
              <a:rPr lang="en-US" dirty="0" smtClean="0"/>
              <a:t>Next year the data collection for schools is changing. </a:t>
            </a:r>
          </a:p>
          <a:p>
            <a:r>
              <a:rPr lang="en-US" dirty="0" smtClean="0"/>
              <a:t>HHC Staff is working to connect to School district administration to create more buy-in in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239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Year’s Count,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 fontScale="92500"/>
          </a:bodyPr>
          <a:lstStyle/>
          <a:p>
            <a:r>
              <a:rPr lang="en-US" dirty="0"/>
              <a:t>HMIS reported </a:t>
            </a:r>
            <a:r>
              <a:rPr lang="en-US" dirty="0" smtClean="0"/>
              <a:t>532 </a:t>
            </a:r>
            <a:r>
              <a:rPr lang="en-US" dirty="0"/>
              <a:t>individuals residing in shelters and/or hotels in </a:t>
            </a:r>
            <a:r>
              <a:rPr lang="en-US" dirty="0" err="1"/>
              <a:t>CoC</a:t>
            </a:r>
            <a:r>
              <a:rPr lang="en-US" dirty="0"/>
              <a:t> (Oswego, Cayuga, and Onondaga Counties) </a:t>
            </a:r>
          </a:p>
          <a:p>
            <a:r>
              <a:rPr lang="en-US" dirty="0"/>
              <a:t> Family homelessness has decreased this year by </a:t>
            </a:r>
            <a:r>
              <a:rPr lang="en-US" dirty="0" smtClean="0"/>
              <a:t>23%; 49 </a:t>
            </a:r>
            <a:r>
              <a:rPr lang="en-US" dirty="0"/>
              <a:t>families (</a:t>
            </a:r>
            <a:r>
              <a:rPr lang="en-US" dirty="0" smtClean="0"/>
              <a:t>144 </a:t>
            </a:r>
            <a:r>
              <a:rPr lang="en-US" dirty="0"/>
              <a:t>people) </a:t>
            </a:r>
          </a:p>
          <a:p>
            <a:r>
              <a:rPr lang="en-US" dirty="0"/>
              <a:t>Chronic Homelessness decreased by </a:t>
            </a:r>
            <a:r>
              <a:rPr lang="en-US" dirty="0" smtClean="0"/>
              <a:t>28%</a:t>
            </a:r>
            <a:endParaRPr lang="en-US" dirty="0"/>
          </a:p>
          <a:p>
            <a:r>
              <a:rPr lang="en-US" dirty="0"/>
              <a:t>Unsheltered number for </a:t>
            </a:r>
            <a:r>
              <a:rPr lang="en-US" dirty="0" err="1"/>
              <a:t>CoC</a:t>
            </a:r>
            <a:r>
              <a:rPr lang="en-US" dirty="0"/>
              <a:t> is 28</a:t>
            </a:r>
          </a:p>
          <a:p>
            <a:r>
              <a:rPr lang="en-US" dirty="0"/>
              <a:t>Youth homelessness remained the same, but for unaccompanied single youth increased </a:t>
            </a:r>
            <a:r>
              <a:rPr lang="en-US" dirty="0" smtClean="0"/>
              <a:t>9% </a:t>
            </a:r>
            <a:r>
              <a:rPr lang="en-US" dirty="0"/>
              <a:t>and parenting youth decreased by </a:t>
            </a:r>
            <a:r>
              <a:rPr lang="en-US" dirty="0" smtClean="0"/>
              <a:t>54%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11976"/>
              </p:ext>
            </p:extLst>
          </p:nvPr>
        </p:nvGraphicFramePr>
        <p:xfrm>
          <a:off x="990599" y="1600200"/>
          <a:ext cx="7239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89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Sheltered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Unsheltered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Individuals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532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28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560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Households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49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Adults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382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22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404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Youth (24 &amp; under)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150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156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3" marR="67593" marT="33796" marB="3379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599" y="8307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2017 Point in Time 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4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Year’s Count,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A2B1E"/>
              </a:buClr>
            </a:pPr>
            <a:r>
              <a:rPr lang="en-US" sz="2200" dirty="0">
                <a:solidFill>
                  <a:prstClr val="black"/>
                </a:solidFill>
              </a:rPr>
              <a:t>HMIS reported that there were  </a:t>
            </a:r>
            <a:r>
              <a:rPr lang="en-US" sz="2200" dirty="0" smtClean="0">
                <a:solidFill>
                  <a:prstClr val="black"/>
                </a:solidFill>
              </a:rPr>
              <a:t>547 </a:t>
            </a:r>
            <a:r>
              <a:rPr lang="en-US" sz="2200" dirty="0">
                <a:solidFill>
                  <a:prstClr val="black"/>
                </a:solidFill>
              </a:rPr>
              <a:t>individuals residing in shelters and/or hotels that evening. This was </a:t>
            </a:r>
            <a:r>
              <a:rPr lang="en-US" sz="2200" dirty="0" smtClean="0">
                <a:solidFill>
                  <a:prstClr val="black"/>
                </a:solidFill>
              </a:rPr>
              <a:t>up from 532 in 2017, partially because of more data by 2 different shelters being added.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51 </a:t>
            </a:r>
            <a:r>
              <a:rPr lang="en-US" sz="2200" dirty="0">
                <a:solidFill>
                  <a:prstClr val="black"/>
                </a:solidFill>
              </a:rPr>
              <a:t>unaccompanied youth were in shelter (</a:t>
            </a:r>
            <a:r>
              <a:rPr lang="en-US" sz="2200" dirty="0" smtClean="0">
                <a:solidFill>
                  <a:prstClr val="black"/>
                </a:solidFill>
              </a:rPr>
              <a:t>10 </a:t>
            </a:r>
            <a:r>
              <a:rPr lang="en-US" sz="2200" dirty="0">
                <a:solidFill>
                  <a:prstClr val="black"/>
                </a:solidFill>
              </a:rPr>
              <a:t>under 18 years of age, </a:t>
            </a:r>
            <a:r>
              <a:rPr lang="en-US" sz="2200" dirty="0" smtClean="0">
                <a:solidFill>
                  <a:prstClr val="black"/>
                </a:solidFill>
              </a:rPr>
              <a:t>41 </a:t>
            </a:r>
            <a:r>
              <a:rPr lang="en-US" sz="2200" dirty="0">
                <a:solidFill>
                  <a:prstClr val="black"/>
                </a:solidFill>
              </a:rPr>
              <a:t>youth 18-24 years old) </a:t>
            </a:r>
          </a:p>
          <a:p>
            <a:pPr lvl="1">
              <a:buClr>
                <a:srgbClr val="AA2B1E"/>
              </a:buClr>
            </a:pPr>
            <a:r>
              <a:rPr lang="en-US" sz="2100" dirty="0">
                <a:solidFill>
                  <a:prstClr val="black"/>
                </a:solidFill>
              </a:rPr>
              <a:t>This was </a:t>
            </a:r>
            <a:r>
              <a:rPr lang="en-US" sz="2100" dirty="0" smtClean="0">
                <a:solidFill>
                  <a:prstClr val="black"/>
                </a:solidFill>
              </a:rPr>
              <a:t>down by 6% from 2017</a:t>
            </a:r>
            <a:endParaRPr lang="en-US" sz="2100" dirty="0">
              <a:solidFill>
                <a:prstClr val="black"/>
              </a:solidFill>
            </a:endParaRPr>
          </a:p>
          <a:p>
            <a:r>
              <a:rPr lang="en-US" dirty="0" smtClean="0"/>
              <a:t>Family homelessness has decreased this year by 8%; 42 families (132 people) </a:t>
            </a:r>
          </a:p>
          <a:p>
            <a:r>
              <a:rPr lang="en-US" dirty="0" smtClean="0"/>
              <a:t>Unsheltered number for </a:t>
            </a:r>
            <a:r>
              <a:rPr lang="en-US" dirty="0" err="1" smtClean="0"/>
              <a:t>CoC</a:t>
            </a:r>
            <a:r>
              <a:rPr lang="en-US" dirty="0" smtClean="0"/>
              <a:t> is 12.  This was a 57% decrease, but the temperature was ~ 20 degrees colder this year.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Point in Time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30892"/>
              </p:ext>
            </p:extLst>
          </p:nvPr>
        </p:nvGraphicFramePr>
        <p:xfrm>
          <a:off x="1066799" y="1752598"/>
          <a:ext cx="69342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Calibri"/>
                      </a:endParaRPr>
                    </a:p>
                  </a:txBody>
                  <a:tcPr marL="67593" marR="67593" marT="33796" marB="3379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Sheltered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Unsheltered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effectLst/>
                        </a:rPr>
                        <a:t>Total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7030A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Individuals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547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559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Households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42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Adults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408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420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CC8CF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Youth (24 &amp; under)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139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139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3" marR="67593" marT="33796" marB="33796">
                    <a:solidFill>
                      <a:srgbClr val="EED2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3833</TotalTime>
  <Words>667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Point in Time Count &amp; Housing Inventory Count Final Report 2018 </vt:lpstr>
      <vt:lpstr>What is a  Point in Time Count?</vt:lpstr>
      <vt:lpstr>How the Count was Administered</vt:lpstr>
      <vt:lpstr>The Next Day </vt:lpstr>
      <vt:lpstr>Youth PIT Data</vt:lpstr>
      <vt:lpstr>Last Year’s Count, 2017</vt:lpstr>
      <vt:lpstr>PowerPoint Presentation</vt:lpstr>
      <vt:lpstr>This Year’s Count, 2018</vt:lpstr>
      <vt:lpstr>2018 Point in Time </vt:lpstr>
      <vt:lpstr>PowerPoint Presentation</vt:lpstr>
      <vt:lpstr>PowerPoint Presentation</vt:lpstr>
      <vt:lpstr>Housing Inventory Count</vt:lpstr>
      <vt:lpstr>Changes in this year… </vt:lpstr>
      <vt:lpstr>QUESTIONS??? </vt:lpstr>
    </vt:vector>
  </TitlesOfParts>
  <Company>New York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in Time Count</dc:title>
  <dc:creator>Marrone, Melissa (DFA3-A31)</dc:creator>
  <cp:lastModifiedBy>Sarah Schutt</cp:lastModifiedBy>
  <cp:revision>83</cp:revision>
  <cp:lastPrinted>2015-01-21T16:54:16Z</cp:lastPrinted>
  <dcterms:created xsi:type="dcterms:W3CDTF">2015-01-21T14:49:13Z</dcterms:created>
  <dcterms:modified xsi:type="dcterms:W3CDTF">2018-06-20T14:55:52Z</dcterms:modified>
</cp:coreProperties>
</file>