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8" r:id="rId3"/>
    <p:sldId id="257" r:id="rId4"/>
    <p:sldId id="265" r:id="rId5"/>
    <p:sldId id="264" r:id="rId6"/>
    <p:sldId id="258" r:id="rId7"/>
    <p:sldId id="259" r:id="rId8"/>
    <p:sldId id="271" r:id="rId9"/>
    <p:sldId id="27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B1F6D-69C5-4CDC-A1CB-0CC79FC346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13B9D4-DE40-4464-968F-7B8E07ABB5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Homelessness in 2022</a:t>
          </a:r>
          <a:endParaRPr lang="en-US"/>
        </a:p>
      </dgm:t>
    </dgm:pt>
    <dgm:pt modelId="{C7DF46D9-6810-44D9-925B-A28CC955264E}" type="parTrans" cxnId="{3BB304D3-55B4-4D92-8845-31A7DD1B626F}">
      <dgm:prSet/>
      <dgm:spPr/>
      <dgm:t>
        <a:bodyPr/>
        <a:lstStyle/>
        <a:p>
          <a:endParaRPr lang="en-US"/>
        </a:p>
      </dgm:t>
    </dgm:pt>
    <dgm:pt modelId="{A24916E6-24EB-4CAD-9687-7E4C9378ABC9}" type="sibTrans" cxnId="{3BB304D3-55B4-4D92-8845-31A7DD1B626F}">
      <dgm:prSet/>
      <dgm:spPr/>
      <dgm:t>
        <a:bodyPr/>
        <a:lstStyle/>
        <a:p>
          <a:endParaRPr lang="en-US"/>
        </a:p>
      </dgm:t>
    </dgm:pt>
    <dgm:pt modelId="{9CB6E478-3C2B-4CBB-B6BE-0CF3DB26EC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Panel: What Can CNY Do to End Homelessness</a:t>
          </a:r>
          <a:endParaRPr lang="en-US"/>
        </a:p>
      </dgm:t>
    </dgm:pt>
    <dgm:pt modelId="{6FBF8390-C6A9-473C-BFE5-5F897D391A5B}" type="parTrans" cxnId="{5EF73E14-309A-4F02-BF9E-583B08C279D1}">
      <dgm:prSet/>
      <dgm:spPr/>
      <dgm:t>
        <a:bodyPr/>
        <a:lstStyle/>
        <a:p>
          <a:endParaRPr lang="en-US"/>
        </a:p>
      </dgm:t>
    </dgm:pt>
    <dgm:pt modelId="{9326A18A-78AC-42AD-A697-241B0E6B1A8D}" type="sibTrans" cxnId="{5EF73E14-309A-4F02-BF9E-583B08C279D1}">
      <dgm:prSet/>
      <dgm:spPr/>
      <dgm:t>
        <a:bodyPr/>
        <a:lstStyle/>
        <a:p>
          <a:endParaRPr lang="en-US"/>
        </a:p>
      </dgm:t>
    </dgm:pt>
    <dgm:pt modelId="{F8C1BDEB-98B0-48DC-BAFC-7E5FBF4DA2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Q&amp;A </a:t>
          </a:r>
          <a:endParaRPr lang="en-US"/>
        </a:p>
      </dgm:t>
    </dgm:pt>
    <dgm:pt modelId="{67BECA11-C1AC-4C6C-B972-3BFB2D330051}" type="parTrans" cxnId="{8B3624DF-4295-4676-82F7-B8ECFDDF52C6}">
      <dgm:prSet/>
      <dgm:spPr/>
      <dgm:t>
        <a:bodyPr/>
        <a:lstStyle/>
        <a:p>
          <a:endParaRPr lang="en-US"/>
        </a:p>
      </dgm:t>
    </dgm:pt>
    <dgm:pt modelId="{79B8AD29-A358-4D66-A738-4F940B9A414B}" type="sibTrans" cxnId="{8B3624DF-4295-4676-82F7-B8ECFDDF52C6}">
      <dgm:prSet/>
      <dgm:spPr/>
      <dgm:t>
        <a:bodyPr/>
        <a:lstStyle/>
        <a:p>
          <a:endParaRPr lang="en-US"/>
        </a:p>
      </dgm:t>
    </dgm:pt>
    <dgm:pt modelId="{FD0DC2F8-C209-441A-9CFD-1E9C09A454BE}" type="pres">
      <dgm:prSet presAssocID="{49AB1F6D-69C5-4CDC-A1CB-0CC79FC346EE}" presName="root" presStyleCnt="0">
        <dgm:presLayoutVars>
          <dgm:dir/>
          <dgm:resizeHandles val="exact"/>
        </dgm:presLayoutVars>
      </dgm:prSet>
      <dgm:spPr/>
    </dgm:pt>
    <dgm:pt modelId="{5FE7855D-953F-490C-86AF-BFD8FBA25F6B}" type="pres">
      <dgm:prSet presAssocID="{6F13B9D4-DE40-4464-968F-7B8E07ABB51C}" presName="compNode" presStyleCnt="0"/>
      <dgm:spPr/>
    </dgm:pt>
    <dgm:pt modelId="{662767E7-9F8D-4028-9237-957DA3FF5690}" type="pres">
      <dgm:prSet presAssocID="{6F13B9D4-DE40-4464-968F-7B8E07ABB51C}" presName="bgRect" presStyleLbl="bgShp" presStyleIdx="0" presStyleCnt="3"/>
      <dgm:spPr/>
    </dgm:pt>
    <dgm:pt modelId="{3E41C24F-39D3-4C8D-AAD5-F383AAB6BB40}" type="pres">
      <dgm:prSet presAssocID="{6F13B9D4-DE40-4464-968F-7B8E07ABB5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68DDE29E-C4F4-4FB4-B359-94D5B28F96C6}" type="pres">
      <dgm:prSet presAssocID="{6F13B9D4-DE40-4464-968F-7B8E07ABB51C}" presName="spaceRect" presStyleCnt="0"/>
      <dgm:spPr/>
    </dgm:pt>
    <dgm:pt modelId="{FE94DF3D-2F99-4849-8C34-A6EB2E91D543}" type="pres">
      <dgm:prSet presAssocID="{6F13B9D4-DE40-4464-968F-7B8E07ABB51C}" presName="parTx" presStyleLbl="revTx" presStyleIdx="0" presStyleCnt="3">
        <dgm:presLayoutVars>
          <dgm:chMax val="0"/>
          <dgm:chPref val="0"/>
        </dgm:presLayoutVars>
      </dgm:prSet>
      <dgm:spPr/>
    </dgm:pt>
    <dgm:pt modelId="{DC207F93-8740-490C-8F7C-D5F109C42807}" type="pres">
      <dgm:prSet presAssocID="{A24916E6-24EB-4CAD-9687-7E4C9378ABC9}" presName="sibTrans" presStyleCnt="0"/>
      <dgm:spPr/>
    </dgm:pt>
    <dgm:pt modelId="{523601F3-5AC5-41B1-81DB-CF73E0FD9936}" type="pres">
      <dgm:prSet presAssocID="{9CB6E478-3C2B-4CBB-B6BE-0CF3DB26ECA8}" presName="compNode" presStyleCnt="0"/>
      <dgm:spPr/>
    </dgm:pt>
    <dgm:pt modelId="{4F9136E0-4170-44AC-B3C4-3632E2815BFD}" type="pres">
      <dgm:prSet presAssocID="{9CB6E478-3C2B-4CBB-B6BE-0CF3DB26ECA8}" presName="bgRect" presStyleLbl="bgShp" presStyleIdx="1" presStyleCnt="3"/>
      <dgm:spPr/>
    </dgm:pt>
    <dgm:pt modelId="{667A9FAA-8D95-4D7F-9B93-62292DDEAFA2}" type="pres">
      <dgm:prSet presAssocID="{9CB6E478-3C2B-4CBB-B6BE-0CF3DB26ECA8}" presName="iconRect" presStyleLbl="node1" presStyleIdx="1" presStyleCnt="3"/>
      <dgm:spPr>
        <a:blipFill>
          <a:blip xmlns:r="http://schemas.openxmlformats.org/officeDocument/2006/relationships" r:embed="rId3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FC51521-9F18-4B12-81A6-DAF48C9A4D45}" type="pres">
      <dgm:prSet presAssocID="{9CB6E478-3C2B-4CBB-B6BE-0CF3DB26ECA8}" presName="spaceRect" presStyleCnt="0"/>
      <dgm:spPr/>
    </dgm:pt>
    <dgm:pt modelId="{7A19F294-9C84-4A27-B359-59D78D881F8B}" type="pres">
      <dgm:prSet presAssocID="{9CB6E478-3C2B-4CBB-B6BE-0CF3DB26ECA8}" presName="parTx" presStyleLbl="revTx" presStyleIdx="1" presStyleCnt="3">
        <dgm:presLayoutVars>
          <dgm:chMax val="0"/>
          <dgm:chPref val="0"/>
        </dgm:presLayoutVars>
      </dgm:prSet>
      <dgm:spPr/>
    </dgm:pt>
    <dgm:pt modelId="{E1F67683-A1F3-4F2C-B488-27C78A580660}" type="pres">
      <dgm:prSet presAssocID="{9326A18A-78AC-42AD-A697-241B0E6B1A8D}" presName="sibTrans" presStyleCnt="0"/>
      <dgm:spPr/>
    </dgm:pt>
    <dgm:pt modelId="{F11625BE-8FBA-4156-9609-A5F7D5748C56}" type="pres">
      <dgm:prSet presAssocID="{F8C1BDEB-98B0-48DC-BAFC-7E5FBF4DA2DA}" presName="compNode" presStyleCnt="0"/>
      <dgm:spPr/>
    </dgm:pt>
    <dgm:pt modelId="{601A2B61-BD90-4A44-AD84-DB2C26219E29}" type="pres">
      <dgm:prSet presAssocID="{F8C1BDEB-98B0-48DC-BAFC-7E5FBF4DA2DA}" presName="bgRect" presStyleLbl="bgShp" presStyleIdx="2" presStyleCnt="3"/>
      <dgm:spPr/>
    </dgm:pt>
    <dgm:pt modelId="{68652EDB-A5F2-4F31-BD87-C556B4EAE049}" type="pres">
      <dgm:prSet presAssocID="{F8C1BDEB-98B0-48DC-BAFC-7E5FBF4DA2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4ECC010-8541-4F20-934E-F0046712FDD4}" type="pres">
      <dgm:prSet presAssocID="{F8C1BDEB-98B0-48DC-BAFC-7E5FBF4DA2DA}" presName="spaceRect" presStyleCnt="0"/>
      <dgm:spPr/>
    </dgm:pt>
    <dgm:pt modelId="{10BCF9EC-812E-462C-BD36-8CAEDAFE94A9}" type="pres">
      <dgm:prSet presAssocID="{F8C1BDEB-98B0-48DC-BAFC-7E5FBF4DA2D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F73E14-309A-4F02-BF9E-583B08C279D1}" srcId="{49AB1F6D-69C5-4CDC-A1CB-0CC79FC346EE}" destId="{9CB6E478-3C2B-4CBB-B6BE-0CF3DB26ECA8}" srcOrd="1" destOrd="0" parTransId="{6FBF8390-C6A9-473C-BFE5-5F897D391A5B}" sibTransId="{9326A18A-78AC-42AD-A697-241B0E6B1A8D}"/>
    <dgm:cxn modelId="{EFBEC374-94C8-47D8-A188-9180149B0BC2}" type="presOf" srcId="{9CB6E478-3C2B-4CBB-B6BE-0CF3DB26ECA8}" destId="{7A19F294-9C84-4A27-B359-59D78D881F8B}" srcOrd="0" destOrd="0" presId="urn:microsoft.com/office/officeart/2018/2/layout/IconVerticalSolidList"/>
    <dgm:cxn modelId="{FE5A21A9-34E3-47BB-8B2E-C0C817A570A0}" type="presOf" srcId="{49AB1F6D-69C5-4CDC-A1CB-0CC79FC346EE}" destId="{FD0DC2F8-C209-441A-9CFD-1E9C09A454BE}" srcOrd="0" destOrd="0" presId="urn:microsoft.com/office/officeart/2018/2/layout/IconVerticalSolidList"/>
    <dgm:cxn modelId="{BC0930B7-ADE1-4C56-B90A-285E568BAC8D}" type="presOf" srcId="{F8C1BDEB-98B0-48DC-BAFC-7E5FBF4DA2DA}" destId="{10BCF9EC-812E-462C-BD36-8CAEDAFE94A9}" srcOrd="0" destOrd="0" presId="urn:microsoft.com/office/officeart/2018/2/layout/IconVerticalSolidList"/>
    <dgm:cxn modelId="{3BB304D3-55B4-4D92-8845-31A7DD1B626F}" srcId="{49AB1F6D-69C5-4CDC-A1CB-0CC79FC346EE}" destId="{6F13B9D4-DE40-4464-968F-7B8E07ABB51C}" srcOrd="0" destOrd="0" parTransId="{C7DF46D9-6810-44D9-925B-A28CC955264E}" sibTransId="{A24916E6-24EB-4CAD-9687-7E4C9378ABC9}"/>
    <dgm:cxn modelId="{8B3624DF-4295-4676-82F7-B8ECFDDF52C6}" srcId="{49AB1F6D-69C5-4CDC-A1CB-0CC79FC346EE}" destId="{F8C1BDEB-98B0-48DC-BAFC-7E5FBF4DA2DA}" srcOrd="2" destOrd="0" parTransId="{67BECA11-C1AC-4C6C-B972-3BFB2D330051}" sibTransId="{79B8AD29-A358-4D66-A738-4F940B9A414B}"/>
    <dgm:cxn modelId="{D6F8EBEB-D726-4036-B500-E732BBBE1F7B}" type="presOf" srcId="{6F13B9D4-DE40-4464-968F-7B8E07ABB51C}" destId="{FE94DF3D-2F99-4849-8C34-A6EB2E91D543}" srcOrd="0" destOrd="0" presId="urn:microsoft.com/office/officeart/2018/2/layout/IconVerticalSolidList"/>
    <dgm:cxn modelId="{1E9016DF-938F-416A-BCE2-61B80CD6C139}" type="presParOf" srcId="{FD0DC2F8-C209-441A-9CFD-1E9C09A454BE}" destId="{5FE7855D-953F-490C-86AF-BFD8FBA25F6B}" srcOrd="0" destOrd="0" presId="urn:microsoft.com/office/officeart/2018/2/layout/IconVerticalSolidList"/>
    <dgm:cxn modelId="{1BC113C7-CE43-4CC8-99E4-BB11BF6DA3DB}" type="presParOf" srcId="{5FE7855D-953F-490C-86AF-BFD8FBA25F6B}" destId="{662767E7-9F8D-4028-9237-957DA3FF5690}" srcOrd="0" destOrd="0" presId="urn:microsoft.com/office/officeart/2018/2/layout/IconVerticalSolidList"/>
    <dgm:cxn modelId="{24C4DB13-C1CF-48F3-A0A7-329E7EA3E196}" type="presParOf" srcId="{5FE7855D-953F-490C-86AF-BFD8FBA25F6B}" destId="{3E41C24F-39D3-4C8D-AAD5-F383AAB6BB40}" srcOrd="1" destOrd="0" presId="urn:microsoft.com/office/officeart/2018/2/layout/IconVerticalSolidList"/>
    <dgm:cxn modelId="{3C24EC20-DEF0-4012-BA4D-FCF488FEA763}" type="presParOf" srcId="{5FE7855D-953F-490C-86AF-BFD8FBA25F6B}" destId="{68DDE29E-C4F4-4FB4-B359-94D5B28F96C6}" srcOrd="2" destOrd="0" presId="urn:microsoft.com/office/officeart/2018/2/layout/IconVerticalSolidList"/>
    <dgm:cxn modelId="{BE0B3ABF-2A7B-4639-914E-BA8266846807}" type="presParOf" srcId="{5FE7855D-953F-490C-86AF-BFD8FBA25F6B}" destId="{FE94DF3D-2F99-4849-8C34-A6EB2E91D543}" srcOrd="3" destOrd="0" presId="urn:microsoft.com/office/officeart/2018/2/layout/IconVerticalSolidList"/>
    <dgm:cxn modelId="{A0673417-6AB4-4258-8294-292B6BEB2D15}" type="presParOf" srcId="{FD0DC2F8-C209-441A-9CFD-1E9C09A454BE}" destId="{DC207F93-8740-490C-8F7C-D5F109C42807}" srcOrd="1" destOrd="0" presId="urn:microsoft.com/office/officeart/2018/2/layout/IconVerticalSolidList"/>
    <dgm:cxn modelId="{24CB6604-99A7-41FC-A792-192CCE2A70EC}" type="presParOf" srcId="{FD0DC2F8-C209-441A-9CFD-1E9C09A454BE}" destId="{523601F3-5AC5-41B1-81DB-CF73E0FD9936}" srcOrd="2" destOrd="0" presId="urn:microsoft.com/office/officeart/2018/2/layout/IconVerticalSolidList"/>
    <dgm:cxn modelId="{19B0F6F1-CD5B-45FF-945F-FD98B9AF6337}" type="presParOf" srcId="{523601F3-5AC5-41B1-81DB-CF73E0FD9936}" destId="{4F9136E0-4170-44AC-B3C4-3632E2815BFD}" srcOrd="0" destOrd="0" presId="urn:microsoft.com/office/officeart/2018/2/layout/IconVerticalSolidList"/>
    <dgm:cxn modelId="{C7EC204B-C873-465C-83F0-36AEEF2C6B83}" type="presParOf" srcId="{523601F3-5AC5-41B1-81DB-CF73E0FD9936}" destId="{667A9FAA-8D95-4D7F-9B93-62292DDEAFA2}" srcOrd="1" destOrd="0" presId="urn:microsoft.com/office/officeart/2018/2/layout/IconVerticalSolidList"/>
    <dgm:cxn modelId="{916DCEB8-B395-43A1-A65D-9209428491BA}" type="presParOf" srcId="{523601F3-5AC5-41B1-81DB-CF73E0FD9936}" destId="{6FC51521-9F18-4B12-81A6-DAF48C9A4D45}" srcOrd="2" destOrd="0" presId="urn:microsoft.com/office/officeart/2018/2/layout/IconVerticalSolidList"/>
    <dgm:cxn modelId="{519FF657-DFA9-4799-B9EC-EE5A6110D27B}" type="presParOf" srcId="{523601F3-5AC5-41B1-81DB-CF73E0FD9936}" destId="{7A19F294-9C84-4A27-B359-59D78D881F8B}" srcOrd="3" destOrd="0" presId="urn:microsoft.com/office/officeart/2018/2/layout/IconVerticalSolidList"/>
    <dgm:cxn modelId="{49AC5352-B2B2-47F3-8F9C-236E5AD32D04}" type="presParOf" srcId="{FD0DC2F8-C209-441A-9CFD-1E9C09A454BE}" destId="{E1F67683-A1F3-4F2C-B488-27C78A580660}" srcOrd="3" destOrd="0" presId="urn:microsoft.com/office/officeart/2018/2/layout/IconVerticalSolidList"/>
    <dgm:cxn modelId="{39EFAD6E-CF47-4947-882E-E6BF054C7BA0}" type="presParOf" srcId="{FD0DC2F8-C209-441A-9CFD-1E9C09A454BE}" destId="{F11625BE-8FBA-4156-9609-A5F7D5748C56}" srcOrd="4" destOrd="0" presId="urn:microsoft.com/office/officeart/2018/2/layout/IconVerticalSolidList"/>
    <dgm:cxn modelId="{8B257934-CFA4-47EC-854B-C32478081751}" type="presParOf" srcId="{F11625BE-8FBA-4156-9609-A5F7D5748C56}" destId="{601A2B61-BD90-4A44-AD84-DB2C26219E29}" srcOrd="0" destOrd="0" presId="urn:microsoft.com/office/officeart/2018/2/layout/IconVerticalSolidList"/>
    <dgm:cxn modelId="{1FF82C41-263B-4F2C-BBE5-86A49D45898E}" type="presParOf" srcId="{F11625BE-8FBA-4156-9609-A5F7D5748C56}" destId="{68652EDB-A5F2-4F31-BD87-C556B4EAE049}" srcOrd="1" destOrd="0" presId="urn:microsoft.com/office/officeart/2018/2/layout/IconVerticalSolidList"/>
    <dgm:cxn modelId="{2F4D57DB-B934-40AD-A046-D791C6DD664F}" type="presParOf" srcId="{F11625BE-8FBA-4156-9609-A5F7D5748C56}" destId="{74ECC010-8541-4F20-934E-F0046712FDD4}" srcOrd="2" destOrd="0" presId="urn:microsoft.com/office/officeart/2018/2/layout/IconVerticalSolidList"/>
    <dgm:cxn modelId="{3E062BEE-24B4-43FB-BE75-2206913A5BC1}" type="presParOf" srcId="{F11625BE-8FBA-4156-9609-A5F7D5748C56}" destId="{10BCF9EC-812E-462C-BD36-8CAEDAFE94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A4F73-E0A3-4742-9167-3981155664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F62715-30CA-417B-B314-8D9B35225D87}">
      <dgm:prSet/>
      <dgm:spPr/>
      <dgm:t>
        <a:bodyPr/>
        <a:lstStyle/>
        <a:p>
          <a:r>
            <a:rPr lang="en-US"/>
            <a:t>Housing is a human right </a:t>
          </a:r>
        </a:p>
      </dgm:t>
    </dgm:pt>
    <dgm:pt modelId="{816CB111-D358-4DF0-A855-F16CE4C46E98}" type="parTrans" cxnId="{9CFC1E5C-EC5B-46D4-8EF4-429CCD89E07B}">
      <dgm:prSet/>
      <dgm:spPr/>
      <dgm:t>
        <a:bodyPr/>
        <a:lstStyle/>
        <a:p>
          <a:endParaRPr lang="en-US"/>
        </a:p>
      </dgm:t>
    </dgm:pt>
    <dgm:pt modelId="{C0E1A080-DC52-4525-89F5-8BCE7934DDEF}" type="sibTrans" cxnId="{9CFC1E5C-EC5B-46D4-8EF4-429CCD89E07B}">
      <dgm:prSet/>
      <dgm:spPr/>
      <dgm:t>
        <a:bodyPr/>
        <a:lstStyle/>
        <a:p>
          <a:endParaRPr lang="en-US"/>
        </a:p>
      </dgm:t>
    </dgm:pt>
    <dgm:pt modelId="{19311D89-1575-4853-9C53-D70EA17F9D20}">
      <dgm:prSet/>
      <dgm:spPr/>
      <dgm:t>
        <a:bodyPr/>
        <a:lstStyle/>
        <a:p>
          <a:r>
            <a:rPr lang="en-US"/>
            <a:t>Homelessness can be ended</a:t>
          </a:r>
        </a:p>
      </dgm:t>
    </dgm:pt>
    <dgm:pt modelId="{6E5F961D-BE61-452B-911D-C385EE0490ED}" type="parTrans" cxnId="{8CC02D2E-F46D-4BD3-B01E-4EF1259C6DAE}">
      <dgm:prSet/>
      <dgm:spPr/>
      <dgm:t>
        <a:bodyPr/>
        <a:lstStyle/>
        <a:p>
          <a:endParaRPr lang="en-US"/>
        </a:p>
      </dgm:t>
    </dgm:pt>
    <dgm:pt modelId="{6527E5F0-B9E4-4423-8286-F7F1A16AC550}" type="sibTrans" cxnId="{8CC02D2E-F46D-4BD3-B01E-4EF1259C6DAE}">
      <dgm:prSet/>
      <dgm:spPr/>
      <dgm:t>
        <a:bodyPr/>
        <a:lstStyle/>
        <a:p>
          <a:endParaRPr lang="en-US"/>
        </a:p>
      </dgm:t>
    </dgm:pt>
    <dgm:pt modelId="{116B4A79-E159-4EA4-870C-BF8D4AB1E1F0}">
      <dgm:prSet/>
      <dgm:spPr/>
      <dgm:t>
        <a:bodyPr/>
        <a:lstStyle/>
        <a:p>
          <a:r>
            <a:rPr lang="en-US"/>
            <a:t>Housing First works </a:t>
          </a:r>
        </a:p>
      </dgm:t>
    </dgm:pt>
    <dgm:pt modelId="{47EC830D-BEF4-4B96-8043-C5491C649FD2}" type="parTrans" cxnId="{CB8762DA-CD32-4BF1-9ABC-4F63124F19D5}">
      <dgm:prSet/>
      <dgm:spPr/>
      <dgm:t>
        <a:bodyPr/>
        <a:lstStyle/>
        <a:p>
          <a:endParaRPr lang="en-US"/>
        </a:p>
      </dgm:t>
    </dgm:pt>
    <dgm:pt modelId="{4835F4DC-67EC-4CF8-9BB0-CF16BDE3AA05}" type="sibTrans" cxnId="{CB8762DA-CD32-4BF1-9ABC-4F63124F19D5}">
      <dgm:prSet/>
      <dgm:spPr/>
      <dgm:t>
        <a:bodyPr/>
        <a:lstStyle/>
        <a:p>
          <a:endParaRPr lang="en-US"/>
        </a:p>
      </dgm:t>
    </dgm:pt>
    <dgm:pt modelId="{50BC4038-1A22-407B-8A08-89B536A87565}">
      <dgm:prSet/>
      <dgm:spPr/>
      <dgm:t>
        <a:bodyPr/>
        <a:lstStyle/>
        <a:p>
          <a:r>
            <a:rPr lang="en-US"/>
            <a:t>Housing Justice promotes equity </a:t>
          </a:r>
        </a:p>
      </dgm:t>
    </dgm:pt>
    <dgm:pt modelId="{1C0E2234-218D-4528-99BC-475185B1AEA5}" type="parTrans" cxnId="{263EA6BE-718A-4286-AD86-7E7AA63FB7E5}">
      <dgm:prSet/>
      <dgm:spPr/>
      <dgm:t>
        <a:bodyPr/>
        <a:lstStyle/>
        <a:p>
          <a:endParaRPr lang="en-US"/>
        </a:p>
      </dgm:t>
    </dgm:pt>
    <dgm:pt modelId="{9260D8EB-9E42-4646-AA40-B4A077454858}" type="sibTrans" cxnId="{263EA6BE-718A-4286-AD86-7E7AA63FB7E5}">
      <dgm:prSet/>
      <dgm:spPr/>
      <dgm:t>
        <a:bodyPr/>
        <a:lstStyle/>
        <a:p>
          <a:endParaRPr lang="en-US"/>
        </a:p>
      </dgm:t>
    </dgm:pt>
    <dgm:pt modelId="{C53D636F-040D-4038-85F4-6CF9A69A76F8}">
      <dgm:prSet/>
      <dgm:spPr/>
      <dgm:t>
        <a:bodyPr/>
        <a:lstStyle/>
        <a:p>
          <a:r>
            <a:rPr lang="en-US"/>
            <a:t>Lived experience matters </a:t>
          </a:r>
        </a:p>
      </dgm:t>
    </dgm:pt>
    <dgm:pt modelId="{BF03C8CC-562F-4284-8E07-94AA5F10EA32}" type="parTrans" cxnId="{26DD1547-D27D-41B7-B059-33309C5553DE}">
      <dgm:prSet/>
      <dgm:spPr/>
      <dgm:t>
        <a:bodyPr/>
        <a:lstStyle/>
        <a:p>
          <a:endParaRPr lang="en-US"/>
        </a:p>
      </dgm:t>
    </dgm:pt>
    <dgm:pt modelId="{77104F3E-1690-406D-A2E7-D96F160B08DA}" type="sibTrans" cxnId="{26DD1547-D27D-41B7-B059-33309C5553DE}">
      <dgm:prSet/>
      <dgm:spPr/>
      <dgm:t>
        <a:bodyPr/>
        <a:lstStyle/>
        <a:p>
          <a:endParaRPr lang="en-US"/>
        </a:p>
      </dgm:t>
    </dgm:pt>
    <dgm:pt modelId="{6DB6F005-C078-4E12-8764-F62DE9B27553}" type="pres">
      <dgm:prSet presAssocID="{A3BA4F73-E0A3-4742-9167-398115566484}" presName="vert0" presStyleCnt="0">
        <dgm:presLayoutVars>
          <dgm:dir/>
          <dgm:animOne val="branch"/>
          <dgm:animLvl val="lvl"/>
        </dgm:presLayoutVars>
      </dgm:prSet>
      <dgm:spPr/>
    </dgm:pt>
    <dgm:pt modelId="{CC56B46C-BF8A-4166-983D-41C504CE2FB7}" type="pres">
      <dgm:prSet presAssocID="{3AF62715-30CA-417B-B314-8D9B35225D87}" presName="thickLine" presStyleLbl="alignNode1" presStyleIdx="0" presStyleCnt="5"/>
      <dgm:spPr/>
    </dgm:pt>
    <dgm:pt modelId="{CC619477-C5CE-4791-9836-81F7701C2E26}" type="pres">
      <dgm:prSet presAssocID="{3AF62715-30CA-417B-B314-8D9B35225D87}" presName="horz1" presStyleCnt="0"/>
      <dgm:spPr/>
    </dgm:pt>
    <dgm:pt modelId="{32EA6DC7-E772-4577-AF49-84402A57AB87}" type="pres">
      <dgm:prSet presAssocID="{3AF62715-30CA-417B-B314-8D9B35225D87}" presName="tx1" presStyleLbl="revTx" presStyleIdx="0" presStyleCnt="5"/>
      <dgm:spPr/>
    </dgm:pt>
    <dgm:pt modelId="{BCB11130-7C5B-4CC3-9553-3F01D9989C6A}" type="pres">
      <dgm:prSet presAssocID="{3AF62715-30CA-417B-B314-8D9B35225D87}" presName="vert1" presStyleCnt="0"/>
      <dgm:spPr/>
    </dgm:pt>
    <dgm:pt modelId="{5E721A24-E846-4037-AF06-E1AB22E4FC8C}" type="pres">
      <dgm:prSet presAssocID="{19311D89-1575-4853-9C53-D70EA17F9D20}" presName="thickLine" presStyleLbl="alignNode1" presStyleIdx="1" presStyleCnt="5"/>
      <dgm:spPr/>
    </dgm:pt>
    <dgm:pt modelId="{FB18C031-2BD8-457E-B16A-C45E77BCB331}" type="pres">
      <dgm:prSet presAssocID="{19311D89-1575-4853-9C53-D70EA17F9D20}" presName="horz1" presStyleCnt="0"/>
      <dgm:spPr/>
    </dgm:pt>
    <dgm:pt modelId="{9B49E432-C060-489D-8AD6-ED45BEC75FB6}" type="pres">
      <dgm:prSet presAssocID="{19311D89-1575-4853-9C53-D70EA17F9D20}" presName="tx1" presStyleLbl="revTx" presStyleIdx="1" presStyleCnt="5"/>
      <dgm:spPr/>
    </dgm:pt>
    <dgm:pt modelId="{571124F7-C452-4D59-950C-6AEA7719BCCB}" type="pres">
      <dgm:prSet presAssocID="{19311D89-1575-4853-9C53-D70EA17F9D20}" presName="vert1" presStyleCnt="0"/>
      <dgm:spPr/>
    </dgm:pt>
    <dgm:pt modelId="{5791A566-E416-430A-A87C-6108570EEA26}" type="pres">
      <dgm:prSet presAssocID="{116B4A79-E159-4EA4-870C-BF8D4AB1E1F0}" presName="thickLine" presStyleLbl="alignNode1" presStyleIdx="2" presStyleCnt="5"/>
      <dgm:spPr/>
    </dgm:pt>
    <dgm:pt modelId="{3099B64C-80C5-4108-B8A7-CD328F860E55}" type="pres">
      <dgm:prSet presAssocID="{116B4A79-E159-4EA4-870C-BF8D4AB1E1F0}" presName="horz1" presStyleCnt="0"/>
      <dgm:spPr/>
    </dgm:pt>
    <dgm:pt modelId="{7A3E47A2-37A5-4002-87DC-86A773842015}" type="pres">
      <dgm:prSet presAssocID="{116B4A79-E159-4EA4-870C-BF8D4AB1E1F0}" presName="tx1" presStyleLbl="revTx" presStyleIdx="2" presStyleCnt="5"/>
      <dgm:spPr/>
    </dgm:pt>
    <dgm:pt modelId="{C17E20C1-AFA9-42FD-8E95-B8C1C421D8C1}" type="pres">
      <dgm:prSet presAssocID="{116B4A79-E159-4EA4-870C-BF8D4AB1E1F0}" presName="vert1" presStyleCnt="0"/>
      <dgm:spPr/>
    </dgm:pt>
    <dgm:pt modelId="{3E3D9A45-57DE-4749-A65C-71DC79D8EA21}" type="pres">
      <dgm:prSet presAssocID="{50BC4038-1A22-407B-8A08-89B536A87565}" presName="thickLine" presStyleLbl="alignNode1" presStyleIdx="3" presStyleCnt="5"/>
      <dgm:spPr/>
    </dgm:pt>
    <dgm:pt modelId="{30E0AC72-F22C-426D-B466-1A0096272286}" type="pres">
      <dgm:prSet presAssocID="{50BC4038-1A22-407B-8A08-89B536A87565}" presName="horz1" presStyleCnt="0"/>
      <dgm:spPr/>
    </dgm:pt>
    <dgm:pt modelId="{EB8305BE-8A0F-4C2F-9620-B19EAE6DDCF1}" type="pres">
      <dgm:prSet presAssocID="{50BC4038-1A22-407B-8A08-89B536A87565}" presName="tx1" presStyleLbl="revTx" presStyleIdx="3" presStyleCnt="5"/>
      <dgm:spPr/>
    </dgm:pt>
    <dgm:pt modelId="{AD5CC0D9-62A5-4C09-9F11-03329B5BADB8}" type="pres">
      <dgm:prSet presAssocID="{50BC4038-1A22-407B-8A08-89B536A87565}" presName="vert1" presStyleCnt="0"/>
      <dgm:spPr/>
    </dgm:pt>
    <dgm:pt modelId="{B629A49D-7466-42A6-83F7-AA584A244463}" type="pres">
      <dgm:prSet presAssocID="{C53D636F-040D-4038-85F4-6CF9A69A76F8}" presName="thickLine" presStyleLbl="alignNode1" presStyleIdx="4" presStyleCnt="5"/>
      <dgm:spPr/>
    </dgm:pt>
    <dgm:pt modelId="{815B1513-47DD-4DCD-BB51-B3B46F46C0C3}" type="pres">
      <dgm:prSet presAssocID="{C53D636F-040D-4038-85F4-6CF9A69A76F8}" presName="horz1" presStyleCnt="0"/>
      <dgm:spPr/>
    </dgm:pt>
    <dgm:pt modelId="{CA718916-D14A-4969-869D-21A12D2C8FB8}" type="pres">
      <dgm:prSet presAssocID="{C53D636F-040D-4038-85F4-6CF9A69A76F8}" presName="tx1" presStyleLbl="revTx" presStyleIdx="4" presStyleCnt="5"/>
      <dgm:spPr/>
    </dgm:pt>
    <dgm:pt modelId="{A4B28231-BC9F-4AD2-BE69-AD6DF1724FD0}" type="pres">
      <dgm:prSet presAssocID="{C53D636F-040D-4038-85F4-6CF9A69A76F8}" presName="vert1" presStyleCnt="0"/>
      <dgm:spPr/>
    </dgm:pt>
  </dgm:ptLst>
  <dgm:cxnLst>
    <dgm:cxn modelId="{8CC02D2E-F46D-4BD3-B01E-4EF1259C6DAE}" srcId="{A3BA4F73-E0A3-4742-9167-398115566484}" destId="{19311D89-1575-4853-9C53-D70EA17F9D20}" srcOrd="1" destOrd="0" parTransId="{6E5F961D-BE61-452B-911D-C385EE0490ED}" sibTransId="{6527E5F0-B9E4-4423-8286-F7F1A16AC550}"/>
    <dgm:cxn modelId="{9CFC1E5C-EC5B-46D4-8EF4-429CCD89E07B}" srcId="{A3BA4F73-E0A3-4742-9167-398115566484}" destId="{3AF62715-30CA-417B-B314-8D9B35225D87}" srcOrd="0" destOrd="0" parTransId="{816CB111-D358-4DF0-A855-F16CE4C46E98}" sibTransId="{C0E1A080-DC52-4525-89F5-8BCE7934DDEF}"/>
    <dgm:cxn modelId="{26DD1547-D27D-41B7-B059-33309C5553DE}" srcId="{A3BA4F73-E0A3-4742-9167-398115566484}" destId="{C53D636F-040D-4038-85F4-6CF9A69A76F8}" srcOrd="4" destOrd="0" parTransId="{BF03C8CC-562F-4284-8E07-94AA5F10EA32}" sibTransId="{77104F3E-1690-406D-A2E7-D96F160B08DA}"/>
    <dgm:cxn modelId="{BCB54176-6377-42C7-9160-B941161CA278}" type="presOf" srcId="{3AF62715-30CA-417B-B314-8D9B35225D87}" destId="{32EA6DC7-E772-4577-AF49-84402A57AB87}" srcOrd="0" destOrd="0" presId="urn:microsoft.com/office/officeart/2008/layout/LinedList"/>
    <dgm:cxn modelId="{5D2E0B85-397F-4C9E-96D4-6D338BDAB853}" type="presOf" srcId="{A3BA4F73-E0A3-4742-9167-398115566484}" destId="{6DB6F005-C078-4E12-8764-F62DE9B27553}" srcOrd="0" destOrd="0" presId="urn:microsoft.com/office/officeart/2008/layout/LinedList"/>
    <dgm:cxn modelId="{25692C85-395C-484E-8FD3-6DAADFD29FAB}" type="presOf" srcId="{C53D636F-040D-4038-85F4-6CF9A69A76F8}" destId="{CA718916-D14A-4969-869D-21A12D2C8FB8}" srcOrd="0" destOrd="0" presId="urn:microsoft.com/office/officeart/2008/layout/LinedList"/>
    <dgm:cxn modelId="{263EA6BE-718A-4286-AD86-7E7AA63FB7E5}" srcId="{A3BA4F73-E0A3-4742-9167-398115566484}" destId="{50BC4038-1A22-407B-8A08-89B536A87565}" srcOrd="3" destOrd="0" parTransId="{1C0E2234-218D-4528-99BC-475185B1AEA5}" sibTransId="{9260D8EB-9E42-4646-AA40-B4A077454858}"/>
    <dgm:cxn modelId="{B896D3C8-B922-4210-B7D2-D5275D5AAE9C}" type="presOf" srcId="{50BC4038-1A22-407B-8A08-89B536A87565}" destId="{EB8305BE-8A0F-4C2F-9620-B19EAE6DDCF1}" srcOrd="0" destOrd="0" presId="urn:microsoft.com/office/officeart/2008/layout/LinedList"/>
    <dgm:cxn modelId="{CB8762DA-CD32-4BF1-9ABC-4F63124F19D5}" srcId="{A3BA4F73-E0A3-4742-9167-398115566484}" destId="{116B4A79-E159-4EA4-870C-BF8D4AB1E1F0}" srcOrd="2" destOrd="0" parTransId="{47EC830D-BEF4-4B96-8043-C5491C649FD2}" sibTransId="{4835F4DC-67EC-4CF8-9BB0-CF16BDE3AA05}"/>
    <dgm:cxn modelId="{DC8AB3E3-8619-4104-9072-BA87356595D1}" type="presOf" srcId="{19311D89-1575-4853-9C53-D70EA17F9D20}" destId="{9B49E432-C060-489D-8AD6-ED45BEC75FB6}" srcOrd="0" destOrd="0" presId="urn:microsoft.com/office/officeart/2008/layout/LinedList"/>
    <dgm:cxn modelId="{2E4D3EF8-2AF5-4444-8632-EF146A820BE3}" type="presOf" srcId="{116B4A79-E159-4EA4-870C-BF8D4AB1E1F0}" destId="{7A3E47A2-37A5-4002-87DC-86A773842015}" srcOrd="0" destOrd="0" presId="urn:microsoft.com/office/officeart/2008/layout/LinedList"/>
    <dgm:cxn modelId="{39775D9C-0F50-40D8-92F9-6A42913A3DE8}" type="presParOf" srcId="{6DB6F005-C078-4E12-8764-F62DE9B27553}" destId="{CC56B46C-BF8A-4166-983D-41C504CE2FB7}" srcOrd="0" destOrd="0" presId="urn:microsoft.com/office/officeart/2008/layout/LinedList"/>
    <dgm:cxn modelId="{4389B01F-CE99-4D1E-BF77-DF5DDD1AF973}" type="presParOf" srcId="{6DB6F005-C078-4E12-8764-F62DE9B27553}" destId="{CC619477-C5CE-4791-9836-81F7701C2E26}" srcOrd="1" destOrd="0" presId="urn:microsoft.com/office/officeart/2008/layout/LinedList"/>
    <dgm:cxn modelId="{C9CD5EB2-9A86-4372-B27A-1D41568F46D3}" type="presParOf" srcId="{CC619477-C5CE-4791-9836-81F7701C2E26}" destId="{32EA6DC7-E772-4577-AF49-84402A57AB87}" srcOrd="0" destOrd="0" presId="urn:microsoft.com/office/officeart/2008/layout/LinedList"/>
    <dgm:cxn modelId="{54926B37-C6A6-459D-B9C9-376A0C6AE5E0}" type="presParOf" srcId="{CC619477-C5CE-4791-9836-81F7701C2E26}" destId="{BCB11130-7C5B-4CC3-9553-3F01D9989C6A}" srcOrd="1" destOrd="0" presId="urn:microsoft.com/office/officeart/2008/layout/LinedList"/>
    <dgm:cxn modelId="{3950967D-5FAF-4AE1-BC4A-2073D6F6AA50}" type="presParOf" srcId="{6DB6F005-C078-4E12-8764-F62DE9B27553}" destId="{5E721A24-E846-4037-AF06-E1AB22E4FC8C}" srcOrd="2" destOrd="0" presId="urn:microsoft.com/office/officeart/2008/layout/LinedList"/>
    <dgm:cxn modelId="{E13DAA6C-9921-4A73-B3CC-7F2D8A4F0F24}" type="presParOf" srcId="{6DB6F005-C078-4E12-8764-F62DE9B27553}" destId="{FB18C031-2BD8-457E-B16A-C45E77BCB331}" srcOrd="3" destOrd="0" presId="urn:microsoft.com/office/officeart/2008/layout/LinedList"/>
    <dgm:cxn modelId="{174B5BDD-6518-4594-86E3-2860CA46F025}" type="presParOf" srcId="{FB18C031-2BD8-457E-B16A-C45E77BCB331}" destId="{9B49E432-C060-489D-8AD6-ED45BEC75FB6}" srcOrd="0" destOrd="0" presId="urn:microsoft.com/office/officeart/2008/layout/LinedList"/>
    <dgm:cxn modelId="{64140243-62CC-4DD2-941A-5A56D9E66430}" type="presParOf" srcId="{FB18C031-2BD8-457E-B16A-C45E77BCB331}" destId="{571124F7-C452-4D59-950C-6AEA7719BCCB}" srcOrd="1" destOrd="0" presId="urn:microsoft.com/office/officeart/2008/layout/LinedList"/>
    <dgm:cxn modelId="{D55C359B-02BC-451E-93B5-7DED53DACAB0}" type="presParOf" srcId="{6DB6F005-C078-4E12-8764-F62DE9B27553}" destId="{5791A566-E416-430A-A87C-6108570EEA26}" srcOrd="4" destOrd="0" presId="urn:microsoft.com/office/officeart/2008/layout/LinedList"/>
    <dgm:cxn modelId="{36FBCE47-3197-4B29-A731-C5F19D6E57D4}" type="presParOf" srcId="{6DB6F005-C078-4E12-8764-F62DE9B27553}" destId="{3099B64C-80C5-4108-B8A7-CD328F860E55}" srcOrd="5" destOrd="0" presId="urn:microsoft.com/office/officeart/2008/layout/LinedList"/>
    <dgm:cxn modelId="{3D1418F3-10C8-4144-93A7-E8179594A6C6}" type="presParOf" srcId="{3099B64C-80C5-4108-B8A7-CD328F860E55}" destId="{7A3E47A2-37A5-4002-87DC-86A773842015}" srcOrd="0" destOrd="0" presId="urn:microsoft.com/office/officeart/2008/layout/LinedList"/>
    <dgm:cxn modelId="{1E17E767-5DF2-4079-8083-B35555E1C175}" type="presParOf" srcId="{3099B64C-80C5-4108-B8A7-CD328F860E55}" destId="{C17E20C1-AFA9-42FD-8E95-B8C1C421D8C1}" srcOrd="1" destOrd="0" presId="urn:microsoft.com/office/officeart/2008/layout/LinedList"/>
    <dgm:cxn modelId="{CF071E09-1B55-45CA-8FF9-5A638D65F0E7}" type="presParOf" srcId="{6DB6F005-C078-4E12-8764-F62DE9B27553}" destId="{3E3D9A45-57DE-4749-A65C-71DC79D8EA21}" srcOrd="6" destOrd="0" presId="urn:microsoft.com/office/officeart/2008/layout/LinedList"/>
    <dgm:cxn modelId="{04968F67-FCA4-4CCF-9DE4-BC4AE9A21447}" type="presParOf" srcId="{6DB6F005-C078-4E12-8764-F62DE9B27553}" destId="{30E0AC72-F22C-426D-B466-1A0096272286}" srcOrd="7" destOrd="0" presId="urn:microsoft.com/office/officeart/2008/layout/LinedList"/>
    <dgm:cxn modelId="{472013E7-D92B-4868-95A0-226F1CE63E92}" type="presParOf" srcId="{30E0AC72-F22C-426D-B466-1A0096272286}" destId="{EB8305BE-8A0F-4C2F-9620-B19EAE6DDCF1}" srcOrd="0" destOrd="0" presId="urn:microsoft.com/office/officeart/2008/layout/LinedList"/>
    <dgm:cxn modelId="{046C537E-7ED0-40FB-9A48-83CDDB6AC853}" type="presParOf" srcId="{30E0AC72-F22C-426D-B466-1A0096272286}" destId="{AD5CC0D9-62A5-4C09-9F11-03329B5BADB8}" srcOrd="1" destOrd="0" presId="urn:microsoft.com/office/officeart/2008/layout/LinedList"/>
    <dgm:cxn modelId="{48D39573-6528-44D6-938F-08719C274914}" type="presParOf" srcId="{6DB6F005-C078-4E12-8764-F62DE9B27553}" destId="{B629A49D-7466-42A6-83F7-AA584A244463}" srcOrd="8" destOrd="0" presId="urn:microsoft.com/office/officeart/2008/layout/LinedList"/>
    <dgm:cxn modelId="{5DF068FD-4433-4FCF-942E-5715D33CDC28}" type="presParOf" srcId="{6DB6F005-C078-4E12-8764-F62DE9B27553}" destId="{815B1513-47DD-4DCD-BB51-B3B46F46C0C3}" srcOrd="9" destOrd="0" presId="urn:microsoft.com/office/officeart/2008/layout/LinedList"/>
    <dgm:cxn modelId="{4924D277-1E50-42F0-9947-DA8C9B54FFCF}" type="presParOf" srcId="{815B1513-47DD-4DCD-BB51-B3B46F46C0C3}" destId="{CA718916-D14A-4969-869D-21A12D2C8FB8}" srcOrd="0" destOrd="0" presId="urn:microsoft.com/office/officeart/2008/layout/LinedList"/>
    <dgm:cxn modelId="{7A8344D5-FE77-4565-A56D-3D51CE658E70}" type="presParOf" srcId="{815B1513-47DD-4DCD-BB51-B3B46F46C0C3}" destId="{A4B28231-BC9F-4AD2-BE69-AD6DF1724F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F56738-DEF0-4DAA-A800-F3C05A56BFE7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B95427-3071-4444-A707-EBFA1481FE2F}">
      <dgm:prSet/>
      <dgm:spPr/>
      <dgm:t>
        <a:bodyPr/>
        <a:lstStyle/>
        <a:p>
          <a:r>
            <a:rPr lang="en-US" baseline="0"/>
            <a:t>39 Agencies</a:t>
          </a:r>
          <a:endParaRPr lang="en-US"/>
        </a:p>
      </dgm:t>
    </dgm:pt>
    <dgm:pt modelId="{8CF949D5-9FD5-4FDA-9261-6EAF2DBE36D5}" type="parTrans" cxnId="{985AFEFC-3F8D-4033-8128-9807CBEBBB74}">
      <dgm:prSet/>
      <dgm:spPr/>
      <dgm:t>
        <a:bodyPr/>
        <a:lstStyle/>
        <a:p>
          <a:endParaRPr lang="en-US"/>
        </a:p>
      </dgm:t>
    </dgm:pt>
    <dgm:pt modelId="{09182ED5-2A47-4D31-8452-E54BAD4840F9}" type="sibTrans" cxnId="{985AFEFC-3F8D-4033-8128-9807CBEBBB74}">
      <dgm:prSet/>
      <dgm:spPr/>
      <dgm:t>
        <a:bodyPr/>
        <a:lstStyle/>
        <a:p>
          <a:endParaRPr lang="en-US"/>
        </a:p>
      </dgm:t>
    </dgm:pt>
    <dgm:pt modelId="{1BD0EC3D-66FE-446B-9389-90FC56DD1A76}">
      <dgm:prSet/>
      <dgm:spPr/>
      <dgm:t>
        <a:bodyPr/>
        <a:lstStyle/>
        <a:p>
          <a:r>
            <a:rPr lang="en-US" baseline="0"/>
            <a:t>176 active projects </a:t>
          </a:r>
          <a:endParaRPr lang="en-US"/>
        </a:p>
      </dgm:t>
    </dgm:pt>
    <dgm:pt modelId="{F478D3F9-6006-45AA-9C49-A17283A605AD}" type="parTrans" cxnId="{5F87B0BF-4836-4CDF-9490-779CB2C9A0BB}">
      <dgm:prSet/>
      <dgm:spPr/>
      <dgm:t>
        <a:bodyPr/>
        <a:lstStyle/>
        <a:p>
          <a:endParaRPr lang="en-US"/>
        </a:p>
      </dgm:t>
    </dgm:pt>
    <dgm:pt modelId="{A50938CB-D66C-4A18-9B1A-74EC9099F4FA}" type="sibTrans" cxnId="{5F87B0BF-4836-4CDF-9490-779CB2C9A0BB}">
      <dgm:prSet/>
      <dgm:spPr/>
      <dgm:t>
        <a:bodyPr/>
        <a:lstStyle/>
        <a:p>
          <a:endParaRPr lang="en-US"/>
        </a:p>
      </dgm:t>
    </dgm:pt>
    <dgm:pt modelId="{A651575B-9C85-4C87-9C69-02B126409813}">
      <dgm:prSet/>
      <dgm:spPr/>
      <dgm:t>
        <a:bodyPr/>
        <a:lstStyle/>
        <a:p>
          <a:r>
            <a:rPr lang="en-US" baseline="0"/>
            <a:t>340 Users </a:t>
          </a:r>
          <a:endParaRPr lang="en-US"/>
        </a:p>
      </dgm:t>
    </dgm:pt>
    <dgm:pt modelId="{95A03594-68CC-481F-89F8-AE4D16B3FDC8}" type="parTrans" cxnId="{67BEC491-2514-40D2-9513-4ED1BD159908}">
      <dgm:prSet/>
      <dgm:spPr/>
      <dgm:t>
        <a:bodyPr/>
        <a:lstStyle/>
        <a:p>
          <a:endParaRPr lang="en-US"/>
        </a:p>
      </dgm:t>
    </dgm:pt>
    <dgm:pt modelId="{BED4D8C3-B9F5-48F5-8851-9C55FB7BB61D}" type="sibTrans" cxnId="{67BEC491-2514-40D2-9513-4ED1BD159908}">
      <dgm:prSet/>
      <dgm:spPr/>
      <dgm:t>
        <a:bodyPr/>
        <a:lstStyle/>
        <a:p>
          <a:endParaRPr lang="en-US"/>
        </a:p>
      </dgm:t>
    </dgm:pt>
    <dgm:pt modelId="{06DE47BB-FA6C-4480-B1D1-7C918AE2C7A2}">
      <dgm:prSet/>
      <dgm:spPr/>
      <dgm:t>
        <a:bodyPr/>
        <a:lstStyle/>
        <a:p>
          <a:r>
            <a:rPr lang="en-US" baseline="0"/>
            <a:t>85,000 Client Records </a:t>
          </a:r>
          <a:endParaRPr lang="en-US"/>
        </a:p>
      </dgm:t>
    </dgm:pt>
    <dgm:pt modelId="{30C7E1A8-DD2B-482F-8249-914E2BB4B13A}" type="parTrans" cxnId="{A6199914-723E-4619-B866-8E9187449ED3}">
      <dgm:prSet/>
      <dgm:spPr/>
      <dgm:t>
        <a:bodyPr/>
        <a:lstStyle/>
        <a:p>
          <a:endParaRPr lang="en-US"/>
        </a:p>
      </dgm:t>
    </dgm:pt>
    <dgm:pt modelId="{94B2FA8F-2932-447A-B454-A8514764585E}" type="sibTrans" cxnId="{A6199914-723E-4619-B866-8E9187449ED3}">
      <dgm:prSet/>
      <dgm:spPr/>
      <dgm:t>
        <a:bodyPr/>
        <a:lstStyle/>
        <a:p>
          <a:endParaRPr lang="en-US"/>
        </a:p>
      </dgm:t>
    </dgm:pt>
    <dgm:pt modelId="{DA757790-8382-4E46-A661-0923B7BF43C4}" type="pres">
      <dgm:prSet presAssocID="{E2F56738-DEF0-4DAA-A800-F3C05A56BF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F800F9-7507-4896-9EE2-B7EA2B67625B}" type="pres">
      <dgm:prSet presAssocID="{71B95427-3071-4444-A707-EBFA1481FE2F}" presName="hierRoot1" presStyleCnt="0"/>
      <dgm:spPr/>
    </dgm:pt>
    <dgm:pt modelId="{5AA8D41F-1CF4-431B-9DC3-60F020F43275}" type="pres">
      <dgm:prSet presAssocID="{71B95427-3071-4444-A707-EBFA1481FE2F}" presName="composite" presStyleCnt="0"/>
      <dgm:spPr/>
    </dgm:pt>
    <dgm:pt modelId="{C0CDD6B1-4443-4B1A-88B1-C60645F7BB51}" type="pres">
      <dgm:prSet presAssocID="{71B95427-3071-4444-A707-EBFA1481FE2F}" presName="background" presStyleLbl="node0" presStyleIdx="0" presStyleCnt="4"/>
      <dgm:spPr/>
    </dgm:pt>
    <dgm:pt modelId="{9A90B596-9CEF-41F8-9DDC-D1AD1A6197AC}" type="pres">
      <dgm:prSet presAssocID="{71B95427-3071-4444-A707-EBFA1481FE2F}" presName="text" presStyleLbl="fgAcc0" presStyleIdx="0" presStyleCnt="4">
        <dgm:presLayoutVars>
          <dgm:chPref val="3"/>
        </dgm:presLayoutVars>
      </dgm:prSet>
      <dgm:spPr/>
    </dgm:pt>
    <dgm:pt modelId="{B74904B3-CFC9-4D91-8795-24188135B232}" type="pres">
      <dgm:prSet presAssocID="{71B95427-3071-4444-A707-EBFA1481FE2F}" presName="hierChild2" presStyleCnt="0"/>
      <dgm:spPr/>
    </dgm:pt>
    <dgm:pt modelId="{3F6BDD09-EEA9-44B1-96A9-756C4884F82A}" type="pres">
      <dgm:prSet presAssocID="{1BD0EC3D-66FE-446B-9389-90FC56DD1A76}" presName="hierRoot1" presStyleCnt="0"/>
      <dgm:spPr/>
    </dgm:pt>
    <dgm:pt modelId="{889CE782-7479-44E0-8ACC-8279732C1382}" type="pres">
      <dgm:prSet presAssocID="{1BD0EC3D-66FE-446B-9389-90FC56DD1A76}" presName="composite" presStyleCnt="0"/>
      <dgm:spPr/>
    </dgm:pt>
    <dgm:pt modelId="{9480DDAF-58F3-4794-B88B-9851093E2880}" type="pres">
      <dgm:prSet presAssocID="{1BD0EC3D-66FE-446B-9389-90FC56DD1A76}" presName="background" presStyleLbl="node0" presStyleIdx="1" presStyleCnt="4"/>
      <dgm:spPr/>
    </dgm:pt>
    <dgm:pt modelId="{0D2FCB2C-67CA-46F4-9429-A552ED583027}" type="pres">
      <dgm:prSet presAssocID="{1BD0EC3D-66FE-446B-9389-90FC56DD1A76}" presName="text" presStyleLbl="fgAcc0" presStyleIdx="1" presStyleCnt="4">
        <dgm:presLayoutVars>
          <dgm:chPref val="3"/>
        </dgm:presLayoutVars>
      </dgm:prSet>
      <dgm:spPr/>
    </dgm:pt>
    <dgm:pt modelId="{EAB5AF55-6F12-4545-AE9B-BB383C09674C}" type="pres">
      <dgm:prSet presAssocID="{1BD0EC3D-66FE-446B-9389-90FC56DD1A76}" presName="hierChild2" presStyleCnt="0"/>
      <dgm:spPr/>
    </dgm:pt>
    <dgm:pt modelId="{37673CCF-D5FD-4459-A2EF-5B251804962B}" type="pres">
      <dgm:prSet presAssocID="{A651575B-9C85-4C87-9C69-02B126409813}" presName="hierRoot1" presStyleCnt="0"/>
      <dgm:spPr/>
    </dgm:pt>
    <dgm:pt modelId="{3AA50E1A-8CBD-4E68-9BC7-7CFE4D4A03C4}" type="pres">
      <dgm:prSet presAssocID="{A651575B-9C85-4C87-9C69-02B126409813}" presName="composite" presStyleCnt="0"/>
      <dgm:spPr/>
    </dgm:pt>
    <dgm:pt modelId="{DB66AA46-577E-42E9-AB78-DB94EB02EA7F}" type="pres">
      <dgm:prSet presAssocID="{A651575B-9C85-4C87-9C69-02B126409813}" presName="background" presStyleLbl="node0" presStyleIdx="2" presStyleCnt="4"/>
      <dgm:spPr/>
    </dgm:pt>
    <dgm:pt modelId="{E70EC044-B68E-4A5E-837D-EAF190E8CAF8}" type="pres">
      <dgm:prSet presAssocID="{A651575B-9C85-4C87-9C69-02B126409813}" presName="text" presStyleLbl="fgAcc0" presStyleIdx="2" presStyleCnt="4">
        <dgm:presLayoutVars>
          <dgm:chPref val="3"/>
        </dgm:presLayoutVars>
      </dgm:prSet>
      <dgm:spPr/>
    </dgm:pt>
    <dgm:pt modelId="{1643AACF-236F-4B47-91B3-F9FDB670A1B7}" type="pres">
      <dgm:prSet presAssocID="{A651575B-9C85-4C87-9C69-02B126409813}" presName="hierChild2" presStyleCnt="0"/>
      <dgm:spPr/>
    </dgm:pt>
    <dgm:pt modelId="{D341B472-2245-4917-8ED6-6FE1D1DD304B}" type="pres">
      <dgm:prSet presAssocID="{06DE47BB-FA6C-4480-B1D1-7C918AE2C7A2}" presName="hierRoot1" presStyleCnt="0"/>
      <dgm:spPr/>
    </dgm:pt>
    <dgm:pt modelId="{F3438F75-8F82-4776-8290-8F80DA6BE64A}" type="pres">
      <dgm:prSet presAssocID="{06DE47BB-FA6C-4480-B1D1-7C918AE2C7A2}" presName="composite" presStyleCnt="0"/>
      <dgm:spPr/>
    </dgm:pt>
    <dgm:pt modelId="{6739C132-682E-4070-8A67-6D5ABF1F94C1}" type="pres">
      <dgm:prSet presAssocID="{06DE47BB-FA6C-4480-B1D1-7C918AE2C7A2}" presName="background" presStyleLbl="node0" presStyleIdx="3" presStyleCnt="4"/>
      <dgm:spPr/>
    </dgm:pt>
    <dgm:pt modelId="{4ADE17D5-E8CA-4D45-9CAA-82448E17FBB0}" type="pres">
      <dgm:prSet presAssocID="{06DE47BB-FA6C-4480-B1D1-7C918AE2C7A2}" presName="text" presStyleLbl="fgAcc0" presStyleIdx="3" presStyleCnt="4">
        <dgm:presLayoutVars>
          <dgm:chPref val="3"/>
        </dgm:presLayoutVars>
      </dgm:prSet>
      <dgm:spPr/>
    </dgm:pt>
    <dgm:pt modelId="{6BD03602-1121-4619-BF92-91695FA56FDA}" type="pres">
      <dgm:prSet presAssocID="{06DE47BB-FA6C-4480-B1D1-7C918AE2C7A2}" presName="hierChild2" presStyleCnt="0"/>
      <dgm:spPr/>
    </dgm:pt>
  </dgm:ptLst>
  <dgm:cxnLst>
    <dgm:cxn modelId="{A6199914-723E-4619-B866-8E9187449ED3}" srcId="{E2F56738-DEF0-4DAA-A800-F3C05A56BFE7}" destId="{06DE47BB-FA6C-4480-B1D1-7C918AE2C7A2}" srcOrd="3" destOrd="0" parTransId="{30C7E1A8-DD2B-482F-8249-914E2BB4B13A}" sibTransId="{94B2FA8F-2932-447A-B454-A8514764585E}"/>
    <dgm:cxn modelId="{7C35CC5C-B332-488C-8D80-63BF87DDFDB3}" type="presOf" srcId="{06DE47BB-FA6C-4480-B1D1-7C918AE2C7A2}" destId="{4ADE17D5-E8CA-4D45-9CAA-82448E17FBB0}" srcOrd="0" destOrd="0" presId="urn:microsoft.com/office/officeart/2005/8/layout/hierarchy1"/>
    <dgm:cxn modelId="{8D385C68-BFA8-45C5-8E61-65C0C881523E}" type="presOf" srcId="{E2F56738-DEF0-4DAA-A800-F3C05A56BFE7}" destId="{DA757790-8382-4E46-A661-0923B7BF43C4}" srcOrd="0" destOrd="0" presId="urn:microsoft.com/office/officeart/2005/8/layout/hierarchy1"/>
    <dgm:cxn modelId="{849E9F69-6F98-40F2-A7CA-074D82851B21}" type="presOf" srcId="{71B95427-3071-4444-A707-EBFA1481FE2F}" destId="{9A90B596-9CEF-41F8-9DDC-D1AD1A6197AC}" srcOrd="0" destOrd="0" presId="urn:microsoft.com/office/officeart/2005/8/layout/hierarchy1"/>
    <dgm:cxn modelId="{67BEC491-2514-40D2-9513-4ED1BD159908}" srcId="{E2F56738-DEF0-4DAA-A800-F3C05A56BFE7}" destId="{A651575B-9C85-4C87-9C69-02B126409813}" srcOrd="2" destOrd="0" parTransId="{95A03594-68CC-481F-89F8-AE4D16B3FDC8}" sibTransId="{BED4D8C3-B9F5-48F5-8851-9C55FB7BB61D}"/>
    <dgm:cxn modelId="{5F87B0BF-4836-4CDF-9490-779CB2C9A0BB}" srcId="{E2F56738-DEF0-4DAA-A800-F3C05A56BFE7}" destId="{1BD0EC3D-66FE-446B-9389-90FC56DD1A76}" srcOrd="1" destOrd="0" parTransId="{F478D3F9-6006-45AA-9C49-A17283A605AD}" sibTransId="{A50938CB-D66C-4A18-9B1A-74EC9099F4FA}"/>
    <dgm:cxn modelId="{3DFA52CC-219A-4C40-9FC4-CF3971098FE8}" type="presOf" srcId="{1BD0EC3D-66FE-446B-9389-90FC56DD1A76}" destId="{0D2FCB2C-67CA-46F4-9429-A552ED583027}" srcOrd="0" destOrd="0" presId="urn:microsoft.com/office/officeart/2005/8/layout/hierarchy1"/>
    <dgm:cxn modelId="{621E37EC-BDA4-4A6C-9C16-1FFD48BE9343}" type="presOf" srcId="{A651575B-9C85-4C87-9C69-02B126409813}" destId="{E70EC044-B68E-4A5E-837D-EAF190E8CAF8}" srcOrd="0" destOrd="0" presId="urn:microsoft.com/office/officeart/2005/8/layout/hierarchy1"/>
    <dgm:cxn modelId="{985AFEFC-3F8D-4033-8128-9807CBEBBB74}" srcId="{E2F56738-DEF0-4DAA-A800-F3C05A56BFE7}" destId="{71B95427-3071-4444-A707-EBFA1481FE2F}" srcOrd="0" destOrd="0" parTransId="{8CF949D5-9FD5-4FDA-9261-6EAF2DBE36D5}" sibTransId="{09182ED5-2A47-4D31-8452-E54BAD4840F9}"/>
    <dgm:cxn modelId="{BB15DFB7-E841-4344-838C-A1624315F8FD}" type="presParOf" srcId="{DA757790-8382-4E46-A661-0923B7BF43C4}" destId="{C9F800F9-7507-4896-9EE2-B7EA2B67625B}" srcOrd="0" destOrd="0" presId="urn:microsoft.com/office/officeart/2005/8/layout/hierarchy1"/>
    <dgm:cxn modelId="{CD1C3380-847B-4D28-8EB8-8BD057C9E46B}" type="presParOf" srcId="{C9F800F9-7507-4896-9EE2-B7EA2B67625B}" destId="{5AA8D41F-1CF4-431B-9DC3-60F020F43275}" srcOrd="0" destOrd="0" presId="urn:microsoft.com/office/officeart/2005/8/layout/hierarchy1"/>
    <dgm:cxn modelId="{B1E2DF80-3A4A-4E05-AD51-B982B22AA35F}" type="presParOf" srcId="{5AA8D41F-1CF4-431B-9DC3-60F020F43275}" destId="{C0CDD6B1-4443-4B1A-88B1-C60645F7BB51}" srcOrd="0" destOrd="0" presId="urn:microsoft.com/office/officeart/2005/8/layout/hierarchy1"/>
    <dgm:cxn modelId="{411D39A8-C271-49B4-B5D9-14A1D5B63BE0}" type="presParOf" srcId="{5AA8D41F-1CF4-431B-9DC3-60F020F43275}" destId="{9A90B596-9CEF-41F8-9DDC-D1AD1A6197AC}" srcOrd="1" destOrd="0" presId="urn:microsoft.com/office/officeart/2005/8/layout/hierarchy1"/>
    <dgm:cxn modelId="{9F3B324C-F937-4FCC-9164-93ED6204253D}" type="presParOf" srcId="{C9F800F9-7507-4896-9EE2-B7EA2B67625B}" destId="{B74904B3-CFC9-4D91-8795-24188135B232}" srcOrd="1" destOrd="0" presId="urn:microsoft.com/office/officeart/2005/8/layout/hierarchy1"/>
    <dgm:cxn modelId="{4FA1F4A2-88C3-45F2-A101-FBC9C342519A}" type="presParOf" srcId="{DA757790-8382-4E46-A661-0923B7BF43C4}" destId="{3F6BDD09-EEA9-44B1-96A9-756C4884F82A}" srcOrd="1" destOrd="0" presId="urn:microsoft.com/office/officeart/2005/8/layout/hierarchy1"/>
    <dgm:cxn modelId="{5183B7B9-24BE-4733-9B6D-41D7817E07C0}" type="presParOf" srcId="{3F6BDD09-EEA9-44B1-96A9-756C4884F82A}" destId="{889CE782-7479-44E0-8ACC-8279732C1382}" srcOrd="0" destOrd="0" presId="urn:microsoft.com/office/officeart/2005/8/layout/hierarchy1"/>
    <dgm:cxn modelId="{CC024B6F-129C-4C67-81A7-E53B791E4353}" type="presParOf" srcId="{889CE782-7479-44E0-8ACC-8279732C1382}" destId="{9480DDAF-58F3-4794-B88B-9851093E2880}" srcOrd="0" destOrd="0" presId="urn:microsoft.com/office/officeart/2005/8/layout/hierarchy1"/>
    <dgm:cxn modelId="{9E9465F3-BED2-4152-AD4A-3BFA640715C4}" type="presParOf" srcId="{889CE782-7479-44E0-8ACC-8279732C1382}" destId="{0D2FCB2C-67CA-46F4-9429-A552ED583027}" srcOrd="1" destOrd="0" presId="urn:microsoft.com/office/officeart/2005/8/layout/hierarchy1"/>
    <dgm:cxn modelId="{9CAF4EC2-7C9E-4E82-BD5A-A8A78FEE0F13}" type="presParOf" srcId="{3F6BDD09-EEA9-44B1-96A9-756C4884F82A}" destId="{EAB5AF55-6F12-4545-AE9B-BB383C09674C}" srcOrd="1" destOrd="0" presId="urn:microsoft.com/office/officeart/2005/8/layout/hierarchy1"/>
    <dgm:cxn modelId="{B46D5899-E445-4BD1-98E2-0EA435FE5373}" type="presParOf" srcId="{DA757790-8382-4E46-A661-0923B7BF43C4}" destId="{37673CCF-D5FD-4459-A2EF-5B251804962B}" srcOrd="2" destOrd="0" presId="urn:microsoft.com/office/officeart/2005/8/layout/hierarchy1"/>
    <dgm:cxn modelId="{116F7ECA-042A-475C-8B71-77051D3EDA08}" type="presParOf" srcId="{37673CCF-D5FD-4459-A2EF-5B251804962B}" destId="{3AA50E1A-8CBD-4E68-9BC7-7CFE4D4A03C4}" srcOrd="0" destOrd="0" presId="urn:microsoft.com/office/officeart/2005/8/layout/hierarchy1"/>
    <dgm:cxn modelId="{E422618C-5BB3-4E4D-8953-9655DACA6DA7}" type="presParOf" srcId="{3AA50E1A-8CBD-4E68-9BC7-7CFE4D4A03C4}" destId="{DB66AA46-577E-42E9-AB78-DB94EB02EA7F}" srcOrd="0" destOrd="0" presId="urn:microsoft.com/office/officeart/2005/8/layout/hierarchy1"/>
    <dgm:cxn modelId="{4C340999-4D98-4CB9-9164-6A43C8410791}" type="presParOf" srcId="{3AA50E1A-8CBD-4E68-9BC7-7CFE4D4A03C4}" destId="{E70EC044-B68E-4A5E-837D-EAF190E8CAF8}" srcOrd="1" destOrd="0" presId="urn:microsoft.com/office/officeart/2005/8/layout/hierarchy1"/>
    <dgm:cxn modelId="{B9FF44E7-E664-4D5A-BC18-66D4E43955F7}" type="presParOf" srcId="{37673CCF-D5FD-4459-A2EF-5B251804962B}" destId="{1643AACF-236F-4B47-91B3-F9FDB670A1B7}" srcOrd="1" destOrd="0" presId="urn:microsoft.com/office/officeart/2005/8/layout/hierarchy1"/>
    <dgm:cxn modelId="{0FE04ECE-DFD6-4AA0-88A5-F9594B5BA1C3}" type="presParOf" srcId="{DA757790-8382-4E46-A661-0923B7BF43C4}" destId="{D341B472-2245-4917-8ED6-6FE1D1DD304B}" srcOrd="3" destOrd="0" presId="urn:microsoft.com/office/officeart/2005/8/layout/hierarchy1"/>
    <dgm:cxn modelId="{19F536C5-6303-4EE9-98BF-13286D72B85F}" type="presParOf" srcId="{D341B472-2245-4917-8ED6-6FE1D1DD304B}" destId="{F3438F75-8F82-4776-8290-8F80DA6BE64A}" srcOrd="0" destOrd="0" presId="urn:microsoft.com/office/officeart/2005/8/layout/hierarchy1"/>
    <dgm:cxn modelId="{885534D1-F0E1-4435-86F7-C1BC7EC6F951}" type="presParOf" srcId="{F3438F75-8F82-4776-8290-8F80DA6BE64A}" destId="{6739C132-682E-4070-8A67-6D5ABF1F94C1}" srcOrd="0" destOrd="0" presId="urn:microsoft.com/office/officeart/2005/8/layout/hierarchy1"/>
    <dgm:cxn modelId="{B4351008-9864-4EC7-BB4B-B35570F989C9}" type="presParOf" srcId="{F3438F75-8F82-4776-8290-8F80DA6BE64A}" destId="{4ADE17D5-E8CA-4D45-9CAA-82448E17FBB0}" srcOrd="1" destOrd="0" presId="urn:microsoft.com/office/officeart/2005/8/layout/hierarchy1"/>
    <dgm:cxn modelId="{163BA541-1DC5-4999-BF3B-85A9E82FFAD8}" type="presParOf" srcId="{D341B472-2245-4917-8ED6-6FE1D1DD304B}" destId="{6BD03602-1121-4619-BF92-91695FA56F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767E7-9F8D-4028-9237-957DA3FF5690}">
      <dsp:nvSpPr>
        <dsp:cNvPr id="0" name=""/>
        <dsp:cNvSpPr/>
      </dsp:nvSpPr>
      <dsp:spPr>
        <a:xfrm>
          <a:off x="0" y="531"/>
          <a:ext cx="8594725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1C24F-39D3-4C8D-AAD5-F383AAB6BB4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4DF3D-2F99-4849-8C34-A6EB2E91D543}">
      <dsp:nvSpPr>
        <dsp:cNvPr id="0" name=""/>
        <dsp:cNvSpPr/>
      </dsp:nvSpPr>
      <dsp:spPr>
        <a:xfrm>
          <a:off x="1435590" y="531"/>
          <a:ext cx="715913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Homelessness in 2022</a:t>
          </a:r>
          <a:endParaRPr lang="en-US" sz="2500" kern="1200"/>
        </a:p>
      </dsp:txBody>
      <dsp:txXfrm>
        <a:off x="1435590" y="531"/>
        <a:ext cx="7159134" cy="1242935"/>
      </dsp:txXfrm>
    </dsp:sp>
    <dsp:sp modelId="{4F9136E0-4170-44AC-B3C4-3632E2815BFD}">
      <dsp:nvSpPr>
        <dsp:cNvPr id="0" name=""/>
        <dsp:cNvSpPr/>
      </dsp:nvSpPr>
      <dsp:spPr>
        <a:xfrm>
          <a:off x="0" y="1554201"/>
          <a:ext cx="8594725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A9FAA-8D95-4D7F-9B93-62292DDEAFA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9F294-9C84-4A27-B359-59D78D881F8B}">
      <dsp:nvSpPr>
        <dsp:cNvPr id="0" name=""/>
        <dsp:cNvSpPr/>
      </dsp:nvSpPr>
      <dsp:spPr>
        <a:xfrm>
          <a:off x="1435590" y="1554201"/>
          <a:ext cx="715913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Panel: What Can CNY Do to End Homelessness</a:t>
          </a:r>
          <a:endParaRPr lang="en-US" sz="2500" kern="1200"/>
        </a:p>
      </dsp:txBody>
      <dsp:txXfrm>
        <a:off x="1435590" y="1554201"/>
        <a:ext cx="7159134" cy="1242935"/>
      </dsp:txXfrm>
    </dsp:sp>
    <dsp:sp modelId="{601A2B61-BD90-4A44-AD84-DB2C26219E29}">
      <dsp:nvSpPr>
        <dsp:cNvPr id="0" name=""/>
        <dsp:cNvSpPr/>
      </dsp:nvSpPr>
      <dsp:spPr>
        <a:xfrm>
          <a:off x="0" y="3107870"/>
          <a:ext cx="8594725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52EDB-A5F2-4F31-BD87-C556B4EAE04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CF9EC-812E-462C-BD36-8CAEDAFE94A9}">
      <dsp:nvSpPr>
        <dsp:cNvPr id="0" name=""/>
        <dsp:cNvSpPr/>
      </dsp:nvSpPr>
      <dsp:spPr>
        <a:xfrm>
          <a:off x="1435590" y="3107870"/>
          <a:ext cx="715913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Q&amp;A </a:t>
          </a:r>
          <a:endParaRPr lang="en-US" sz="2500" kern="1200"/>
        </a:p>
      </dsp:txBody>
      <dsp:txXfrm>
        <a:off x="1435590" y="3107870"/>
        <a:ext cx="7159134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6B46C-BF8A-4166-983D-41C504CE2FB7}">
      <dsp:nvSpPr>
        <dsp:cNvPr id="0" name=""/>
        <dsp:cNvSpPr/>
      </dsp:nvSpPr>
      <dsp:spPr>
        <a:xfrm>
          <a:off x="0" y="642"/>
          <a:ext cx="5990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A6DC7-E772-4577-AF49-84402A57AB87}">
      <dsp:nvSpPr>
        <dsp:cNvPr id="0" name=""/>
        <dsp:cNvSpPr/>
      </dsp:nvSpPr>
      <dsp:spPr>
        <a:xfrm>
          <a:off x="0" y="642"/>
          <a:ext cx="5990135" cy="105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Housing is a human right </a:t>
          </a:r>
        </a:p>
      </dsp:txBody>
      <dsp:txXfrm>
        <a:off x="0" y="642"/>
        <a:ext cx="5990135" cy="1052153"/>
      </dsp:txXfrm>
    </dsp:sp>
    <dsp:sp modelId="{5E721A24-E846-4037-AF06-E1AB22E4FC8C}">
      <dsp:nvSpPr>
        <dsp:cNvPr id="0" name=""/>
        <dsp:cNvSpPr/>
      </dsp:nvSpPr>
      <dsp:spPr>
        <a:xfrm>
          <a:off x="0" y="1052796"/>
          <a:ext cx="5990135" cy="0"/>
        </a:xfrm>
        <a:prstGeom prst="line">
          <a:avLst/>
        </a:prstGeom>
        <a:solidFill>
          <a:schemeClr val="accent2">
            <a:hueOff val="-1856167"/>
            <a:satOff val="606"/>
            <a:lumOff val="-539"/>
            <a:alphaOff val="0"/>
          </a:schemeClr>
        </a:solidFill>
        <a:ln w="13970" cap="flat" cmpd="sng" algn="ctr">
          <a:solidFill>
            <a:schemeClr val="accent2">
              <a:hueOff val="-1856167"/>
              <a:satOff val="606"/>
              <a:lumOff val="-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9E432-C060-489D-8AD6-ED45BEC75FB6}">
      <dsp:nvSpPr>
        <dsp:cNvPr id="0" name=""/>
        <dsp:cNvSpPr/>
      </dsp:nvSpPr>
      <dsp:spPr>
        <a:xfrm>
          <a:off x="0" y="1052796"/>
          <a:ext cx="5990135" cy="105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Homelessness can be ended</a:t>
          </a:r>
        </a:p>
      </dsp:txBody>
      <dsp:txXfrm>
        <a:off x="0" y="1052796"/>
        <a:ext cx="5990135" cy="1052153"/>
      </dsp:txXfrm>
    </dsp:sp>
    <dsp:sp modelId="{5791A566-E416-430A-A87C-6108570EEA26}">
      <dsp:nvSpPr>
        <dsp:cNvPr id="0" name=""/>
        <dsp:cNvSpPr/>
      </dsp:nvSpPr>
      <dsp:spPr>
        <a:xfrm>
          <a:off x="0" y="2104950"/>
          <a:ext cx="5990135" cy="0"/>
        </a:xfrm>
        <a:prstGeom prst="line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3970" cap="flat" cmpd="sng" algn="ctr">
          <a:solidFill>
            <a:schemeClr val="accent2">
              <a:hueOff val="-3712334"/>
              <a:satOff val="1211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E47A2-37A5-4002-87DC-86A773842015}">
      <dsp:nvSpPr>
        <dsp:cNvPr id="0" name=""/>
        <dsp:cNvSpPr/>
      </dsp:nvSpPr>
      <dsp:spPr>
        <a:xfrm>
          <a:off x="0" y="2104950"/>
          <a:ext cx="5990135" cy="105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Housing First works </a:t>
          </a:r>
        </a:p>
      </dsp:txBody>
      <dsp:txXfrm>
        <a:off x="0" y="2104950"/>
        <a:ext cx="5990135" cy="1052153"/>
      </dsp:txXfrm>
    </dsp:sp>
    <dsp:sp modelId="{3E3D9A45-57DE-4749-A65C-71DC79D8EA21}">
      <dsp:nvSpPr>
        <dsp:cNvPr id="0" name=""/>
        <dsp:cNvSpPr/>
      </dsp:nvSpPr>
      <dsp:spPr>
        <a:xfrm>
          <a:off x="0" y="3157103"/>
          <a:ext cx="5990135" cy="0"/>
        </a:xfrm>
        <a:prstGeom prst="line">
          <a:avLst/>
        </a:prstGeom>
        <a:solidFill>
          <a:schemeClr val="accent2">
            <a:hueOff val="-5568501"/>
            <a:satOff val="1817"/>
            <a:lumOff val="-1618"/>
            <a:alphaOff val="0"/>
          </a:schemeClr>
        </a:solidFill>
        <a:ln w="13970" cap="flat" cmpd="sng" algn="ctr">
          <a:solidFill>
            <a:schemeClr val="accent2">
              <a:hueOff val="-5568501"/>
              <a:satOff val="1817"/>
              <a:lumOff val="-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305BE-8A0F-4C2F-9620-B19EAE6DDCF1}">
      <dsp:nvSpPr>
        <dsp:cNvPr id="0" name=""/>
        <dsp:cNvSpPr/>
      </dsp:nvSpPr>
      <dsp:spPr>
        <a:xfrm>
          <a:off x="0" y="3157103"/>
          <a:ext cx="5990135" cy="105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Housing Justice promotes equity </a:t>
          </a:r>
        </a:p>
      </dsp:txBody>
      <dsp:txXfrm>
        <a:off x="0" y="3157103"/>
        <a:ext cx="5990135" cy="1052153"/>
      </dsp:txXfrm>
    </dsp:sp>
    <dsp:sp modelId="{B629A49D-7466-42A6-83F7-AA584A244463}">
      <dsp:nvSpPr>
        <dsp:cNvPr id="0" name=""/>
        <dsp:cNvSpPr/>
      </dsp:nvSpPr>
      <dsp:spPr>
        <a:xfrm>
          <a:off x="0" y="4209257"/>
          <a:ext cx="5990135" cy="0"/>
        </a:xfrm>
        <a:prstGeom prst="line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accent2">
              <a:hueOff val="-7424668"/>
              <a:satOff val="2422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18916-D14A-4969-869D-21A12D2C8FB8}">
      <dsp:nvSpPr>
        <dsp:cNvPr id="0" name=""/>
        <dsp:cNvSpPr/>
      </dsp:nvSpPr>
      <dsp:spPr>
        <a:xfrm>
          <a:off x="0" y="4209257"/>
          <a:ext cx="5990135" cy="1052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Lived experience matters </a:t>
          </a:r>
        </a:p>
      </dsp:txBody>
      <dsp:txXfrm>
        <a:off x="0" y="4209257"/>
        <a:ext cx="5990135" cy="1052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D6B1-4443-4B1A-88B1-C60645F7BB51}">
      <dsp:nvSpPr>
        <dsp:cNvPr id="0" name=""/>
        <dsp:cNvSpPr/>
      </dsp:nvSpPr>
      <dsp:spPr>
        <a:xfrm>
          <a:off x="2888" y="1337176"/>
          <a:ext cx="2062133" cy="130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90B596-9CEF-41F8-9DDC-D1AD1A6197AC}">
      <dsp:nvSpPr>
        <dsp:cNvPr id="0" name=""/>
        <dsp:cNvSpPr/>
      </dsp:nvSpPr>
      <dsp:spPr>
        <a:xfrm>
          <a:off x="232014" y="1554846"/>
          <a:ext cx="2062133" cy="1309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39 Agencies</a:t>
          </a:r>
          <a:endParaRPr lang="en-US" sz="2500" kern="1200"/>
        </a:p>
      </dsp:txBody>
      <dsp:txXfrm>
        <a:off x="270367" y="1593199"/>
        <a:ext cx="1985427" cy="1232748"/>
      </dsp:txXfrm>
    </dsp:sp>
    <dsp:sp modelId="{9480DDAF-58F3-4794-B88B-9851093E2880}">
      <dsp:nvSpPr>
        <dsp:cNvPr id="0" name=""/>
        <dsp:cNvSpPr/>
      </dsp:nvSpPr>
      <dsp:spPr>
        <a:xfrm>
          <a:off x="2523273" y="1337176"/>
          <a:ext cx="2062133" cy="130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2FCB2C-67CA-46F4-9429-A552ED583027}">
      <dsp:nvSpPr>
        <dsp:cNvPr id="0" name=""/>
        <dsp:cNvSpPr/>
      </dsp:nvSpPr>
      <dsp:spPr>
        <a:xfrm>
          <a:off x="2752399" y="1554846"/>
          <a:ext cx="2062133" cy="1309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176 active projects </a:t>
          </a:r>
          <a:endParaRPr lang="en-US" sz="2500" kern="1200"/>
        </a:p>
      </dsp:txBody>
      <dsp:txXfrm>
        <a:off x="2790752" y="1593199"/>
        <a:ext cx="1985427" cy="1232748"/>
      </dsp:txXfrm>
    </dsp:sp>
    <dsp:sp modelId="{DB66AA46-577E-42E9-AB78-DB94EB02EA7F}">
      <dsp:nvSpPr>
        <dsp:cNvPr id="0" name=""/>
        <dsp:cNvSpPr/>
      </dsp:nvSpPr>
      <dsp:spPr>
        <a:xfrm>
          <a:off x="5043658" y="1337176"/>
          <a:ext cx="2062133" cy="130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0EC044-B68E-4A5E-837D-EAF190E8CAF8}">
      <dsp:nvSpPr>
        <dsp:cNvPr id="0" name=""/>
        <dsp:cNvSpPr/>
      </dsp:nvSpPr>
      <dsp:spPr>
        <a:xfrm>
          <a:off x="5272784" y="1554846"/>
          <a:ext cx="2062133" cy="1309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340 Users </a:t>
          </a:r>
          <a:endParaRPr lang="en-US" sz="2500" kern="1200"/>
        </a:p>
      </dsp:txBody>
      <dsp:txXfrm>
        <a:off x="5311137" y="1593199"/>
        <a:ext cx="1985427" cy="1232748"/>
      </dsp:txXfrm>
    </dsp:sp>
    <dsp:sp modelId="{6739C132-682E-4070-8A67-6D5ABF1F94C1}">
      <dsp:nvSpPr>
        <dsp:cNvPr id="0" name=""/>
        <dsp:cNvSpPr/>
      </dsp:nvSpPr>
      <dsp:spPr>
        <a:xfrm>
          <a:off x="7564043" y="1337176"/>
          <a:ext cx="2062133" cy="130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DE17D5-E8CA-4D45-9CAA-82448E17FBB0}">
      <dsp:nvSpPr>
        <dsp:cNvPr id="0" name=""/>
        <dsp:cNvSpPr/>
      </dsp:nvSpPr>
      <dsp:spPr>
        <a:xfrm>
          <a:off x="7793169" y="1554846"/>
          <a:ext cx="2062133" cy="1309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85,000 Client Records </a:t>
          </a:r>
          <a:endParaRPr lang="en-US" sz="2500" kern="1200"/>
        </a:p>
      </dsp:txBody>
      <dsp:txXfrm>
        <a:off x="7831522" y="1593199"/>
        <a:ext cx="1985427" cy="1232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374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003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9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5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E8FD634-6D88-442F-A6B5-8994C839867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121AC-81FF-4E40-800C-1535D35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buildings">
            <a:extLst>
              <a:ext uri="{FF2B5EF4-FFF2-40B4-BE49-F238E27FC236}">
                <a16:creationId xmlns:a16="http://schemas.microsoft.com/office/drawing/2014/main" id="{1927FE29-CDB7-44C0-808D-89425E023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85" b="4846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3B861-DDAD-5692-BCCD-D0167B83E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894" y="784974"/>
            <a:ext cx="9418320" cy="1691640"/>
          </a:xfrm>
        </p:spPr>
        <p:txBody>
          <a:bodyPr>
            <a:normAutofit/>
          </a:bodyPr>
          <a:lstStyle/>
          <a:p>
            <a:r>
              <a:rPr lang="en-US" sz="5600" dirty="0"/>
              <a:t>Annual State of Homelessness 2022: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2C322-77C9-9C5D-06A7-D843D1301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16" y="226526"/>
            <a:ext cx="9418320" cy="5584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Housing &amp; Homeless Coalition of CNY’s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A1F42-F3E8-F3C0-2D91-D90FB59DCB7E}"/>
              </a:ext>
            </a:extLst>
          </p:cNvPr>
          <p:cNvSpPr txBox="1"/>
          <p:nvPr/>
        </p:nvSpPr>
        <p:spPr>
          <a:xfrm>
            <a:off x="2144785" y="3155779"/>
            <a:ext cx="7902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What Can Central New York Do to End Homelessness?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B8321-B84C-93F1-2F73-4CB7E14FFB0F}"/>
              </a:ext>
            </a:extLst>
          </p:cNvPr>
          <p:cNvSpPr/>
          <p:nvPr/>
        </p:nvSpPr>
        <p:spPr>
          <a:xfrm>
            <a:off x="9949343" y="5603846"/>
            <a:ext cx="2004969" cy="109056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DE168CA-BC1F-EBD0-4597-530259812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14" y="5551572"/>
            <a:ext cx="1828804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3411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Wooden surface background">
            <a:extLst>
              <a:ext uri="{FF2B5EF4-FFF2-40B4-BE49-F238E27FC236}">
                <a16:creationId xmlns:a16="http://schemas.microsoft.com/office/drawing/2014/main" id="{29903D5D-EB9B-EF9A-7980-BB85E1F5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327" r="1" b="5082"/>
          <a:stretch/>
        </p:blipFill>
        <p:spPr>
          <a:xfrm>
            <a:off x="20" y="-2"/>
            <a:ext cx="11341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8BF77-9881-1AB0-86AC-A36FFCE8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9631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 dirty="0"/>
              <a:t>Please welcome our panel to the stage.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536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DAE1-24D7-1729-9C78-12D84D69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	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0FED1F2-5F8C-7807-BF14-F779FF109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73148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719FC-320D-8268-679B-D8A22621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5" y="836023"/>
            <a:ext cx="3553904" cy="51837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HHC Values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B0E259E-FBE4-10D3-7193-26CE39655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733459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25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35EF-A44A-930E-388C-B4BE1F2E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>
            <a:normAutofit/>
          </a:bodyPr>
          <a:lstStyle/>
          <a:p>
            <a:r>
              <a:rPr lang="en-US" dirty="0"/>
              <a:t>Coordinated Entry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65CF1-3847-530E-4239-5D803A28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534" y="2438399"/>
            <a:ext cx="5067041" cy="3853219"/>
          </a:xfrm>
        </p:spPr>
        <p:txBody>
          <a:bodyPr>
            <a:normAutofit/>
          </a:bodyPr>
          <a:lstStyle/>
          <a:p>
            <a:r>
              <a:rPr lang="en-US" sz="2000" dirty="0"/>
              <a:t>25 participating agencies </a:t>
            </a:r>
          </a:p>
          <a:p>
            <a:r>
              <a:rPr lang="en-US" sz="2000" dirty="0"/>
              <a:t>4 street outreach teams </a:t>
            </a:r>
          </a:p>
          <a:p>
            <a:r>
              <a:rPr lang="en-US" sz="2000" dirty="0"/>
              <a:t>21 emergency shelter programs </a:t>
            </a:r>
          </a:p>
          <a:p>
            <a:r>
              <a:rPr lang="en-US" sz="2000" dirty="0"/>
              <a:t>10 transitional housing programs </a:t>
            </a:r>
          </a:p>
          <a:p>
            <a:r>
              <a:rPr lang="en-US" sz="2000" dirty="0"/>
              <a:t>25 rapid rehousing programs </a:t>
            </a:r>
          </a:p>
          <a:p>
            <a:r>
              <a:rPr lang="en-US" sz="2000" dirty="0"/>
              <a:t>20 permanent supportive housing programs </a:t>
            </a:r>
          </a:p>
          <a:p>
            <a:r>
              <a:rPr lang="en-US" sz="2000" dirty="0"/>
              <a:t>1,220 total referrals</a:t>
            </a:r>
          </a:p>
        </p:txBody>
      </p:sp>
      <p:pic>
        <p:nvPicPr>
          <p:cNvPr id="5" name="Picture 4" descr="House line vector icons">
            <a:extLst>
              <a:ext uri="{FF2B5EF4-FFF2-40B4-BE49-F238E27FC236}">
                <a16:creationId xmlns:a16="http://schemas.microsoft.com/office/drawing/2014/main" id="{28BC99C2-761E-B02C-4295-41CFB553E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5" r="14866" b="-2"/>
          <a:stretch/>
        </p:blipFill>
        <p:spPr>
          <a:xfrm>
            <a:off x="6996418" y="10"/>
            <a:ext cx="522516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ED62-7101-8961-1847-BD1ED2CC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 dirty="0"/>
              <a:t>Homeless Management</a:t>
            </a:r>
            <a:br>
              <a:rPr lang="en-US" dirty="0"/>
            </a:br>
            <a:r>
              <a:rPr lang="en-US" dirty="0"/>
              <a:t> Information System 	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CF7AC7-2DE6-E16C-E9A4-33AE42831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125739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82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31">
            <a:extLst>
              <a:ext uri="{FF2B5EF4-FFF2-40B4-BE49-F238E27FC236}">
                <a16:creationId xmlns:a16="http://schemas.microsoft.com/office/drawing/2014/main" id="{1DFB0247-B3BE-415F-964D-FF65CFDD6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Chart 6">
            <a:extLst>
              <a:ext uri="{FF2B5EF4-FFF2-40B4-BE49-F238E27FC236}">
                <a16:creationId xmlns:a16="http://schemas.microsoft.com/office/drawing/2014/main" id="{A3C1F1A3-FFA8-9FB1-C292-15F9EFEB9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r="689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33">
            <a:extLst>
              <a:ext uri="{FF2B5EF4-FFF2-40B4-BE49-F238E27FC236}">
                <a16:creationId xmlns:a16="http://schemas.microsoft.com/office/drawing/2014/main" id="{68F94CD0-ECDA-4C0C-ADE1-50638BD0C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4">
            <a:extLst>
              <a:ext uri="{FF2B5EF4-FFF2-40B4-BE49-F238E27FC236}">
                <a16:creationId xmlns:a16="http://schemas.microsoft.com/office/drawing/2014/main" id="{1DFB0247-B3BE-415F-964D-FF65CFDD6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2056">
            <a:extLst>
              <a:ext uri="{FF2B5EF4-FFF2-40B4-BE49-F238E27FC236}">
                <a16:creationId xmlns:a16="http://schemas.microsoft.com/office/drawing/2014/main" id="{68F94CD0-ECDA-4C0C-ADE1-50638BD0C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Chart 3">
            <a:extLst>
              <a:ext uri="{FF2B5EF4-FFF2-40B4-BE49-F238E27FC236}">
                <a16:creationId xmlns:a16="http://schemas.microsoft.com/office/drawing/2014/main" id="{A898E6EA-5845-BBF7-315E-41D9A624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58" y="487653"/>
            <a:ext cx="10118283" cy="589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DFB0247-B3BE-415F-964D-FF65CFDD6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3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0195D-D940-FD60-3C33-F492E9CFE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" r="1" b="443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68F94CD0-ECDA-4C0C-ADE1-50638BD0C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5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29F0-84F2-D8E9-5BC2-B0E0E8729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8B2704B-791F-1E9C-8E6A-584CA23D23C8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3197529"/>
              </p:ext>
            </p:extLst>
          </p:nvPr>
        </p:nvGraphicFramePr>
        <p:xfrm>
          <a:off x="-2" y="0"/>
          <a:ext cx="12192001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767">
                  <a:extLst>
                    <a:ext uri="{9D8B030D-6E8A-4147-A177-3AD203B41FA5}">
                      <a16:colId xmlns:a16="http://schemas.microsoft.com/office/drawing/2014/main" val="2789119403"/>
                    </a:ext>
                  </a:extLst>
                </a:gridCol>
                <a:gridCol w="4076233">
                  <a:extLst>
                    <a:ext uri="{9D8B030D-6E8A-4147-A177-3AD203B41FA5}">
                      <a16:colId xmlns:a16="http://schemas.microsoft.com/office/drawing/2014/main" val="3957651614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185990023"/>
                    </a:ext>
                  </a:extLst>
                </a:gridCol>
              </a:tblGrid>
              <a:tr h="46709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HHC Metrics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40908"/>
                  </a:ext>
                </a:extLst>
              </a:tr>
              <a:tr h="373673">
                <a:tc>
                  <a:txBody>
                    <a:bodyPr/>
                    <a:lstStyle/>
                    <a:p>
                      <a:r>
                        <a:rPr lang="en-US" b="1" dirty="0"/>
                        <a:t>Goal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% Change from 2021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24715"/>
                  </a:ext>
                </a:extLst>
              </a:tr>
              <a:tr h="653928">
                <a:tc>
                  <a:txBody>
                    <a:bodyPr/>
                    <a:lstStyle/>
                    <a:p>
                      <a:r>
                        <a:rPr lang="en-US" dirty="0"/>
                        <a:t>Homelessness is decreased by at least 5% every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Increase of approximately 1125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28% increase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317808"/>
                  </a:ext>
                </a:extLst>
              </a:tr>
              <a:tr h="692391">
                <a:tc>
                  <a:txBody>
                    <a:bodyPr/>
                    <a:lstStyle/>
                    <a:p>
                      <a:r>
                        <a:rPr lang="en-US" dirty="0"/>
                        <a:t>The average length of time homeless is no longer than 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205734"/>
                  </a:ext>
                </a:extLst>
              </a:tr>
              <a:tr h="934183">
                <a:tc rowSpan="3">
                  <a:txBody>
                    <a:bodyPr/>
                    <a:lstStyle/>
                    <a:p>
                      <a:r>
                        <a:rPr lang="en-US" dirty="0"/>
                        <a:t>People exit homelessness into or retain permanent housing more than 75% of the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Street Outreach- 41%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6% increase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808834"/>
                  </a:ext>
                </a:extLst>
              </a:tr>
              <a:tr h="934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Emergency Shelter, Transitional Housing, and RRH- 35% 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11% decrease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13160"/>
                  </a:ext>
                </a:extLst>
              </a:tr>
              <a:tr h="934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Permanent Supportive Housing- 98%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1% increase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43930"/>
                  </a:ext>
                </a:extLst>
              </a:tr>
              <a:tr h="373673">
                <a:tc rowSpan="5">
                  <a:txBody>
                    <a:bodyPr/>
                    <a:lstStyle/>
                    <a:p>
                      <a:r>
                        <a:rPr lang="en-US" dirty="0"/>
                        <a:t>No more than 5% of people return to homelessness within two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Street Outreach- 38%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 change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325284"/>
                  </a:ext>
                </a:extLst>
              </a:tr>
              <a:tr h="373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Emergency Shelter- 31%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587503"/>
                  </a:ext>
                </a:extLst>
              </a:tr>
              <a:tr h="373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Transitional Housing- 17%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10% 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392495"/>
                  </a:ext>
                </a:extLst>
              </a:tr>
              <a:tr h="373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Permanent Housing- 23%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change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522414"/>
                  </a:ext>
                </a:extLst>
              </a:tr>
              <a:tr h="373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 Population- 28%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change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7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1478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7419</TotalTime>
  <Words>246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View</vt:lpstr>
      <vt:lpstr>Annual State of Homelessness 2022: </vt:lpstr>
      <vt:lpstr>Agenda  </vt:lpstr>
      <vt:lpstr>HHC Values </vt:lpstr>
      <vt:lpstr>Coordinated Entry </vt:lpstr>
      <vt:lpstr>Homeless Management  Information System  </vt:lpstr>
      <vt:lpstr>PowerPoint Presentation</vt:lpstr>
      <vt:lpstr>PowerPoint Presentation</vt:lpstr>
      <vt:lpstr>PowerPoint Presentation</vt:lpstr>
      <vt:lpstr> </vt:lpstr>
      <vt:lpstr>Please welcome our panel to the stage.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and Homeless Coalition of CNY </dc:title>
  <dc:creator>Megan Stuart</dc:creator>
  <cp:lastModifiedBy>Miranda Spencer</cp:lastModifiedBy>
  <cp:revision>12</cp:revision>
  <dcterms:created xsi:type="dcterms:W3CDTF">2022-12-01T16:13:44Z</dcterms:created>
  <dcterms:modified xsi:type="dcterms:W3CDTF">2022-12-14T14:57:40Z</dcterms:modified>
</cp:coreProperties>
</file>